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743" r:id="rId4"/>
    <p:sldMasterId id="2147483769" r:id="rId5"/>
  </p:sldMasterIdLst>
  <p:notesMasterIdLst>
    <p:notesMasterId r:id="rId25"/>
  </p:notesMasterIdLst>
  <p:sldIdLst>
    <p:sldId id="301" r:id="rId6"/>
    <p:sldId id="10826" r:id="rId7"/>
    <p:sldId id="4658" r:id="rId8"/>
    <p:sldId id="10833" r:id="rId9"/>
    <p:sldId id="10827" r:id="rId10"/>
    <p:sldId id="299" r:id="rId11"/>
    <p:sldId id="10837" r:id="rId12"/>
    <p:sldId id="10835" r:id="rId13"/>
    <p:sldId id="10838" r:id="rId14"/>
    <p:sldId id="10828" r:id="rId15"/>
    <p:sldId id="10834" r:id="rId16"/>
    <p:sldId id="10829" r:id="rId17"/>
    <p:sldId id="10836" r:id="rId18"/>
    <p:sldId id="4652" r:id="rId19"/>
    <p:sldId id="10841" r:id="rId20"/>
    <p:sldId id="10830" r:id="rId21"/>
    <p:sldId id="4651" r:id="rId22"/>
    <p:sldId id="10839" r:id="rId23"/>
    <p:sldId id="10840" r:id="rId24"/>
  </p:sldIdLst>
  <p:sldSz cx="13679488" cy="76946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ACD"/>
    <a:srgbClr val="FF9900"/>
    <a:srgbClr val="D96666"/>
    <a:srgbClr val="D14343"/>
    <a:srgbClr val="840942"/>
    <a:srgbClr val="6C2B9E"/>
    <a:srgbClr val="EBE4E5"/>
    <a:srgbClr val="F2F2F2"/>
    <a:srgbClr val="0085B9"/>
    <a:srgbClr val="8A1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itjean Alain" userId="c1867dc2-b752-47ce-b292-485b59c7a06e" providerId="ADAL" clId="{B69094B8-806E-4454-B118-5FBDD360BCB7}"/>
    <pc:docChg chg="modSld">
      <pc:chgData name="Petitjean Alain" userId="c1867dc2-b752-47ce-b292-485b59c7a06e" providerId="ADAL" clId="{B69094B8-806E-4454-B118-5FBDD360BCB7}" dt="2024-04-17T14:58:56.859" v="54" actId="20577"/>
      <pc:docMkLst>
        <pc:docMk/>
      </pc:docMkLst>
      <pc:sldChg chg="modSp mod">
        <pc:chgData name="Petitjean Alain" userId="c1867dc2-b752-47ce-b292-485b59c7a06e" providerId="ADAL" clId="{B69094B8-806E-4454-B118-5FBDD360BCB7}" dt="2024-04-17T14:58:46.619" v="36" actId="20577"/>
        <pc:sldMkLst>
          <pc:docMk/>
          <pc:sldMk cId="624057122" sldId="4658"/>
        </pc:sldMkLst>
        <pc:spChg chg="mod">
          <ac:chgData name="Petitjean Alain" userId="c1867dc2-b752-47ce-b292-485b59c7a06e" providerId="ADAL" clId="{B69094B8-806E-4454-B118-5FBDD360BCB7}" dt="2024-04-17T14:58:46.619" v="36" actId="20577"/>
          <ac:spMkLst>
            <pc:docMk/>
            <pc:sldMk cId="624057122" sldId="4658"/>
            <ac:spMk id="3" creationId="{90EED10B-07C0-4CF8-B830-F974654DACD6}"/>
          </ac:spMkLst>
        </pc:spChg>
      </pc:sldChg>
      <pc:sldChg chg="modSp mod">
        <pc:chgData name="Petitjean Alain" userId="c1867dc2-b752-47ce-b292-485b59c7a06e" providerId="ADAL" clId="{B69094B8-806E-4454-B118-5FBDD360BCB7}" dt="2024-04-17T14:58:56.859" v="54" actId="20577"/>
        <pc:sldMkLst>
          <pc:docMk/>
          <pc:sldMk cId="310670950" sldId="10833"/>
        </pc:sldMkLst>
        <pc:spChg chg="mod">
          <ac:chgData name="Petitjean Alain" userId="c1867dc2-b752-47ce-b292-485b59c7a06e" providerId="ADAL" clId="{B69094B8-806E-4454-B118-5FBDD360BCB7}" dt="2024-04-17T14:43:19.788" v="0" actId="6549"/>
          <ac:spMkLst>
            <pc:docMk/>
            <pc:sldMk cId="310670950" sldId="10833"/>
            <ac:spMk id="2" creationId="{4106F127-4B89-4C75-9D4F-B624E9BF0CAD}"/>
          </ac:spMkLst>
        </pc:spChg>
        <pc:spChg chg="mod">
          <ac:chgData name="Petitjean Alain" userId="c1867dc2-b752-47ce-b292-485b59c7a06e" providerId="ADAL" clId="{B69094B8-806E-4454-B118-5FBDD360BCB7}" dt="2024-04-17T14:58:56.859" v="54" actId="20577"/>
          <ac:spMkLst>
            <pc:docMk/>
            <pc:sldMk cId="310670950" sldId="10833"/>
            <ac:spMk id="3" creationId="{90EED10B-07C0-4CF8-B830-F974654DAC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B7927-8FC0-4BE3-92B1-9F1175DFDFB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AE42-9A1C-45A3-93B6-C0469D8782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17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860FF2A-167F-4192-8675-1BBC23C8A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5393" y="5"/>
            <a:ext cx="8182044" cy="7694613"/>
          </a:xfrm>
          <a:prstGeom prst="rect">
            <a:avLst/>
          </a:prstGeom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E4AA15D9-41A1-40E2-BE6D-E09FA00FA57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355580" y="3031402"/>
            <a:ext cx="4999746" cy="763839"/>
          </a:xfrm>
          <a:prstGeom prst="rect">
            <a:avLst/>
          </a:prstGeom>
        </p:spPr>
        <p:txBody>
          <a:bodyPr lIns="0" tIns="50337" rIns="0" bIns="50337" anchor="b"/>
          <a:lstStyle>
            <a:lvl1pPr algn="r">
              <a:lnSpc>
                <a:spcPct val="90000"/>
              </a:lnSpc>
              <a:defRPr sz="4200" b="1" spc="117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lang="fr-FR" noProof="0" dirty="0"/>
              <a:t>[CLIENT]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7B50067C-56A6-414E-8308-CEEC393FF1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578" y="3965019"/>
            <a:ext cx="4999747" cy="76384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[Mission, Date]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4F36A9-6F2F-4A8F-8DD2-5DB6B670AE40}"/>
              </a:ext>
            </a:extLst>
          </p:cNvPr>
          <p:cNvSpPr/>
          <p:nvPr userDrawn="1"/>
        </p:nvSpPr>
        <p:spPr>
          <a:xfrm rot="19517803" flipV="1">
            <a:off x="8949941" y="6209196"/>
            <a:ext cx="5194685" cy="2015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0">
              <a:solidFill>
                <a:srgbClr val="013965"/>
              </a:solidFill>
            </a:endParaRPr>
          </a:p>
        </p:txBody>
      </p:sp>
      <p:sp>
        <p:nvSpPr>
          <p:cNvPr id="19" name="Adressage">
            <a:extLst>
              <a:ext uri="{FF2B5EF4-FFF2-40B4-BE49-F238E27FC236}">
                <a16:creationId xmlns:a16="http://schemas.microsoft.com/office/drawing/2014/main" id="{F5D0826B-DF52-4F17-8C7D-D4477335C871}"/>
              </a:ext>
            </a:extLst>
          </p:cNvPr>
          <p:cNvSpPr/>
          <p:nvPr userDrawn="1"/>
        </p:nvSpPr>
        <p:spPr>
          <a:xfrm>
            <a:off x="254000" y="3136900"/>
            <a:ext cx="2232000" cy="41400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Immeuble Le Green • 241 rue Garibaldi  69422 Lyon cedex 03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04 78 63 60 63</a:t>
            </a:r>
            <a:endParaRPr kumimoji="0" lang="fr-FR" sz="950" b="1" i="0" u="none" strike="noStrike" kern="0" cap="none" spc="-18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8AFAD6C-5820-4B3A-A7F6-ED1319B5E6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24000"/>
            <a:ext cx="3999475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3">
          <p15:clr>
            <a:srgbClr val="FBAE40"/>
          </p15:clr>
        </p15:guide>
        <p15:guide id="2" pos="43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5A9587D1-CAD5-4112-92D7-92341F9E49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95600" y="1282700"/>
            <a:ext cx="10414000" cy="5788025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C0275D0-C2A9-4E57-8F11-75C091AECE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3304318" cy="76938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ECE6089-5508-4E90-8F6A-104000BB9AEA}"/>
              </a:ext>
            </a:extLst>
          </p:cNvPr>
          <p:cNvSpPr txBox="1"/>
          <p:nvPr userDrawn="1"/>
        </p:nvSpPr>
        <p:spPr>
          <a:xfrm>
            <a:off x="-236877" y="792155"/>
            <a:ext cx="27324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24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INTRO</a:t>
            </a:r>
            <a:r>
              <a:rPr lang="fr-FR" sz="2400" b="1" dirty="0">
                <a:solidFill>
                  <a:schemeClr val="tx2"/>
                </a:solidFill>
                <a:latin typeface="+mn-lt"/>
              </a:rPr>
              <a:t>DUCTION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C44045-9408-4F83-AD9B-2AB7BA7DFBFD}"/>
              </a:ext>
            </a:extLst>
          </p:cNvPr>
          <p:cNvCxnSpPr/>
          <p:nvPr userDrawn="1"/>
        </p:nvCxnSpPr>
        <p:spPr>
          <a:xfrm>
            <a:off x="1596271" y="1281941"/>
            <a:ext cx="4100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D4832E6-F37E-4046-8708-85E1FD62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7249"/>
            <a:ext cx="10298144" cy="82573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DFB4D0-4D24-49B1-8900-966D5E1225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8CAE26-F423-4F64-8B29-200CF8C96D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7430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E6C3BD5-123C-4A1D-95A7-72235AB84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391453" y="0"/>
            <a:ext cx="3304318" cy="7693819"/>
          </a:xfrm>
          <a:prstGeom prst="rect">
            <a:avLst/>
          </a:prstGeom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C19C058A-637A-4E98-9088-B253D2727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5696" y="1287781"/>
            <a:ext cx="10047869" cy="577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FR" sz="1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F2B339-2850-4D65-BD57-AA5A951FBD80}"/>
              </a:ext>
            </a:extLst>
          </p:cNvPr>
          <p:cNvSpPr txBox="1"/>
          <p:nvPr userDrawn="1"/>
        </p:nvSpPr>
        <p:spPr>
          <a:xfrm>
            <a:off x="11329061" y="5324327"/>
            <a:ext cx="27324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fr-FR" sz="24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CONCLU</a:t>
            </a:r>
            <a:r>
              <a:rPr lang="fr-FR" sz="2400" b="1" dirty="0">
                <a:solidFill>
                  <a:schemeClr val="tx2"/>
                </a:solidFill>
                <a:latin typeface="+mn-lt"/>
              </a:rPr>
              <a:t>SION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15A3D9D-7282-4666-AAA8-25CBD3AEDAB7}"/>
              </a:ext>
            </a:extLst>
          </p:cNvPr>
          <p:cNvCxnSpPr/>
          <p:nvPr userDrawn="1"/>
        </p:nvCxnSpPr>
        <p:spPr>
          <a:xfrm>
            <a:off x="11942804" y="5769393"/>
            <a:ext cx="4100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BE922208-48C3-4740-AD51-817A8F70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4F1982-95F1-45AF-B7C6-3D872E9F2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B4D0C86-4C20-479F-9316-A5947004DCFB}"/>
              </a:ext>
            </a:extLst>
          </p:cNvPr>
          <p:cNvSpPr/>
          <p:nvPr userDrawn="1"/>
        </p:nvSpPr>
        <p:spPr>
          <a:xfrm>
            <a:off x="2220485" y="7298480"/>
            <a:ext cx="11088000" cy="144000"/>
          </a:xfrm>
          <a:custGeom>
            <a:avLst/>
            <a:gdLst>
              <a:gd name="connsiteX0" fmla="*/ 0 w 9271486"/>
              <a:gd name="connsiteY0" fmla="*/ 0 h 162000"/>
              <a:gd name="connsiteX1" fmla="*/ 9271486 w 9271486"/>
              <a:gd name="connsiteY1" fmla="*/ 0 h 162000"/>
              <a:gd name="connsiteX2" fmla="*/ 9271486 w 9271486"/>
              <a:gd name="connsiteY2" fmla="*/ 162000 h 162000"/>
              <a:gd name="connsiteX3" fmla="*/ 0 w 9271486"/>
              <a:gd name="connsiteY3" fmla="*/ 162000 h 162000"/>
              <a:gd name="connsiteX4" fmla="*/ 0 w 9271486"/>
              <a:gd name="connsiteY4" fmla="*/ 0 h 162000"/>
              <a:gd name="connsiteX0" fmla="*/ 55245 w 9271486"/>
              <a:gd name="connsiteY0" fmla="*/ 1905 h 162000"/>
              <a:gd name="connsiteX1" fmla="*/ 9271486 w 9271486"/>
              <a:gd name="connsiteY1" fmla="*/ 0 h 162000"/>
              <a:gd name="connsiteX2" fmla="*/ 9271486 w 9271486"/>
              <a:gd name="connsiteY2" fmla="*/ 162000 h 162000"/>
              <a:gd name="connsiteX3" fmla="*/ 0 w 9271486"/>
              <a:gd name="connsiteY3" fmla="*/ 162000 h 162000"/>
              <a:gd name="connsiteX4" fmla="*/ 55245 w 9271486"/>
              <a:gd name="connsiteY4" fmla="*/ 1905 h 162000"/>
              <a:gd name="connsiteX0" fmla="*/ 55245 w 9318355"/>
              <a:gd name="connsiteY0" fmla="*/ 1905 h 162000"/>
              <a:gd name="connsiteX1" fmla="*/ 9318355 w 9318355"/>
              <a:gd name="connsiteY1" fmla="*/ 0 h 162000"/>
              <a:gd name="connsiteX2" fmla="*/ 9271486 w 9318355"/>
              <a:gd name="connsiteY2" fmla="*/ 162000 h 162000"/>
              <a:gd name="connsiteX3" fmla="*/ 0 w 9318355"/>
              <a:gd name="connsiteY3" fmla="*/ 162000 h 162000"/>
              <a:gd name="connsiteX4" fmla="*/ 55245 w 9318355"/>
              <a:gd name="connsiteY4" fmla="*/ 1905 h 1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355" h="162000">
                <a:moveTo>
                  <a:pt x="55245" y="1905"/>
                </a:moveTo>
                <a:lnTo>
                  <a:pt x="9318355" y="0"/>
                </a:lnTo>
                <a:lnTo>
                  <a:pt x="9271486" y="162000"/>
                </a:lnTo>
                <a:lnTo>
                  <a:pt x="0" y="162000"/>
                </a:lnTo>
                <a:lnTo>
                  <a:pt x="55245" y="1905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64A898-4862-4C52-85C9-DEA4B5CC5A3E}"/>
              </a:ext>
            </a:extLst>
          </p:cNvPr>
          <p:cNvSpPr/>
          <p:nvPr userDrawn="1"/>
        </p:nvSpPr>
        <p:spPr>
          <a:xfrm rot="17280000">
            <a:off x="12603345" y="6907263"/>
            <a:ext cx="1656000" cy="1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13965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87FFD-0BB0-4F8B-BCA5-9A207A71F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4976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F6339-BA8F-4C9F-8C91-C0CB711D41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50" y="1282700"/>
            <a:ext cx="6178549" cy="5778500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FCBBDB7-8037-49F1-A05F-C8B3A6A57C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3011" y="1282700"/>
            <a:ext cx="6178549" cy="5778500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304C33-C65F-4E4D-BA6C-21AC2533C6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B4D7AD-6BF0-410F-94B8-61EED16A6B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CF9F03C-073B-4D85-8699-361EA972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1088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gauche - 1/3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FAE7218-E45B-4CBB-BC35-1B8F3A5CFA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50" y="1282700"/>
            <a:ext cx="7918450" cy="5778500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A0A47E6-2282-40B9-BE5E-97D78F39CA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4424" y="1282700"/>
            <a:ext cx="4577133" cy="5778500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096A3B-B0F2-44B4-B16E-C1E679D7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B2A7C6-2FA9-443B-B6CF-7002BD2AC2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60E966-38DA-432E-99A0-376E6D1DA1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5688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B9FF33-BDCC-457A-B5AA-509FFC2F41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63" y="1282700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6B62A98-C696-4F71-852D-D048119C5E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2763" y="4265704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1924F16-5C4E-49C6-9D04-E9A18A4D18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8922" y="4265704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E557F99-CE7B-43A8-AFE6-35B9CC6377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06888" y="1282700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B76F38-35D7-4532-9D11-4739AFF7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F95D4D-CBC2-4338-AA52-E74199946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F80111-BFB7-4120-9D77-81DCE7D7456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0112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auches -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6700ED2-B3E3-435E-A68E-A6E609B60C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63" y="1282700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FA1F806-7B4F-4947-9F52-6000169175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2763" y="4265704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A90D029-549A-4058-BFEC-8D3FF9B0C6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8758" y="1282700"/>
            <a:ext cx="6202362" cy="5778500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B89230-03FF-48AA-A487-3EB1289F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665D6-9B13-4985-BEBE-C1F55AD222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ABFCB9-3141-49F0-92C4-DD49DD6351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0064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auche - 2 dro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BBC396F-CFEE-4ACE-B685-4AD16932C6A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4950" y="1282700"/>
            <a:ext cx="6202362" cy="5778500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184ADD1-24CC-4B3C-9287-B72128245A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9196" y="1282700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8A5DA20-AAFD-47F0-A1A8-00DFCF233B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09196" y="4265704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E2FB14-7592-4AF7-8375-085F7002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9E70EF-75EA-47BF-B0CC-6127484956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1BF609-44A1-4C81-837B-149254BB6F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9472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ut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5283EB1-03FB-4B1A-8967-89C2F7C778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62" y="1282700"/>
            <a:ext cx="12798796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FBE5D70-B1C7-477E-BA68-CDEDBE70C8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2762" y="4359275"/>
            <a:ext cx="12798796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4F27F-7946-422B-9A60-29D36C91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F241CF-A236-44C4-84D9-0AD69F942B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F8C6EE-ABA4-4130-BCFB-989593A2FC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631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9A9EAD2-4F85-4584-8C34-22446991A5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63" y="1282700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1DB3BEF-363F-4B7A-B374-049D7A3B46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06888" y="1282700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590EB83-228E-4462-A2BC-51A8E36054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2762" y="4359275"/>
            <a:ext cx="12798796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ED6C06-8927-4F99-BA9F-95F5A7FE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BBD2F3-FDFC-4E51-B14A-1BEA8B816F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4D6C25-1F1E-4684-AC10-5A6D3E18F4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5787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745F40D-941F-4710-A72B-3F2C69DD9E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62" y="1282700"/>
            <a:ext cx="12796609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0176D5D-848D-4651-9C4E-DF84810D6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2762" y="4362239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CC9C210-D8C7-480F-867A-F6176528748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06887" y="4362239"/>
            <a:ext cx="6202362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8290A4-3252-47D0-8634-05243AE0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76B155-3435-49FC-B46D-F26B4DE785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121B40-3F07-47C9-9DBF-6E68D23769B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4878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63A058D0-ED35-496C-B45D-4A0E195DD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462" y="3810"/>
            <a:ext cx="8144204" cy="76907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4F36A9-6F2F-4A8F-8DD2-5DB6B670AE40}"/>
              </a:ext>
            </a:extLst>
          </p:cNvPr>
          <p:cNvSpPr/>
          <p:nvPr userDrawn="1"/>
        </p:nvSpPr>
        <p:spPr>
          <a:xfrm rot="19517803" flipV="1">
            <a:off x="8949941" y="6209196"/>
            <a:ext cx="5194685" cy="2015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0">
              <a:solidFill>
                <a:srgbClr val="013965"/>
              </a:solidFill>
            </a:endParaRPr>
          </a:p>
        </p:txBody>
      </p:sp>
      <p:sp>
        <p:nvSpPr>
          <p:cNvPr id="11" name="Adressage">
            <a:extLst>
              <a:ext uri="{FF2B5EF4-FFF2-40B4-BE49-F238E27FC236}">
                <a16:creationId xmlns:a16="http://schemas.microsoft.com/office/drawing/2014/main" id="{9F8E7703-89AC-43AA-A752-D879065F788C}"/>
              </a:ext>
            </a:extLst>
          </p:cNvPr>
          <p:cNvSpPr/>
          <p:nvPr userDrawn="1"/>
        </p:nvSpPr>
        <p:spPr>
          <a:xfrm>
            <a:off x="254000" y="3162300"/>
            <a:ext cx="2232000" cy="41400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Immeuble Le Green • 241 rue Garibaldi  69422 Lyon cedex 03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04 78 63 60 63</a:t>
            </a:r>
            <a:endParaRPr kumimoji="0" lang="fr-FR" sz="950" b="1" i="0" u="none" strike="noStrike" kern="0" cap="none" spc="-18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BCCEC79D-76EF-4DC8-AD0C-79E384B72CF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355580" y="3031402"/>
            <a:ext cx="4999746" cy="763839"/>
          </a:xfrm>
          <a:prstGeom prst="rect">
            <a:avLst/>
          </a:prstGeom>
        </p:spPr>
        <p:txBody>
          <a:bodyPr lIns="0" tIns="50337" rIns="0" bIns="50337" anchor="b"/>
          <a:lstStyle>
            <a:lvl1pPr algn="r">
              <a:lnSpc>
                <a:spcPct val="90000"/>
              </a:lnSpc>
              <a:defRPr sz="4200" b="1" spc="117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lang="fr-FR" noProof="0" dirty="0"/>
              <a:t>[CLIENT]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046422D9-A125-456D-94B6-A509369BD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578" y="3965019"/>
            <a:ext cx="4999747" cy="76384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[Mission, Date]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2B88641-150A-4A52-9F41-CF18EF57A3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24000"/>
            <a:ext cx="3999475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3">
          <p15:clr>
            <a:srgbClr val="FBAE40"/>
          </p15:clr>
        </p15:guide>
        <p15:guide id="2" pos="430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C9A88D0-FAC3-414D-8ACB-D445D3E6D0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2762" y="4283075"/>
            <a:ext cx="12796609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872944E-0E5B-4214-9606-892214A32F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62" y="1282700"/>
            <a:ext cx="4197600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65836F5-97CB-48C6-B390-67F30CFEC8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12267" y="1282412"/>
            <a:ext cx="4197600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0087951-DE67-468D-8155-E85E134AC5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11773" y="1295940"/>
            <a:ext cx="4197600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E61848-AFE9-4DDB-88EC-E74EB21D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9995F0-0BAB-4125-8CC6-3F9399C44C2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81DED0-588D-4500-BBFC-10B6294DAA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08956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C7810DD4-F0FB-420D-BF09-14719ED34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038" y="1287815"/>
            <a:ext cx="12796814" cy="2808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BE41E99-27B3-40B6-8036-0A95E122A4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762" y="4282812"/>
            <a:ext cx="4197600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092C8E7-B23D-4B8C-9C3D-BC175915D7B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21362" y="4282812"/>
            <a:ext cx="4197600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84C6FC9-48F0-4A0F-AB1C-0E4F40F8FD0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29962" y="4282812"/>
            <a:ext cx="4179890" cy="2808288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2E3994-75EB-4C89-8713-A03307AB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0CC9A9-AA33-447C-8E37-000556B3CD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47A395-78C7-41D0-AECD-0000598B84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4614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és texte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5DABC-A90D-4021-ABF0-70BC1406512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>
          <a:xfrm flipH="1">
            <a:off x="812366" y="6835052"/>
            <a:ext cx="362415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cxnSpLocks/>
          </p:cNvCxnSpPr>
          <p:nvPr userDrawn="1"/>
        </p:nvCxnSpPr>
        <p:spPr>
          <a:xfrm>
            <a:off x="369263" y="2116185"/>
            <a:ext cx="0" cy="43472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26"/>
          </p:nvPr>
        </p:nvSpPr>
        <p:spPr>
          <a:xfrm>
            <a:off x="437898" y="2805319"/>
            <a:ext cx="4011772" cy="396325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 algn="just" defTabSz="1027184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accent1"/>
              </a:buClr>
              <a:defRPr lang="fr-FR" sz="1350" b="0" i="0" u="none" strike="noStrike" kern="1200" cap="none" spc="0" baseline="0" dirty="0" smtClean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algn="just" defTabSz="1027184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accent1"/>
              </a:buClr>
              <a:defRPr lang="fr-FR" sz="1350" b="0" i="0" u="none" strike="noStrike" kern="1200" cap="none" spc="0" baseline="0" dirty="0" smtClean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algn="just" defTabSz="1027184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accent1"/>
              </a:buClr>
              <a:defRPr lang="fr-FR" sz="1350" b="0" i="0" u="none" strike="noStrike" kern="1200" cap="none" spc="0" baseline="0" dirty="0" smtClean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algn="just" defTabSz="1027184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accent1"/>
              </a:buClr>
              <a:defRPr lang="fr-FR" sz="1350" b="0" i="0" u="none" strike="noStrike" kern="1200" cap="none" spc="0" baseline="0" dirty="0" smtClean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27"/>
          </p:nvPr>
        </p:nvSpPr>
        <p:spPr>
          <a:xfrm>
            <a:off x="1480514" y="1090844"/>
            <a:ext cx="2062645" cy="1024270"/>
          </a:xfrm>
        </p:spPr>
        <p:txBody>
          <a:bodyPr>
            <a:noAutofit/>
          </a:bodyPr>
          <a:lstStyle>
            <a:lvl1pPr>
              <a:defRPr sz="1346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8"/>
          </p:nvPr>
        </p:nvSpPr>
        <p:spPr>
          <a:xfrm>
            <a:off x="4888326" y="2805319"/>
            <a:ext cx="4011772" cy="39632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181">
                <a:solidFill>
                  <a:schemeClr val="tx1"/>
                </a:solidFill>
              </a:defRPr>
            </a:lvl4pPr>
            <a:lvl5pPr>
              <a:defRPr sz="118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29"/>
          </p:nvPr>
        </p:nvSpPr>
        <p:spPr>
          <a:xfrm>
            <a:off x="5648790" y="1090845"/>
            <a:ext cx="2063108" cy="1024270"/>
          </a:xfrm>
        </p:spPr>
        <p:txBody>
          <a:bodyPr>
            <a:noAutofit/>
          </a:bodyPr>
          <a:lstStyle>
            <a:lvl1pPr>
              <a:defRPr sz="1346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5" name="Espace réservé pour une image  10"/>
          <p:cNvSpPr>
            <a:spLocks noGrp="1"/>
          </p:cNvSpPr>
          <p:nvPr>
            <p:ph type="pic" sz="quarter" idx="31"/>
          </p:nvPr>
        </p:nvSpPr>
        <p:spPr>
          <a:xfrm>
            <a:off x="10117519" y="1090845"/>
            <a:ext cx="2063108" cy="1024270"/>
          </a:xfrm>
        </p:spPr>
        <p:txBody>
          <a:bodyPr>
            <a:noAutofit/>
          </a:bodyPr>
          <a:lstStyle>
            <a:lvl1pPr>
              <a:defRPr sz="1346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2" hasCustomPrompt="1"/>
          </p:nvPr>
        </p:nvSpPr>
        <p:spPr>
          <a:xfrm>
            <a:off x="425873" y="2174761"/>
            <a:ext cx="4032260" cy="415010"/>
          </a:xfrm>
        </p:spPr>
        <p:txBody>
          <a:bodyPr>
            <a:normAutofit/>
          </a:bodyPr>
          <a:lstStyle>
            <a:lvl1pPr marL="0" indent="0" algn="ctr">
              <a:buNone/>
              <a:defRPr sz="1795" b="1" cap="all" normalizeH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33" hasCustomPrompt="1"/>
          </p:nvPr>
        </p:nvSpPr>
        <p:spPr>
          <a:xfrm>
            <a:off x="4888326" y="2182137"/>
            <a:ext cx="4011772" cy="415010"/>
          </a:xfrm>
        </p:spPr>
        <p:txBody>
          <a:bodyPr>
            <a:normAutofit/>
          </a:bodyPr>
          <a:lstStyle>
            <a:lvl1pPr marL="0" indent="0" algn="ctr">
              <a:buNone/>
              <a:defRPr sz="1795" b="1" cap="all" normalizeH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34" hasCustomPrompt="1"/>
          </p:nvPr>
        </p:nvSpPr>
        <p:spPr>
          <a:xfrm>
            <a:off x="9369081" y="2182137"/>
            <a:ext cx="4018047" cy="415010"/>
          </a:xfrm>
        </p:spPr>
        <p:txBody>
          <a:bodyPr>
            <a:normAutofit/>
          </a:bodyPr>
          <a:lstStyle>
            <a:lvl1pPr marL="0" indent="0" algn="ctr">
              <a:buNone/>
              <a:defRPr sz="1795" b="1" cap="all" normalizeH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35"/>
          </p:nvPr>
        </p:nvSpPr>
        <p:spPr>
          <a:xfrm>
            <a:off x="9375354" y="2805319"/>
            <a:ext cx="4011772" cy="39632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181">
                <a:solidFill>
                  <a:schemeClr val="tx1"/>
                </a:solidFill>
              </a:defRPr>
            </a:lvl4pPr>
            <a:lvl5pPr>
              <a:defRPr sz="118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6" name="Connecteur droit 25"/>
          <p:cNvCxnSpPr>
            <a:cxnSpLocks/>
          </p:cNvCxnSpPr>
          <p:nvPr userDrawn="1"/>
        </p:nvCxnSpPr>
        <p:spPr>
          <a:xfrm flipH="1">
            <a:off x="5258199" y="6835052"/>
            <a:ext cx="362415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cxnSpLocks/>
          </p:cNvCxnSpPr>
          <p:nvPr userDrawn="1"/>
        </p:nvCxnSpPr>
        <p:spPr>
          <a:xfrm>
            <a:off x="4815097" y="2116185"/>
            <a:ext cx="0" cy="43472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cxnSpLocks/>
          </p:cNvCxnSpPr>
          <p:nvPr userDrawn="1"/>
        </p:nvCxnSpPr>
        <p:spPr>
          <a:xfrm flipH="1">
            <a:off x="9730339" y="6835052"/>
            <a:ext cx="362415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cxnSpLocks/>
          </p:cNvCxnSpPr>
          <p:nvPr userDrawn="1"/>
        </p:nvCxnSpPr>
        <p:spPr>
          <a:xfrm>
            <a:off x="9287237" y="2116185"/>
            <a:ext cx="0" cy="434724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B1D7D7A8-5CBE-4526-87D5-9E220045D308}"/>
              </a:ext>
            </a:extLst>
          </p:cNvPr>
          <p:cNvSpPr/>
          <p:nvPr userDrawn="1"/>
        </p:nvSpPr>
        <p:spPr>
          <a:xfrm rot="10800000">
            <a:off x="356114" y="6455312"/>
            <a:ext cx="456251" cy="37974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/>
          </a:p>
        </p:txBody>
      </p:sp>
      <p:sp>
        <p:nvSpPr>
          <p:cNvPr id="28" name="Triangle rectangle 27">
            <a:extLst>
              <a:ext uri="{FF2B5EF4-FFF2-40B4-BE49-F238E27FC236}">
                <a16:creationId xmlns:a16="http://schemas.microsoft.com/office/drawing/2014/main" id="{2175FC40-7F6B-491E-9FE4-DB0B0C02C686}"/>
              </a:ext>
            </a:extLst>
          </p:cNvPr>
          <p:cNvSpPr/>
          <p:nvPr userDrawn="1"/>
        </p:nvSpPr>
        <p:spPr>
          <a:xfrm rot="10800000">
            <a:off x="4801949" y="6463426"/>
            <a:ext cx="456251" cy="37974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/>
          </a:p>
        </p:txBody>
      </p:sp>
      <p:sp>
        <p:nvSpPr>
          <p:cNvPr id="29" name="Triangle rectangle 28">
            <a:extLst>
              <a:ext uri="{FF2B5EF4-FFF2-40B4-BE49-F238E27FC236}">
                <a16:creationId xmlns:a16="http://schemas.microsoft.com/office/drawing/2014/main" id="{6D4CD8A4-F92F-46AA-A77F-8FEF6A57D8A3}"/>
              </a:ext>
            </a:extLst>
          </p:cNvPr>
          <p:cNvSpPr/>
          <p:nvPr userDrawn="1"/>
        </p:nvSpPr>
        <p:spPr>
          <a:xfrm rot="10800000">
            <a:off x="9268149" y="6455312"/>
            <a:ext cx="456251" cy="37974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/>
          </a:p>
        </p:txBody>
      </p:sp>
      <p:sp>
        <p:nvSpPr>
          <p:cNvPr id="23" name="Titre 22">
            <a:extLst>
              <a:ext uri="{FF2B5EF4-FFF2-40B4-BE49-F238E27FC236}">
                <a16:creationId xmlns:a16="http://schemas.microsoft.com/office/drawing/2014/main" id="{B9BCCF8C-FDD6-46C7-A8DD-4AD94F80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A6E6918E-DDE1-4313-959F-F03FC6617A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097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16">
            <a:extLst>
              <a:ext uri="{FF2B5EF4-FFF2-40B4-BE49-F238E27FC236}">
                <a16:creationId xmlns:a16="http://schemas.microsoft.com/office/drawing/2014/main" id="{E554A630-BDBC-4831-9133-AC0D2AEBF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4257" y="1676397"/>
            <a:ext cx="9109152" cy="1473854"/>
          </a:xfrm>
          <a:solidFill>
            <a:schemeClr val="bg1">
              <a:lumMod val="95000"/>
            </a:schemeClr>
          </a:solidFill>
        </p:spPr>
        <p:txBody>
          <a:bodyPr lIns="252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0D56DD-55DE-4021-911D-49F05DA71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BC9101-1859-4FF7-B9DF-59F01CE59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9CAB487-2443-4BBC-A57F-D7BCBE439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45" y="1819493"/>
            <a:ext cx="496467" cy="12025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6">
            <a:extLst>
              <a:ext uri="{FF2B5EF4-FFF2-40B4-BE49-F238E27FC236}">
                <a16:creationId xmlns:a16="http://schemas.microsoft.com/office/drawing/2014/main" id="{37797B3E-3166-4F43-8F87-67F32B327AC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60823" y="1744057"/>
            <a:ext cx="3228207" cy="553220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7AE3FDBB-C8BD-4271-92F8-70D422F396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79" y="1304021"/>
            <a:ext cx="9133908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6" name="Espace réservé du contenu 16">
            <a:extLst>
              <a:ext uri="{FF2B5EF4-FFF2-40B4-BE49-F238E27FC236}">
                <a16:creationId xmlns:a16="http://schemas.microsoft.com/office/drawing/2014/main" id="{3B2D3B00-4A49-4AB5-9119-84D71A15C8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44257" y="3677210"/>
            <a:ext cx="9109152" cy="1473854"/>
          </a:xfrm>
          <a:solidFill>
            <a:schemeClr val="bg1">
              <a:lumMod val="95000"/>
            </a:schemeClr>
          </a:solidFill>
        </p:spPr>
        <p:txBody>
          <a:bodyPr lIns="252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E6C3D761-EDF3-4182-B56A-767D36D3B4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3645" y="3820307"/>
            <a:ext cx="496467" cy="12025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33">
            <a:extLst>
              <a:ext uri="{FF2B5EF4-FFF2-40B4-BE49-F238E27FC236}">
                <a16:creationId xmlns:a16="http://schemas.microsoft.com/office/drawing/2014/main" id="{0BB67FA1-E1FB-4343-89F6-DF83090455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1879" y="3304835"/>
            <a:ext cx="9133908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9" name="Espace réservé du contenu 16">
            <a:extLst>
              <a:ext uri="{FF2B5EF4-FFF2-40B4-BE49-F238E27FC236}">
                <a16:creationId xmlns:a16="http://schemas.microsoft.com/office/drawing/2014/main" id="{0477997F-08B0-4989-B142-7176EBBE04E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44257" y="5677337"/>
            <a:ext cx="9109152" cy="1473854"/>
          </a:xfrm>
          <a:solidFill>
            <a:schemeClr val="bg1">
              <a:lumMod val="95000"/>
            </a:schemeClr>
          </a:solidFill>
        </p:spPr>
        <p:txBody>
          <a:bodyPr lIns="252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652A242B-8180-4256-A15A-57F77CD973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3645" y="5820434"/>
            <a:ext cx="496467" cy="12025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33">
            <a:extLst>
              <a:ext uri="{FF2B5EF4-FFF2-40B4-BE49-F238E27FC236}">
                <a16:creationId xmlns:a16="http://schemas.microsoft.com/office/drawing/2014/main" id="{A5782944-53F6-4179-80EF-E273570012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1879" y="5304962"/>
            <a:ext cx="9133908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7E094E-E9A5-4600-954B-79B8A68EC252}"/>
              </a:ext>
            </a:extLst>
          </p:cNvPr>
          <p:cNvSpPr/>
          <p:nvPr userDrawn="1"/>
        </p:nvSpPr>
        <p:spPr>
          <a:xfrm>
            <a:off x="10049322" y="1588078"/>
            <a:ext cx="403922" cy="201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>
              <a:solidFill>
                <a:srgbClr val="013965"/>
              </a:solidFill>
            </a:endParaRPr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D590671C-49D4-4ED9-BB6A-4ED77A8090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1029" y="1182159"/>
            <a:ext cx="3548612" cy="383557"/>
          </a:xfrm>
          <a:noFill/>
        </p:spPr>
        <p:txBody>
          <a:bodyPr wrap="square" rtlCol="0">
            <a:spAutoFit/>
          </a:bodyPr>
          <a:lstStyle>
            <a:lvl1pPr marL="0" indent="0">
              <a:buFont typeface="+mj-lt"/>
              <a:buNone/>
              <a:defRPr lang="fr-FR" sz="2020" b="1" dirty="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18900000" scaled="1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84734" lvl="0" indent="-384734" algn="l"/>
            <a:r>
              <a:rPr lang="fr-FR" dirty="0"/>
              <a:t>Écrire le Titre (ex: CONCLUSION)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85016DC4-175C-431B-8F8F-6D34B5E4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24382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7"/>
          <p:cNvSpPr>
            <a:spLocks noGrp="1"/>
          </p:cNvSpPr>
          <p:nvPr>
            <p:ph idx="15"/>
          </p:nvPr>
        </p:nvSpPr>
        <p:spPr>
          <a:xfrm>
            <a:off x="352924" y="1292533"/>
            <a:ext cx="2054996" cy="3284002"/>
          </a:xfrm>
          <a:prstGeom prst="homePlate">
            <a:avLst>
              <a:gd name="adj" fmla="val 21041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0" indent="0" algn="l">
              <a:buFontTx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Cliquez pour modifier les styles du texte du masque</a:t>
            </a:r>
          </a:p>
        </p:txBody>
      </p:sp>
      <p:sp>
        <p:nvSpPr>
          <p:cNvPr id="11" name="Espace réservé du contenu 17"/>
          <p:cNvSpPr>
            <a:spLocks noGrp="1"/>
          </p:cNvSpPr>
          <p:nvPr>
            <p:ph idx="16"/>
          </p:nvPr>
        </p:nvSpPr>
        <p:spPr>
          <a:xfrm>
            <a:off x="352924" y="4832599"/>
            <a:ext cx="2054996" cy="2198829"/>
          </a:xfrm>
          <a:prstGeom prst="homePlate">
            <a:avLst>
              <a:gd name="adj" fmla="val 21041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0" indent="0" algn="l">
              <a:buFontTx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Cliquez pour 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9671BA1-51C4-498A-9683-3749917E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D6EA88CD-B61D-45D7-9161-EDBA44A2987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060823" y="1744057"/>
            <a:ext cx="3228207" cy="553220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E597E8DE-EFE3-4537-95E3-0C1941AF342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851569" y="1292533"/>
            <a:ext cx="6901839" cy="3284002"/>
          </a:xfrm>
          <a:solidFill>
            <a:schemeClr val="bg1">
              <a:lumMod val="95000"/>
            </a:schemeClr>
          </a:solidFill>
        </p:spPr>
        <p:txBody>
          <a:bodyPr lIns="252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contenu 16">
            <a:extLst>
              <a:ext uri="{FF2B5EF4-FFF2-40B4-BE49-F238E27FC236}">
                <a16:creationId xmlns:a16="http://schemas.microsoft.com/office/drawing/2014/main" id="{64D35BDA-2E47-4D0F-837B-7C8A5ED10A5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51567" y="4832598"/>
            <a:ext cx="6901840" cy="2198829"/>
          </a:xfrm>
          <a:solidFill>
            <a:schemeClr val="bg1">
              <a:lumMod val="95000"/>
            </a:schemeClr>
          </a:solidFill>
        </p:spPr>
        <p:txBody>
          <a:bodyPr lIns="252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A2F876-29AE-46C6-AEBD-41727EB1BFCD}"/>
              </a:ext>
            </a:extLst>
          </p:cNvPr>
          <p:cNvSpPr/>
          <p:nvPr userDrawn="1"/>
        </p:nvSpPr>
        <p:spPr>
          <a:xfrm>
            <a:off x="10049322" y="1588078"/>
            <a:ext cx="403922" cy="201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>
              <a:solidFill>
                <a:srgbClr val="013965"/>
              </a:solidFill>
            </a:endParaRPr>
          </a:p>
        </p:txBody>
      </p:sp>
      <p:sp>
        <p:nvSpPr>
          <p:cNvPr id="23" name="Espace réservé du texte 45">
            <a:extLst>
              <a:ext uri="{FF2B5EF4-FFF2-40B4-BE49-F238E27FC236}">
                <a16:creationId xmlns:a16="http://schemas.microsoft.com/office/drawing/2014/main" id="{BA911CB8-9484-47CB-8F35-C906A2A0AD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1029" y="1182159"/>
            <a:ext cx="3548612" cy="383557"/>
          </a:xfrm>
          <a:noFill/>
        </p:spPr>
        <p:txBody>
          <a:bodyPr wrap="square" rtlCol="0">
            <a:spAutoFit/>
          </a:bodyPr>
          <a:lstStyle>
            <a:lvl1pPr marL="0" indent="0">
              <a:buFont typeface="+mj-lt"/>
              <a:buNone/>
              <a:defRPr lang="fr-FR" sz="2020" b="1" dirty="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18900000" scaled="1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84734" lvl="0" indent="-384734" algn="l"/>
            <a:r>
              <a:rPr lang="fr-FR" dirty="0"/>
              <a:t>Écrire le Titre (ex: CONCLUSION)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76E2A9-7978-4654-85DA-C2EC7DBD0F7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5FC1B4-7ADC-45A8-920E-56889642505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156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auche - 1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16">
            <a:extLst>
              <a:ext uri="{FF2B5EF4-FFF2-40B4-BE49-F238E27FC236}">
                <a16:creationId xmlns:a16="http://schemas.microsoft.com/office/drawing/2014/main" id="{E554A630-BDBC-4831-9133-AC0D2AEBF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72681" y="1676397"/>
            <a:ext cx="6248411" cy="380665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AE4AA4-1BF1-4059-B976-37E87D32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0D56DD-55DE-4021-911D-49F05DA71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BC9101-1859-4FF7-B9DF-59F01CE59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7AE3FDBB-C8BD-4271-92F8-70D422F396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303" y="1304021"/>
            <a:ext cx="6260789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D509FEC3-D52E-416B-BB1B-1F275A5321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040619" y="1687197"/>
            <a:ext cx="6248411" cy="380665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33">
            <a:extLst>
              <a:ext uri="{FF2B5EF4-FFF2-40B4-BE49-F238E27FC236}">
                <a16:creationId xmlns:a16="http://schemas.microsoft.com/office/drawing/2014/main" id="{EB720523-6DB0-41B9-ACB3-B6411DA867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28241" y="1314821"/>
            <a:ext cx="6260789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F69908E9-D0DE-44C8-B046-6CC6F6E15A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5059" y="5856110"/>
            <a:ext cx="12916349" cy="126884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BF4BB8C-DED0-4289-AD1C-95B93D6B32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346909" y="4151598"/>
            <a:ext cx="302769" cy="2228884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3EA0B24B-3585-481F-B515-705C8343FC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10007251" y="4185916"/>
            <a:ext cx="302769" cy="2228884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782246-5BEA-4F2E-A75B-C5AD260288EA}"/>
              </a:ext>
            </a:extLst>
          </p:cNvPr>
          <p:cNvSpPr/>
          <p:nvPr userDrawn="1"/>
        </p:nvSpPr>
        <p:spPr>
          <a:xfrm>
            <a:off x="437842" y="5823344"/>
            <a:ext cx="403922" cy="201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>
              <a:solidFill>
                <a:srgbClr val="013965"/>
              </a:solidFill>
            </a:endParaRPr>
          </a:p>
        </p:txBody>
      </p:sp>
      <p:sp>
        <p:nvSpPr>
          <p:cNvPr id="25" name="Espace réservé du texte 45">
            <a:extLst>
              <a:ext uri="{FF2B5EF4-FFF2-40B4-BE49-F238E27FC236}">
                <a16:creationId xmlns:a16="http://schemas.microsoft.com/office/drawing/2014/main" id="{BF813A6A-2CA9-4EEE-AB1B-C0CC1E32A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550" y="5417425"/>
            <a:ext cx="3548612" cy="383557"/>
          </a:xfrm>
          <a:noFill/>
        </p:spPr>
        <p:txBody>
          <a:bodyPr wrap="square" rtlCol="0">
            <a:spAutoFit/>
          </a:bodyPr>
          <a:lstStyle>
            <a:lvl1pPr marL="0" indent="0">
              <a:buFont typeface="+mj-lt"/>
              <a:buNone/>
              <a:defRPr lang="fr-FR" sz="2020" b="1" dirty="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18900000" scaled="1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84734" lvl="0" indent="-384734" algn="l"/>
            <a:r>
              <a:rPr lang="fr-FR" dirty="0"/>
              <a:t>Écrire le Titre (ex: CONCLUSION)</a:t>
            </a:r>
          </a:p>
        </p:txBody>
      </p:sp>
    </p:spTree>
    <p:extLst>
      <p:ext uri="{BB962C8B-B14F-4D97-AF65-F5344CB8AC3E}">
        <p14:creationId xmlns:p14="http://schemas.microsoft.com/office/powerpoint/2010/main" val="1276256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uts - 2 bas - c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16">
            <a:extLst>
              <a:ext uri="{FF2B5EF4-FFF2-40B4-BE49-F238E27FC236}">
                <a16:creationId xmlns:a16="http://schemas.microsoft.com/office/drawing/2014/main" id="{00B61D89-854A-47B7-B1F0-313ED6161E5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542293" y="4531273"/>
            <a:ext cx="4936286" cy="2544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36000"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du texte du masque</a:t>
            </a:r>
          </a:p>
          <a:p>
            <a:pPr lvl="1"/>
            <a:r>
              <a:rPr lang="fr-FR" dirty="0"/>
              <a:t>Modifier les styles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contenu 16">
            <a:extLst>
              <a:ext uri="{FF2B5EF4-FFF2-40B4-BE49-F238E27FC236}">
                <a16:creationId xmlns:a16="http://schemas.microsoft.com/office/drawing/2014/main" id="{6CCEB642-504E-4E37-9029-134A8DEE736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60303" y="4531273"/>
            <a:ext cx="4969552" cy="2544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36000"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du texte du masque</a:t>
            </a:r>
          </a:p>
          <a:p>
            <a:pPr lvl="1"/>
            <a:r>
              <a:rPr lang="fr-FR" dirty="0"/>
              <a:t>Modifier les styles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AE4AA4-1BF1-4059-B976-37E87D32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0D56DD-55DE-4021-911D-49F05DA71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BC9101-1859-4FF7-B9DF-59F01CE59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7AE3FDBB-C8BD-4271-92F8-70D422F396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303" y="1304021"/>
            <a:ext cx="4959108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33">
            <a:extLst>
              <a:ext uri="{FF2B5EF4-FFF2-40B4-BE49-F238E27FC236}">
                <a16:creationId xmlns:a16="http://schemas.microsoft.com/office/drawing/2014/main" id="{EB720523-6DB0-41B9-ACB3-B6411DA867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19471" y="1314821"/>
            <a:ext cx="4959108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5" name="Espace réservé du contenu 16">
            <a:extLst>
              <a:ext uri="{FF2B5EF4-FFF2-40B4-BE49-F238E27FC236}">
                <a16:creationId xmlns:a16="http://schemas.microsoft.com/office/drawing/2014/main" id="{E554A630-BDBC-4831-9133-AC0D2AEBF48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2681" y="1676397"/>
            <a:ext cx="4957174" cy="2995692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du texte du masque</a:t>
            </a:r>
          </a:p>
          <a:p>
            <a:pPr lvl="1"/>
            <a:r>
              <a:rPr lang="fr-FR" dirty="0"/>
              <a:t>Modifier les styles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D509FEC3-D52E-416B-BB1B-1F275A5321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519472" y="1698685"/>
            <a:ext cx="4959108" cy="2995692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7B6FE91D-1483-4AD1-A173-70090BDE79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729711" y="1744057"/>
            <a:ext cx="2625492" cy="5356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2C1399FD-89A4-4251-8F97-D88E57327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2729603" y="3353030"/>
            <a:ext cx="302769" cy="2228884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C1A0C490-6E58-4BDF-8315-83FB25EB3D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7846673" y="3391604"/>
            <a:ext cx="302769" cy="2228884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873B2A-3816-41E4-8A8B-22831FCFB1AF}"/>
              </a:ext>
            </a:extLst>
          </p:cNvPr>
          <p:cNvSpPr/>
          <p:nvPr userDrawn="1"/>
        </p:nvSpPr>
        <p:spPr>
          <a:xfrm>
            <a:off x="10724944" y="1620447"/>
            <a:ext cx="403922" cy="201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>
              <a:solidFill>
                <a:srgbClr val="013965"/>
              </a:solidFill>
            </a:endParaRPr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6624DA8-730D-4A57-8E5A-C52B579696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76651" y="1214528"/>
            <a:ext cx="2731258" cy="694412"/>
          </a:xfrm>
          <a:noFill/>
        </p:spPr>
        <p:txBody>
          <a:bodyPr wrap="square" rtlCol="0">
            <a:spAutoFit/>
          </a:bodyPr>
          <a:lstStyle>
            <a:lvl1pPr marL="0" indent="0">
              <a:buFont typeface="+mj-lt"/>
              <a:buNone/>
              <a:defRPr lang="fr-FR" sz="2020" b="1" dirty="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18900000" scaled="1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84734" lvl="0" indent="-384734" algn="l"/>
            <a:r>
              <a:rPr lang="fr-FR" dirty="0"/>
              <a:t>Écrire le Titre (ex: CONCLUSION)</a:t>
            </a:r>
          </a:p>
        </p:txBody>
      </p:sp>
    </p:spTree>
    <p:extLst>
      <p:ext uri="{BB962C8B-B14F-4D97-AF65-F5344CB8AC3E}">
        <p14:creationId xmlns:p14="http://schemas.microsoft.com/office/powerpoint/2010/main" val="308341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uts - 2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16">
            <a:extLst>
              <a:ext uri="{FF2B5EF4-FFF2-40B4-BE49-F238E27FC236}">
                <a16:creationId xmlns:a16="http://schemas.microsoft.com/office/drawing/2014/main" id="{00B61D89-854A-47B7-B1F0-313ED6161E5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029591" y="4531273"/>
            <a:ext cx="6260789" cy="2544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36000"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du texte du masque</a:t>
            </a:r>
          </a:p>
          <a:p>
            <a:pPr lvl="1"/>
            <a:r>
              <a:rPr lang="fr-FR" dirty="0"/>
              <a:t>Modifier les styles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contenu 16">
            <a:extLst>
              <a:ext uri="{FF2B5EF4-FFF2-40B4-BE49-F238E27FC236}">
                <a16:creationId xmlns:a16="http://schemas.microsoft.com/office/drawing/2014/main" id="{6CCEB642-504E-4E37-9029-134A8DEE736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66491" y="4531273"/>
            <a:ext cx="6260789" cy="2544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36000"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du texte du masque</a:t>
            </a:r>
          </a:p>
          <a:p>
            <a:pPr lvl="1"/>
            <a:r>
              <a:rPr lang="fr-FR" dirty="0"/>
              <a:t>Modifier les styles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AE4AA4-1BF1-4059-B976-37E87D32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0D56DD-55DE-4021-911D-49F05DA71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BC9101-1859-4FF7-B9DF-59F01CE59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7AE3FDBB-C8BD-4271-92F8-70D422F396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6491" y="1304021"/>
            <a:ext cx="6260789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33">
            <a:extLst>
              <a:ext uri="{FF2B5EF4-FFF2-40B4-BE49-F238E27FC236}">
                <a16:creationId xmlns:a16="http://schemas.microsoft.com/office/drawing/2014/main" id="{EB720523-6DB0-41B9-ACB3-B6411DA867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29591" y="1314821"/>
            <a:ext cx="6260789" cy="361576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5" name="Espace réservé du contenu 16">
            <a:extLst>
              <a:ext uri="{FF2B5EF4-FFF2-40B4-BE49-F238E27FC236}">
                <a16:creationId xmlns:a16="http://schemas.microsoft.com/office/drawing/2014/main" id="{E554A630-BDBC-4831-9133-AC0D2AEBF48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66491" y="1676397"/>
            <a:ext cx="6260789" cy="2995692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du texte du masque</a:t>
            </a:r>
          </a:p>
          <a:p>
            <a:pPr lvl="1"/>
            <a:r>
              <a:rPr lang="fr-FR" dirty="0"/>
              <a:t>Modifier les styles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D509FEC3-D52E-416B-BB1B-1F275A5321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029591" y="1698685"/>
            <a:ext cx="6260789" cy="2995692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46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2C1399FD-89A4-4251-8F97-D88E57327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349550" y="3036261"/>
            <a:ext cx="302769" cy="286784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C1A0C490-6E58-4BDF-8315-83FB25EB3D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10002548" y="3065050"/>
            <a:ext cx="282742" cy="286784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302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auches - 2 dro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16">
            <a:extLst>
              <a:ext uri="{FF2B5EF4-FFF2-40B4-BE49-F238E27FC236}">
                <a16:creationId xmlns:a16="http://schemas.microsoft.com/office/drawing/2014/main" id="{E554A630-BDBC-4831-9133-AC0D2AEBF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75908" y="1609018"/>
            <a:ext cx="7146011" cy="1249817"/>
          </a:xfr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AE4AA4-1BF1-4059-B976-37E87D32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0D56DD-55DE-4021-911D-49F05DA71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BC9101-1859-4FF7-B9DF-59F01CE59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9CAB487-2443-4BBC-A57F-D7BCBE439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49137" y="1752115"/>
            <a:ext cx="496467" cy="10197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7AE3FDBB-C8BD-4271-92F8-70D422F396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530" y="1302018"/>
            <a:ext cx="7165432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6" name="Espace réservé du contenu 16">
            <a:extLst>
              <a:ext uri="{FF2B5EF4-FFF2-40B4-BE49-F238E27FC236}">
                <a16:creationId xmlns:a16="http://schemas.microsoft.com/office/drawing/2014/main" id="{3B2D3B00-4A49-4AB5-9119-84D71A15C8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75908" y="3227618"/>
            <a:ext cx="7146011" cy="1249817"/>
          </a:xfr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E6C3D761-EDF3-4182-B56A-767D36D3B4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9137" y="3370714"/>
            <a:ext cx="496467" cy="10197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33">
            <a:extLst>
              <a:ext uri="{FF2B5EF4-FFF2-40B4-BE49-F238E27FC236}">
                <a16:creationId xmlns:a16="http://schemas.microsoft.com/office/drawing/2014/main" id="{0BB67FA1-E1FB-4343-89F6-DF83090455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3530" y="2920618"/>
            <a:ext cx="7165432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9" name="Espace réservé du contenu 16">
            <a:extLst>
              <a:ext uri="{FF2B5EF4-FFF2-40B4-BE49-F238E27FC236}">
                <a16:creationId xmlns:a16="http://schemas.microsoft.com/office/drawing/2014/main" id="{0477997F-08B0-4989-B142-7176EBBE04E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75908" y="4850553"/>
            <a:ext cx="7146011" cy="1249817"/>
          </a:xfr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652A242B-8180-4256-A15A-57F77CD973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49137" y="4993649"/>
            <a:ext cx="496467" cy="10197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33">
            <a:extLst>
              <a:ext uri="{FF2B5EF4-FFF2-40B4-BE49-F238E27FC236}">
                <a16:creationId xmlns:a16="http://schemas.microsoft.com/office/drawing/2014/main" id="{A5782944-53F6-4179-80EF-E273570012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530" y="4543553"/>
            <a:ext cx="7165432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contenu 17">
            <a:extLst>
              <a:ext uri="{FF2B5EF4-FFF2-40B4-BE49-F238E27FC236}">
                <a16:creationId xmlns:a16="http://schemas.microsoft.com/office/drawing/2014/main" id="{16A8FD3D-84EA-49D2-AF4C-A47D6BE4741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193811" y="1292534"/>
            <a:ext cx="5122147" cy="2335452"/>
          </a:xfr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Insérez une image ou un graphique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2954EDDD-DE6D-4AC5-BC72-2A6CF872E400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193811" y="3764918"/>
            <a:ext cx="5122147" cy="2335452"/>
          </a:xfr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Insérez une image ou un graphique</a:t>
            </a:r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C8F50C0E-7BA2-46B8-91EB-44AD7CC118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7867" y="6584165"/>
            <a:ext cx="12952429" cy="6394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577D-EB91-4E31-9C88-1FACD16229FA}"/>
              </a:ext>
            </a:extLst>
          </p:cNvPr>
          <p:cNvSpPr/>
          <p:nvPr userDrawn="1"/>
        </p:nvSpPr>
        <p:spPr>
          <a:xfrm>
            <a:off x="437842" y="6502278"/>
            <a:ext cx="403922" cy="201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>
              <a:solidFill>
                <a:srgbClr val="013965"/>
              </a:solidFill>
            </a:endParaRPr>
          </a:p>
        </p:txBody>
      </p:sp>
      <p:sp>
        <p:nvSpPr>
          <p:cNvPr id="24" name="Espace réservé du texte 45">
            <a:extLst>
              <a:ext uri="{FF2B5EF4-FFF2-40B4-BE49-F238E27FC236}">
                <a16:creationId xmlns:a16="http://schemas.microsoft.com/office/drawing/2014/main" id="{2C3BAFC2-14C9-4340-B982-CCD43A54FD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550" y="6096358"/>
            <a:ext cx="3548612" cy="383557"/>
          </a:xfrm>
          <a:noFill/>
        </p:spPr>
        <p:txBody>
          <a:bodyPr wrap="square" rtlCol="0">
            <a:spAutoFit/>
          </a:bodyPr>
          <a:lstStyle>
            <a:lvl1pPr marL="0" indent="0">
              <a:buFont typeface="+mj-lt"/>
              <a:buNone/>
              <a:defRPr lang="fr-FR" sz="2020" b="1" dirty="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18900000" scaled="1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84734" lvl="0" indent="-384734" algn="l"/>
            <a:r>
              <a:rPr lang="fr-FR" dirty="0"/>
              <a:t>Écrire le Titre (ex: CONCLUSION)</a:t>
            </a:r>
          </a:p>
        </p:txBody>
      </p:sp>
    </p:spTree>
    <p:extLst>
      <p:ext uri="{BB962C8B-B14F-4D97-AF65-F5344CB8AC3E}">
        <p14:creationId xmlns:p14="http://schemas.microsoft.com/office/powerpoint/2010/main" val="3227766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r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022F35F-B14C-424E-B5AD-16440994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contenu 16">
            <a:extLst>
              <a:ext uri="{FF2B5EF4-FFF2-40B4-BE49-F238E27FC236}">
                <a16:creationId xmlns:a16="http://schemas.microsoft.com/office/drawing/2014/main" id="{00A1BDEB-EC13-4B5F-9382-7420358991B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833984" y="1609018"/>
            <a:ext cx="4011521" cy="184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7A47970A-9986-4926-B55B-544CB332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28533" y="1302018"/>
            <a:ext cx="4022424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le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4" name="Espace réservé du contenu 16">
            <a:extLst>
              <a:ext uri="{FF2B5EF4-FFF2-40B4-BE49-F238E27FC236}">
                <a16:creationId xmlns:a16="http://schemas.microsoft.com/office/drawing/2014/main" id="{A0779DDF-0B67-454A-9597-92CAA47244A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833984" y="5290363"/>
            <a:ext cx="4011521" cy="184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6" name="Espace réservé du texte 33">
            <a:extLst>
              <a:ext uri="{FF2B5EF4-FFF2-40B4-BE49-F238E27FC236}">
                <a16:creationId xmlns:a16="http://schemas.microsoft.com/office/drawing/2014/main" id="{26280DCD-50AF-45ED-997B-5DE4B66CD8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8533" y="4983363"/>
            <a:ext cx="4022424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le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7" name="Espace réservé du contenu 16">
            <a:extLst>
              <a:ext uri="{FF2B5EF4-FFF2-40B4-BE49-F238E27FC236}">
                <a16:creationId xmlns:a16="http://schemas.microsoft.com/office/drawing/2014/main" id="{7663D4A8-3E7B-449B-B09C-3B199335317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68980" y="3303846"/>
            <a:ext cx="4011521" cy="184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8" name="Espace réservé du texte 33">
            <a:extLst>
              <a:ext uri="{FF2B5EF4-FFF2-40B4-BE49-F238E27FC236}">
                <a16:creationId xmlns:a16="http://schemas.microsoft.com/office/drawing/2014/main" id="{C028BE11-C196-4315-A928-159E049542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3530" y="2996846"/>
            <a:ext cx="4022424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le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9" name="Espace réservé du contenu 16">
            <a:extLst>
              <a:ext uri="{FF2B5EF4-FFF2-40B4-BE49-F238E27FC236}">
                <a16:creationId xmlns:a16="http://schemas.microsoft.com/office/drawing/2014/main" id="{FD87F622-B8C2-4E65-B312-D6328284603A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272057" y="3302001"/>
            <a:ext cx="4011521" cy="184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7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34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0" name="Espace réservé du texte 33">
            <a:extLst>
              <a:ext uri="{FF2B5EF4-FFF2-40B4-BE49-F238E27FC236}">
                <a16:creationId xmlns:a16="http://schemas.microsoft.com/office/drawing/2014/main" id="{EB22ACEB-A084-42A9-BFF6-0AF9EE2900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66607" y="2995001"/>
            <a:ext cx="4022424" cy="306614"/>
          </a:xfr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 algn="ctr">
              <a:buNone/>
              <a:defRPr b="1">
                <a:solidFill>
                  <a:schemeClr val="bg1"/>
                </a:solidFill>
              </a:defRPr>
            </a:lvl2pPr>
            <a:lvl3pPr marL="701783" indent="0" algn="ctr">
              <a:buNone/>
              <a:defRPr b="1">
                <a:solidFill>
                  <a:schemeClr val="bg1"/>
                </a:solidFill>
              </a:defRPr>
            </a:lvl3pPr>
            <a:lvl4pPr marL="1050893" indent="0" algn="ctr">
              <a:buNone/>
              <a:defRPr b="1">
                <a:solidFill>
                  <a:schemeClr val="bg1"/>
                </a:solidFill>
              </a:defRPr>
            </a:lvl4pPr>
            <a:lvl5pPr marL="135369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le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1" name="Espace réservé du texte 21">
            <a:extLst>
              <a:ext uri="{FF2B5EF4-FFF2-40B4-BE49-F238E27FC236}">
                <a16:creationId xmlns:a16="http://schemas.microsoft.com/office/drawing/2014/main" id="{44C32B5A-28FE-4ADC-80E4-0857904F8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6688358" y="2870458"/>
            <a:ext cx="302769" cy="148695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3" name="Espace réservé du texte 21">
            <a:extLst>
              <a:ext uri="{FF2B5EF4-FFF2-40B4-BE49-F238E27FC236}">
                <a16:creationId xmlns:a16="http://schemas.microsoft.com/office/drawing/2014/main" id="{44E53144-87C2-414E-A560-7FDBCF3B40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6674895" y="4088116"/>
            <a:ext cx="302769" cy="148695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0418D3D4-4E97-45A9-82D3-684320EF69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3967" y="3468268"/>
            <a:ext cx="302773" cy="148693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CE26C602-3800-4894-B00A-73CEA98A36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0800000">
            <a:off x="8955821" y="3488804"/>
            <a:ext cx="302773" cy="148693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77 w 5000"/>
              <a:gd name="connsiteY0" fmla="*/ 4733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4" fmla="*/ 77 w 5000"/>
              <a:gd name="connsiteY4" fmla="*/ 4733 h 10000"/>
              <a:gd name="connsiteX0" fmla="*/ 37 w 10000"/>
              <a:gd name="connsiteY0" fmla="*/ 4733 h 10000"/>
              <a:gd name="connsiteX1" fmla="*/ 0 w 10000"/>
              <a:gd name="connsiteY1" fmla="*/ 0 h 10000"/>
              <a:gd name="connsiteX2" fmla="*/ 10000 w 10000"/>
              <a:gd name="connsiteY2" fmla="*/ 5000 h 10000"/>
              <a:gd name="connsiteX3" fmla="*/ 0 w 10000"/>
              <a:gd name="connsiteY3" fmla="*/ 10000 h 10000"/>
              <a:gd name="connsiteX4" fmla="*/ 37 w 10000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14 w 10022"/>
              <a:gd name="connsiteY0" fmla="*/ 4733 h 10000"/>
              <a:gd name="connsiteX1" fmla="*/ 22 w 10022"/>
              <a:gd name="connsiteY1" fmla="*/ 0 h 10000"/>
              <a:gd name="connsiteX2" fmla="*/ 10022 w 10022"/>
              <a:gd name="connsiteY2" fmla="*/ 5000 h 10000"/>
              <a:gd name="connsiteX3" fmla="*/ 22 w 10022"/>
              <a:gd name="connsiteY3" fmla="*/ 10000 h 10000"/>
              <a:gd name="connsiteX4" fmla="*/ 14 w 10022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7 w 10015"/>
              <a:gd name="connsiteY0" fmla="*/ 4733 h 10000"/>
              <a:gd name="connsiteX1" fmla="*/ 15 w 10015"/>
              <a:gd name="connsiteY1" fmla="*/ 0 h 10000"/>
              <a:gd name="connsiteX2" fmla="*/ 10015 w 10015"/>
              <a:gd name="connsiteY2" fmla="*/ 5000 h 10000"/>
              <a:gd name="connsiteX3" fmla="*/ 15 w 10015"/>
              <a:gd name="connsiteY3" fmla="*/ 10000 h 10000"/>
              <a:gd name="connsiteX4" fmla="*/ 7 w 10015"/>
              <a:gd name="connsiteY4" fmla="*/ 4733 h 10000"/>
              <a:gd name="connsiteX0" fmla="*/ 9 w 10017"/>
              <a:gd name="connsiteY0" fmla="*/ 4733 h 10000"/>
              <a:gd name="connsiteX1" fmla="*/ 17 w 10017"/>
              <a:gd name="connsiteY1" fmla="*/ 0 h 10000"/>
              <a:gd name="connsiteX2" fmla="*/ 10017 w 10017"/>
              <a:gd name="connsiteY2" fmla="*/ 5000 h 10000"/>
              <a:gd name="connsiteX3" fmla="*/ 17 w 10017"/>
              <a:gd name="connsiteY3" fmla="*/ 10000 h 10000"/>
              <a:gd name="connsiteX4" fmla="*/ 9 w 10017"/>
              <a:gd name="connsiteY4" fmla="*/ 47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9" y="4733"/>
                </a:moveTo>
                <a:cubicBezTo>
                  <a:pt x="2" y="4704"/>
                  <a:pt x="2" y="29"/>
                  <a:pt x="17" y="0"/>
                </a:cubicBezTo>
                <a:lnTo>
                  <a:pt x="10017" y="5000"/>
                </a:lnTo>
                <a:lnTo>
                  <a:pt x="17" y="10000"/>
                </a:lnTo>
                <a:cubicBezTo>
                  <a:pt x="35" y="9994"/>
                  <a:pt x="-21" y="4695"/>
                  <a:pt x="9" y="473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6" name="Espace réservé du contenu 17">
            <a:extLst>
              <a:ext uri="{FF2B5EF4-FFF2-40B4-BE49-F238E27FC236}">
                <a16:creationId xmlns:a16="http://schemas.microsoft.com/office/drawing/2014/main" id="{05131363-FE01-4BC1-91AF-E4872AF0C74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5174616" y="3775105"/>
            <a:ext cx="3246291" cy="913575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>
            <a:lvl1pPr marL="0" indent="0" algn="ctr">
              <a:buNone/>
              <a:defRPr sz="1795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Cliquez pour la cible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F505094-470F-4A41-9C18-25DC7109316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EC9CD-2F18-424A-B2BA-7A2486FF79B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37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996878D8-0ABA-4153-B4A1-48555F65A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5393" y="0"/>
            <a:ext cx="8019496" cy="76946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4F36A9-6F2F-4A8F-8DD2-5DB6B670AE40}"/>
              </a:ext>
            </a:extLst>
          </p:cNvPr>
          <p:cNvSpPr/>
          <p:nvPr userDrawn="1"/>
        </p:nvSpPr>
        <p:spPr>
          <a:xfrm rot="19517803" flipV="1">
            <a:off x="8949941" y="6209196"/>
            <a:ext cx="5194685" cy="2015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0">
              <a:solidFill>
                <a:srgbClr val="013965"/>
              </a:solidFill>
            </a:endParaRPr>
          </a:p>
        </p:txBody>
      </p:sp>
      <p:sp>
        <p:nvSpPr>
          <p:cNvPr id="13" name="Adressage">
            <a:extLst>
              <a:ext uri="{FF2B5EF4-FFF2-40B4-BE49-F238E27FC236}">
                <a16:creationId xmlns:a16="http://schemas.microsoft.com/office/drawing/2014/main" id="{68A9C78B-C716-4E88-9073-12DDFF59221C}"/>
              </a:ext>
            </a:extLst>
          </p:cNvPr>
          <p:cNvSpPr/>
          <p:nvPr userDrawn="1"/>
        </p:nvSpPr>
        <p:spPr>
          <a:xfrm>
            <a:off x="254000" y="3136900"/>
            <a:ext cx="2232000" cy="41400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Immeuble Le Green • 241 rue Garibaldi  69422 Lyon cedex 03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04 78 63 60 63</a:t>
            </a:r>
            <a:endParaRPr kumimoji="0" lang="fr-FR" sz="950" b="1" i="0" u="none" strike="noStrike" kern="0" cap="none" spc="-18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51D6738B-B037-4013-A8A0-DBC8F00167D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355580" y="3031402"/>
            <a:ext cx="4999746" cy="763839"/>
          </a:xfrm>
          <a:prstGeom prst="rect">
            <a:avLst/>
          </a:prstGeom>
        </p:spPr>
        <p:txBody>
          <a:bodyPr lIns="0" tIns="50337" rIns="0" bIns="50337" anchor="b"/>
          <a:lstStyle>
            <a:lvl1pPr algn="r">
              <a:lnSpc>
                <a:spcPct val="90000"/>
              </a:lnSpc>
              <a:defRPr sz="4200" b="1" spc="117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lang="fr-FR" noProof="0" dirty="0"/>
              <a:t>[CLIENT]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34F5A92F-FC53-4ABE-B677-F98C8C42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578" y="3965019"/>
            <a:ext cx="4999747" cy="76384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[Mission, Date]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8CB2DCB9-4F9E-4F11-BDC3-276E06562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324000"/>
            <a:ext cx="3999472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5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3">
          <p15:clr>
            <a:srgbClr val="FBAE40"/>
          </p15:clr>
        </p15:guide>
        <p15:guide id="2" pos="430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B73A5F57-B0C7-4E4B-8FEE-D91DF2952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171" y="1300229"/>
            <a:ext cx="3935013" cy="16812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390B5BE5-6CEE-4BB3-969A-C03DEA6B0D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171" y="3269038"/>
            <a:ext cx="3935013" cy="1681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3D6C90B7-2C65-4DFA-B820-D5F343EFF5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327" y="5237847"/>
            <a:ext cx="3935013" cy="16812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1B8B8321-6362-4468-8DA5-3BDDCDE2A4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9035" y="1300230"/>
            <a:ext cx="3935013" cy="16812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A87A3F2D-C310-445E-BA21-43ED3DA23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035" y="3269038"/>
            <a:ext cx="3935013" cy="1681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0B30737F-FFCB-401B-BE69-70E50B3B80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0193" y="5237847"/>
            <a:ext cx="3935013" cy="16812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01C3D6CA-9F45-4E0D-971B-9CEC53342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72239" y="1300230"/>
            <a:ext cx="3935013" cy="1681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E046A8A1-6296-4D98-B480-FE540A347A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2239" y="3269038"/>
            <a:ext cx="3935013" cy="16812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C7324F2E-F655-4A8F-8964-7D5514CF5D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2239" y="5237847"/>
            <a:ext cx="3935013" cy="1681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B2D991-427F-452E-BFB3-D0380284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E8F7D-6B71-4576-8C60-D79B4000FF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E3E532-6B1B-4F81-AFEB-091D865F1B4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72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ts_majeu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7C7A1754-F808-4B2D-9734-4576C6B428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837" y="1315537"/>
            <a:ext cx="9695429" cy="1656058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>
            <a:lvl1pPr marL="358075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1pPr>
            <a:lvl2pPr marL="787765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396"/>
              </a:buClr>
              <a:buSzTx/>
              <a:buFont typeface="Wingdings" panose="05000000000000000000" pitchFamily="2" charset="2"/>
              <a:buChar char="§"/>
              <a:tabLst/>
              <a:defRPr kumimoji="0" lang="fr-FR" sz="1592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2pPr>
            <a:lvl3pPr marL="1038418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396"/>
              </a:buClr>
              <a:buSzTx/>
              <a:buFont typeface="Calibri" panose="020F0502020204030204" pitchFamily="34" charset="0"/>
              <a:buChar char="-"/>
              <a:tabLst/>
              <a:defRPr kumimoji="0" lang="fr-FR" sz="1392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3pPr>
          </a:lstStyle>
          <a:p>
            <a:pPr marL="358075" marR="0" lvl="0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358075" marR="0" lvl="1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358075" marR="0" lvl="2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1EFF752-19FD-4866-8850-2088164BDF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5837" y="3373052"/>
            <a:ext cx="9695429" cy="1656058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>
            <a:lvl1pPr marL="358075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1pPr>
            <a:lvl2pPr marL="787765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396"/>
              </a:buClr>
              <a:buSzTx/>
              <a:buFont typeface="Wingdings" panose="05000000000000000000" pitchFamily="2" charset="2"/>
              <a:buChar char="§"/>
              <a:tabLst/>
              <a:defRPr kumimoji="0" lang="fr-FR" sz="1592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2pPr>
            <a:lvl3pPr marL="1038418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396"/>
              </a:buClr>
              <a:buSzTx/>
              <a:buFont typeface="Calibri" panose="020F0502020204030204" pitchFamily="34" charset="0"/>
              <a:buChar char="-"/>
              <a:tabLst/>
              <a:defRPr kumimoji="0" lang="fr-FR" sz="1392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3pPr>
          </a:lstStyle>
          <a:p>
            <a:pPr marL="358075" marR="0" lvl="0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358075" marR="0" lvl="1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358075" marR="0" lvl="2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D2DF227E-5658-4A1B-9424-4AE1929035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5837" y="5413542"/>
            <a:ext cx="9695429" cy="1656058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>
            <a:lvl1pPr marL="358075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1pPr>
            <a:lvl2pPr marL="787765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396"/>
              </a:buClr>
              <a:buSzTx/>
              <a:buFont typeface="Wingdings" panose="05000000000000000000" pitchFamily="2" charset="2"/>
              <a:buChar char="§"/>
              <a:tabLst/>
              <a:defRPr kumimoji="0" lang="fr-FR" sz="1592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2pPr>
            <a:lvl3pPr marL="1038418" marR="0" indent="-286460" algn="l" defTabSz="10204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396"/>
              </a:buClr>
              <a:buSzTx/>
              <a:buFont typeface="Calibri" panose="020F0502020204030204" pitchFamily="34" charset="0"/>
              <a:buChar char="-"/>
              <a:tabLst/>
              <a:defRPr kumimoji="0" lang="fr-FR" sz="1392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</a:defRPr>
            </a:lvl3pPr>
          </a:lstStyle>
          <a:p>
            <a:pPr marL="358075" marR="0" lvl="0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358075" marR="0" lvl="1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358075" marR="0" lvl="2" indent="-286460" algn="l" defTabSz="1020471" rtl="0" eaLnBrk="1" fontAlgn="auto" latinLnBrk="0" hangingPunct="1">
              <a:lnSpc>
                <a:spcPct val="100000"/>
              </a:lnSpc>
              <a:spcBef>
                <a:spcPts val="1194"/>
              </a:spcBef>
              <a:spcAft>
                <a:spcPts val="0"/>
              </a:spcAft>
              <a:buClr>
                <a:srgbClr val="E62930"/>
              </a:buClr>
              <a:buSzPct val="100000"/>
              <a:tabLst/>
              <a:defRPr/>
            </a:pPr>
            <a:r>
              <a:rPr kumimoji="0" lang="fr-FR" sz="1791" b="0" i="0" u="none" strike="noStrike" kern="1200" cap="none" spc="0" normalizeH="0" baseline="0" noProof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70FB0EFB-88F8-4B88-8B9E-537569CC07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17" y="1300229"/>
            <a:ext cx="3469110" cy="1656058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BC672589-30C5-4062-B3A5-CDFAE3F57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217" y="3357745"/>
            <a:ext cx="3469110" cy="1656058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FF74FFE6-1CFE-4A82-85D0-3CC643F24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217" y="5413541"/>
            <a:ext cx="3469110" cy="1656058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79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0D4832-9E58-4B92-B9C2-6305F79E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1511D600-37EF-47BE-A69E-A0D9F99CDE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668" y="1881020"/>
            <a:ext cx="525098" cy="5250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5CA3203C-7399-4D7C-84FC-6B649FB758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7782" y="3923228"/>
            <a:ext cx="525098" cy="5250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57C5CECF-0F1D-49CD-9081-32D5AF8E19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673" y="5965437"/>
            <a:ext cx="525098" cy="5250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71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2546" indent="0">
              <a:buNone/>
              <a:defRPr/>
            </a:lvl2pPr>
            <a:lvl3pPr marL="701783" indent="0">
              <a:buNone/>
              <a:defRPr/>
            </a:lvl3pPr>
            <a:lvl4pPr marL="1050893" indent="0">
              <a:buNone/>
              <a:defRPr/>
            </a:lvl4pPr>
            <a:lvl5pPr marL="1353693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3848E-EE77-47C9-89D7-82F9574647A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D46F9-FB41-47C4-BFE7-840E39BE0E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860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s_majeu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68A0798A-328B-49B8-8A59-EDE5FCBF3C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73" y="1473851"/>
            <a:ext cx="3091884" cy="1154517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32" name="Espace réservé du texte 20">
            <a:extLst>
              <a:ext uri="{FF2B5EF4-FFF2-40B4-BE49-F238E27FC236}">
                <a16:creationId xmlns:a16="http://schemas.microsoft.com/office/drawing/2014/main" id="{B65DB6F2-777C-4021-B2E2-EE3864947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6854" y="2972956"/>
            <a:ext cx="3091884" cy="1154517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33" name="Espace réservé du texte 20">
            <a:extLst>
              <a:ext uri="{FF2B5EF4-FFF2-40B4-BE49-F238E27FC236}">
                <a16:creationId xmlns:a16="http://schemas.microsoft.com/office/drawing/2014/main" id="{2FCF8806-D80C-4985-9BA3-4FA461342C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1327" y="4506967"/>
            <a:ext cx="3091884" cy="1154517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34" name="Espace réservé du texte 20">
            <a:extLst>
              <a:ext uri="{FF2B5EF4-FFF2-40B4-BE49-F238E27FC236}">
                <a16:creationId xmlns:a16="http://schemas.microsoft.com/office/drawing/2014/main" id="{633E8DB0-9865-4D09-B6F0-FACB1AF46D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01230" y="5975816"/>
            <a:ext cx="3091884" cy="1154517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  <a:tileRect/>
          </a:gra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Ajouter du texte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906D6B26-310B-48A9-B70A-20404FF0FB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6073" y="1817109"/>
            <a:ext cx="468000" cy="46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58775" indent="0">
              <a:buNone/>
              <a:defRPr/>
            </a:lvl2pPr>
            <a:lvl3pPr marL="625475" indent="0">
              <a:buNone/>
              <a:defRPr/>
            </a:lvl3pPr>
            <a:lvl4pPr marL="936625" indent="0">
              <a:buNone/>
              <a:defRPr/>
            </a:lvl4pPr>
            <a:lvl5pPr marL="1206500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F2FC2265-83CE-439D-878F-99C448FB69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854" y="3316214"/>
            <a:ext cx="468000" cy="46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58775" indent="0">
              <a:buNone/>
              <a:defRPr/>
            </a:lvl2pPr>
            <a:lvl3pPr marL="625475" indent="0">
              <a:buNone/>
              <a:defRPr/>
            </a:lvl3pPr>
            <a:lvl4pPr marL="936625" indent="0">
              <a:buNone/>
              <a:defRPr/>
            </a:lvl4pPr>
            <a:lvl5pPr marL="1206500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F29CE174-B970-4B02-938A-12D24E7A71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57327" y="4863868"/>
            <a:ext cx="468000" cy="46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58775" indent="0">
              <a:buNone/>
              <a:defRPr/>
            </a:lvl2pPr>
            <a:lvl3pPr marL="625475" indent="0">
              <a:buNone/>
              <a:defRPr/>
            </a:lvl3pPr>
            <a:lvl4pPr marL="936625" indent="0">
              <a:buNone/>
              <a:defRPr/>
            </a:lvl4pPr>
            <a:lvl5pPr marL="1206500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7061425-B92E-4549-AC3B-43392D3F1D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67230" y="6319074"/>
            <a:ext cx="468000" cy="46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58775" indent="0">
              <a:buNone/>
              <a:defRPr/>
            </a:lvl2pPr>
            <a:lvl3pPr marL="625475" indent="0">
              <a:buNone/>
              <a:defRPr/>
            </a:lvl3pPr>
            <a:lvl4pPr marL="936625" indent="0">
              <a:buNone/>
              <a:defRPr/>
            </a:lvl4pPr>
            <a:lvl5pPr marL="1206500" indent="0">
              <a:buNone/>
              <a:defRPr/>
            </a:lvl5pPr>
          </a:lstStyle>
          <a:p>
            <a:pPr lvl="0"/>
            <a:r>
              <a:rPr lang="fr-FR" dirty="0"/>
              <a:t> n°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67D4752D-176E-4D5C-9B95-05718D9FFD5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11956" y="1473850"/>
            <a:ext cx="9599603" cy="1154518"/>
          </a:xfrm>
          <a:ln w="19050"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CFE55960-D3E3-43C3-813D-D6A7E0A883F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46553" y="2972955"/>
            <a:ext cx="9065006" cy="1154518"/>
          </a:xfrm>
          <a:ln w="19050"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092D1A5C-AF00-4E6B-B305-22CA216847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83211" y="4441804"/>
            <a:ext cx="8428347" cy="1154519"/>
          </a:xfrm>
          <a:ln w="19050"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95928816-C0D6-454D-828E-ECF495EE553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614991" y="5975815"/>
            <a:ext cx="7696568" cy="1154518"/>
          </a:xfrm>
          <a:ln w="19050"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6179B2-623E-4A33-8C22-F85902DF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6EA196-5AD3-4DBC-8541-45A9D16F0E47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F7F4CF-140A-4975-B38A-4ECD3B4DE2BE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73029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C122A25-12EF-4370-B04C-3D05AF57B7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2379" y="5"/>
            <a:ext cx="7917111" cy="7694613"/>
          </a:xfrm>
          <a:prstGeom prst="parallelogram">
            <a:avLst>
              <a:gd name="adj" fmla="val 35088"/>
            </a:avLst>
          </a:prstGeom>
          <a:noFill/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>
                <a:latin typeface="+mj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552A8027-2300-4C74-97F6-0482AE97B1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9004" y="1413713"/>
            <a:ext cx="4292775" cy="5611362"/>
          </a:xfrm>
          <a:ln w="19050"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C9D103-22BB-4486-8527-39CF8097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4F16DD-50CA-46F1-9226-639C7CE1623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B1A272-6962-4050-833F-18F9A7CE0D1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66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6EAEE-C57B-4539-94DE-2BD826FCD1B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14350" y="2589213"/>
            <a:ext cx="3806825" cy="4035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pour une image  7">
            <a:extLst>
              <a:ext uri="{FF2B5EF4-FFF2-40B4-BE49-F238E27FC236}">
                <a16:creationId xmlns:a16="http://schemas.microsoft.com/office/drawing/2014/main" id="{48E79356-357C-452E-8479-096AD12A40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99398" y="1251153"/>
            <a:ext cx="1225050" cy="1225034"/>
          </a:xfrm>
          <a:prstGeom prst="ellipse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37C52F3C-6B3D-4D1C-BC5E-035D1CEA98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730" y="1251153"/>
            <a:ext cx="1225050" cy="1225034"/>
          </a:xfrm>
          <a:prstGeom prst="ellipse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1" name="Espace réservé pour une image  7">
            <a:extLst>
              <a:ext uri="{FF2B5EF4-FFF2-40B4-BE49-F238E27FC236}">
                <a16:creationId xmlns:a16="http://schemas.microsoft.com/office/drawing/2014/main" id="{39D6B175-7E42-45C4-91D2-F5E69D649C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796113" y="1251153"/>
            <a:ext cx="1225050" cy="1225034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683D8C7-1B07-4214-94F9-D8A7738DE57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5010033" y="2589213"/>
            <a:ext cx="3806825" cy="4035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51462DFC-5860-4C4C-A573-977B532B852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504735" y="2589213"/>
            <a:ext cx="3806825" cy="4035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B55B54-84FB-452D-BDB5-35568BA3891E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AF6235-3669-4AB3-B31A-3905AEF990A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86C1643-68F4-48CF-8370-1E38B6D4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15887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 flipH="1" flipV="1">
            <a:off x="1976010" y="6245259"/>
            <a:ext cx="10837535" cy="282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713" tIns="51357" rIns="102713" bIns="51357" rtlCol="0" anchor="ctr"/>
          <a:lstStyle/>
          <a:p>
            <a:pPr algn="ctr"/>
            <a:endParaRPr lang="fr-FR" sz="2025"/>
          </a:p>
        </p:txBody>
      </p:sp>
      <p:sp>
        <p:nvSpPr>
          <p:cNvPr id="7" name="Rectangle 6"/>
          <p:cNvSpPr/>
          <p:nvPr userDrawn="1"/>
        </p:nvSpPr>
        <p:spPr>
          <a:xfrm>
            <a:off x="1940220" y="1424143"/>
            <a:ext cx="26928" cy="484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713" tIns="51357" rIns="102713" bIns="51357" rtlCol="0" anchor="ctr"/>
          <a:lstStyle/>
          <a:p>
            <a:pPr algn="ctr"/>
            <a:endParaRPr lang="fr-FR" sz="2025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2862116" y="4655252"/>
            <a:ext cx="3728510" cy="807833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 vert="horz" lIns="91312" tIns="45656" rIns="91312" bIns="45656" rtlCol="0" anchor="ctr" anchorCtr="0">
            <a:normAutofit/>
          </a:bodyPr>
          <a:lstStyle>
            <a:lvl1pPr marL="0" indent="0" algn="ctr">
              <a:buNone/>
              <a:defRPr lang="fr-FR" sz="1575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85194" lvl="0" indent="-385194" algn="ctr" defTabSz="1027184" rtl="0" eaLnBrk="1" latinLnBrk="0" hangingPunct="1">
              <a:spcBef>
                <a:spcPct val="20000"/>
              </a:spcBef>
              <a:buSzPct val="80000"/>
              <a:buFontTx/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45337" y="3443446"/>
            <a:ext cx="3728510" cy="807833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 vert="horz" lIns="91312" tIns="45656" rIns="91312" bIns="45656" rtlCol="0" anchor="ctr" anchorCtr="0">
            <a:normAutofit/>
          </a:bodyPr>
          <a:lstStyle>
            <a:lvl1pPr marL="0" indent="0" algn="ctr">
              <a:buNone/>
              <a:defRPr lang="fr-FR" sz="1575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85194" lvl="0" indent="-385194" algn="ctr" defTabSz="1027184" rtl="0" eaLnBrk="1" latinLnBrk="0" hangingPunct="1">
              <a:spcBef>
                <a:spcPct val="20000"/>
              </a:spcBef>
              <a:buSzPct val="80000"/>
              <a:buFontTx/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9"/>
          </p:nvPr>
        </p:nvSpPr>
        <p:spPr>
          <a:xfrm>
            <a:off x="621939" y="1423470"/>
            <a:ext cx="1245769" cy="4847000"/>
          </a:xfr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t" anchorCtr="0">
            <a:normAutofit/>
          </a:bodyPr>
          <a:lstStyle>
            <a:lvl1pPr marL="0" indent="0" algn="l">
              <a:buNone/>
              <a:defRPr sz="1234" b="0"/>
            </a:lvl1pPr>
            <a:lvl2pPr>
              <a:defRPr sz="1234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1976009" y="6351938"/>
            <a:ext cx="10804056" cy="830174"/>
          </a:xfr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t" anchorCtr="0">
            <a:normAutofit/>
          </a:bodyPr>
          <a:lstStyle>
            <a:lvl1pPr marL="0" indent="0" algn="l">
              <a:buNone/>
              <a:defRPr lang="fr-FR" sz="1234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34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8828559" y="2231529"/>
            <a:ext cx="3728510" cy="807833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 vert="horz" lIns="91312" tIns="45656" rIns="91312" bIns="45656" rtlCol="0" anchor="ctr" anchorCtr="0">
            <a:normAutofit/>
          </a:bodyPr>
          <a:lstStyle>
            <a:lvl1pPr marL="0" indent="0" algn="ctr">
              <a:buNone/>
              <a:defRPr lang="fr-FR" sz="1575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85194" lvl="0" indent="-385194" algn="ctr" defTabSz="1027184" rtl="0" eaLnBrk="1" latinLnBrk="0" hangingPunct="1">
              <a:spcBef>
                <a:spcPct val="20000"/>
              </a:spcBef>
              <a:buSzPct val="80000"/>
              <a:buFontTx/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79E33C-69CE-4A3B-ADA4-9F852E1D6F2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965A0F35-1C22-45A4-9C79-51E07146D79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96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at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E223034E-D4BC-4C13-B78F-03FC70BC67AB}"/>
              </a:ext>
            </a:extLst>
          </p:cNvPr>
          <p:cNvSpPr/>
          <p:nvPr userDrawn="1"/>
        </p:nvSpPr>
        <p:spPr>
          <a:xfrm>
            <a:off x="0" y="-7600"/>
            <a:ext cx="5312198" cy="7157685"/>
          </a:xfrm>
          <a:custGeom>
            <a:avLst/>
            <a:gdLst>
              <a:gd name="connsiteX0" fmla="*/ 0 w 2357117"/>
              <a:gd name="connsiteY0" fmla="*/ 0 h 6858000"/>
              <a:gd name="connsiteX1" fmla="*/ 2357117 w 2357117"/>
              <a:gd name="connsiteY1" fmla="*/ 0 h 6858000"/>
              <a:gd name="connsiteX2" fmla="*/ 2357117 w 2357117"/>
              <a:gd name="connsiteY2" fmla="*/ 6858000 h 6858000"/>
              <a:gd name="connsiteX3" fmla="*/ 0 w 2357117"/>
              <a:gd name="connsiteY3" fmla="*/ 6858000 h 6858000"/>
              <a:gd name="connsiteX4" fmla="*/ 0 w 2357117"/>
              <a:gd name="connsiteY4" fmla="*/ 0 h 6858000"/>
              <a:gd name="connsiteX0" fmla="*/ 0 w 4734557"/>
              <a:gd name="connsiteY0" fmla="*/ 0 h 6858000"/>
              <a:gd name="connsiteX1" fmla="*/ 4734557 w 4734557"/>
              <a:gd name="connsiteY1" fmla="*/ 6773 h 6858000"/>
              <a:gd name="connsiteX2" fmla="*/ 2357117 w 4734557"/>
              <a:gd name="connsiteY2" fmla="*/ 6858000 h 6858000"/>
              <a:gd name="connsiteX3" fmla="*/ 0 w 4734557"/>
              <a:gd name="connsiteY3" fmla="*/ 6858000 h 6858000"/>
              <a:gd name="connsiteX4" fmla="*/ 0 w 4734557"/>
              <a:gd name="connsiteY4" fmla="*/ 0 h 6858000"/>
              <a:gd name="connsiteX0" fmla="*/ 0 w 4734557"/>
              <a:gd name="connsiteY0" fmla="*/ 6774 h 6864774"/>
              <a:gd name="connsiteX1" fmla="*/ 4734557 w 4734557"/>
              <a:gd name="connsiteY1" fmla="*/ 0 h 6864774"/>
              <a:gd name="connsiteX2" fmla="*/ 2357117 w 4734557"/>
              <a:gd name="connsiteY2" fmla="*/ 6864774 h 6864774"/>
              <a:gd name="connsiteX3" fmla="*/ 0 w 4734557"/>
              <a:gd name="connsiteY3" fmla="*/ 6864774 h 6864774"/>
              <a:gd name="connsiteX4" fmla="*/ 0 w 4734557"/>
              <a:gd name="connsiteY4" fmla="*/ 6774 h 6864774"/>
              <a:gd name="connsiteX0" fmla="*/ 0 w 4734557"/>
              <a:gd name="connsiteY0" fmla="*/ 6774 h 6864774"/>
              <a:gd name="connsiteX1" fmla="*/ 4734557 w 4734557"/>
              <a:gd name="connsiteY1" fmla="*/ 0 h 6864774"/>
              <a:gd name="connsiteX2" fmla="*/ 2555899 w 4734557"/>
              <a:gd name="connsiteY2" fmla="*/ 6860496 h 6864774"/>
              <a:gd name="connsiteX3" fmla="*/ 0 w 4734557"/>
              <a:gd name="connsiteY3" fmla="*/ 6864774 h 6864774"/>
              <a:gd name="connsiteX4" fmla="*/ 0 w 4734557"/>
              <a:gd name="connsiteY4" fmla="*/ 6774 h 68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557" h="6864774">
                <a:moveTo>
                  <a:pt x="0" y="6774"/>
                </a:moveTo>
                <a:lnTo>
                  <a:pt x="4734557" y="0"/>
                </a:lnTo>
                <a:lnTo>
                  <a:pt x="2555899" y="6860496"/>
                </a:lnTo>
                <a:lnTo>
                  <a:pt x="0" y="6864774"/>
                </a:lnTo>
                <a:lnTo>
                  <a:pt x="0" y="67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0573E35-D401-403B-98E4-12E34A6FB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2197" y="1413708"/>
            <a:ext cx="7956223" cy="5562741"/>
          </a:xfrm>
        </p:spPr>
        <p:txBody>
          <a:bodyPr>
            <a:normAutofit/>
          </a:bodyPr>
          <a:lstStyle>
            <a:lvl1pPr marL="399460" indent="-388761"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571"/>
            </a:lvl2pPr>
            <a:lvl3pPr marL="1009351" indent="-201515"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1DAF174-D2BA-4B79-8D98-05C18A934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44" y="2522717"/>
            <a:ext cx="2758013" cy="29870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>
              <a:buNone/>
              <a:defRPr b="1">
                <a:solidFill>
                  <a:schemeClr val="bg1"/>
                </a:solidFill>
              </a:defRPr>
            </a:lvl2pPr>
            <a:lvl3pPr marL="701783" indent="0">
              <a:buNone/>
              <a:defRPr b="1">
                <a:solidFill>
                  <a:schemeClr val="bg1"/>
                </a:solidFill>
              </a:defRPr>
            </a:lvl3pPr>
            <a:lvl4pPr marL="1050893" indent="0">
              <a:buNone/>
              <a:defRPr b="1">
                <a:solidFill>
                  <a:schemeClr val="bg1"/>
                </a:solidFill>
              </a:defRPr>
            </a:lvl4pPr>
            <a:lvl5pPr marL="2051914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A638EC-952B-48E8-8EFC-4B9B6834B3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1087E1-9D96-4C35-B7F4-2770FB8938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2F0C5D-41ED-484A-8C15-58449CA6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4" y="197249"/>
            <a:ext cx="4524406" cy="1707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40525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at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673E8891-E78D-43F1-9F02-5B9801D41D58}"/>
              </a:ext>
            </a:extLst>
          </p:cNvPr>
          <p:cNvSpPr/>
          <p:nvPr userDrawn="1"/>
        </p:nvSpPr>
        <p:spPr>
          <a:xfrm>
            <a:off x="0" y="-7600"/>
            <a:ext cx="5312198" cy="7157685"/>
          </a:xfrm>
          <a:custGeom>
            <a:avLst/>
            <a:gdLst>
              <a:gd name="connsiteX0" fmla="*/ 0 w 2357117"/>
              <a:gd name="connsiteY0" fmla="*/ 0 h 6858000"/>
              <a:gd name="connsiteX1" fmla="*/ 2357117 w 2357117"/>
              <a:gd name="connsiteY1" fmla="*/ 0 h 6858000"/>
              <a:gd name="connsiteX2" fmla="*/ 2357117 w 2357117"/>
              <a:gd name="connsiteY2" fmla="*/ 6858000 h 6858000"/>
              <a:gd name="connsiteX3" fmla="*/ 0 w 2357117"/>
              <a:gd name="connsiteY3" fmla="*/ 6858000 h 6858000"/>
              <a:gd name="connsiteX4" fmla="*/ 0 w 2357117"/>
              <a:gd name="connsiteY4" fmla="*/ 0 h 6858000"/>
              <a:gd name="connsiteX0" fmla="*/ 0 w 4734557"/>
              <a:gd name="connsiteY0" fmla="*/ 0 h 6858000"/>
              <a:gd name="connsiteX1" fmla="*/ 4734557 w 4734557"/>
              <a:gd name="connsiteY1" fmla="*/ 6773 h 6858000"/>
              <a:gd name="connsiteX2" fmla="*/ 2357117 w 4734557"/>
              <a:gd name="connsiteY2" fmla="*/ 6858000 h 6858000"/>
              <a:gd name="connsiteX3" fmla="*/ 0 w 4734557"/>
              <a:gd name="connsiteY3" fmla="*/ 6858000 h 6858000"/>
              <a:gd name="connsiteX4" fmla="*/ 0 w 4734557"/>
              <a:gd name="connsiteY4" fmla="*/ 0 h 6858000"/>
              <a:gd name="connsiteX0" fmla="*/ 0 w 4734557"/>
              <a:gd name="connsiteY0" fmla="*/ 6774 h 6864774"/>
              <a:gd name="connsiteX1" fmla="*/ 4734557 w 4734557"/>
              <a:gd name="connsiteY1" fmla="*/ 0 h 6864774"/>
              <a:gd name="connsiteX2" fmla="*/ 2357117 w 4734557"/>
              <a:gd name="connsiteY2" fmla="*/ 6864774 h 6864774"/>
              <a:gd name="connsiteX3" fmla="*/ 0 w 4734557"/>
              <a:gd name="connsiteY3" fmla="*/ 6864774 h 6864774"/>
              <a:gd name="connsiteX4" fmla="*/ 0 w 4734557"/>
              <a:gd name="connsiteY4" fmla="*/ 6774 h 6864774"/>
              <a:gd name="connsiteX0" fmla="*/ 0 w 4734557"/>
              <a:gd name="connsiteY0" fmla="*/ 6774 h 6864774"/>
              <a:gd name="connsiteX1" fmla="*/ 4734557 w 4734557"/>
              <a:gd name="connsiteY1" fmla="*/ 0 h 6864774"/>
              <a:gd name="connsiteX2" fmla="*/ 2555899 w 4734557"/>
              <a:gd name="connsiteY2" fmla="*/ 6860496 h 6864774"/>
              <a:gd name="connsiteX3" fmla="*/ 0 w 4734557"/>
              <a:gd name="connsiteY3" fmla="*/ 6864774 h 6864774"/>
              <a:gd name="connsiteX4" fmla="*/ 0 w 4734557"/>
              <a:gd name="connsiteY4" fmla="*/ 6774 h 68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557" h="6864774">
                <a:moveTo>
                  <a:pt x="0" y="6774"/>
                </a:moveTo>
                <a:lnTo>
                  <a:pt x="4734557" y="0"/>
                </a:lnTo>
                <a:lnTo>
                  <a:pt x="2555899" y="6860496"/>
                </a:lnTo>
                <a:lnTo>
                  <a:pt x="0" y="6864774"/>
                </a:lnTo>
                <a:lnTo>
                  <a:pt x="0" y="67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0573E35-D401-403B-98E4-12E34A6FB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2197" y="1413708"/>
            <a:ext cx="7956223" cy="5562741"/>
          </a:xfrm>
        </p:spPr>
        <p:txBody>
          <a:bodyPr>
            <a:normAutofit/>
          </a:bodyPr>
          <a:lstStyle>
            <a:lvl1pPr marL="399460" indent="-388761"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571"/>
            </a:lvl2pPr>
            <a:lvl3pPr marL="1009351" indent="-201515"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1DAF174-D2BA-4B79-8D98-05C18A934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269" y="2522717"/>
            <a:ext cx="2758013" cy="29870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>
              <a:buNone/>
              <a:defRPr b="1">
                <a:solidFill>
                  <a:schemeClr val="bg1"/>
                </a:solidFill>
              </a:defRPr>
            </a:lvl2pPr>
            <a:lvl3pPr marL="701783" indent="0">
              <a:buNone/>
              <a:defRPr b="1">
                <a:solidFill>
                  <a:schemeClr val="bg1"/>
                </a:solidFill>
              </a:defRPr>
            </a:lvl3pPr>
            <a:lvl4pPr marL="1050893" indent="0">
              <a:buNone/>
              <a:defRPr b="1">
                <a:solidFill>
                  <a:schemeClr val="bg1"/>
                </a:solidFill>
              </a:defRPr>
            </a:lvl4pPr>
            <a:lvl5pPr marL="2051914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216D59-0FAE-4E9B-B897-D3D7460B12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7F7CB3-E4E5-4802-A8DA-D58DCB224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D3F391-3BD6-4F9F-B257-B85110D8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4" y="197249"/>
            <a:ext cx="4438681" cy="1498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13810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673E8891-E78D-43F1-9F02-5B9801D41D58}"/>
              </a:ext>
            </a:extLst>
          </p:cNvPr>
          <p:cNvSpPr/>
          <p:nvPr userDrawn="1"/>
        </p:nvSpPr>
        <p:spPr>
          <a:xfrm>
            <a:off x="0" y="-7600"/>
            <a:ext cx="5312198" cy="7157685"/>
          </a:xfrm>
          <a:custGeom>
            <a:avLst/>
            <a:gdLst>
              <a:gd name="connsiteX0" fmla="*/ 0 w 2357117"/>
              <a:gd name="connsiteY0" fmla="*/ 0 h 6858000"/>
              <a:gd name="connsiteX1" fmla="*/ 2357117 w 2357117"/>
              <a:gd name="connsiteY1" fmla="*/ 0 h 6858000"/>
              <a:gd name="connsiteX2" fmla="*/ 2357117 w 2357117"/>
              <a:gd name="connsiteY2" fmla="*/ 6858000 h 6858000"/>
              <a:gd name="connsiteX3" fmla="*/ 0 w 2357117"/>
              <a:gd name="connsiteY3" fmla="*/ 6858000 h 6858000"/>
              <a:gd name="connsiteX4" fmla="*/ 0 w 2357117"/>
              <a:gd name="connsiteY4" fmla="*/ 0 h 6858000"/>
              <a:gd name="connsiteX0" fmla="*/ 0 w 4734557"/>
              <a:gd name="connsiteY0" fmla="*/ 0 h 6858000"/>
              <a:gd name="connsiteX1" fmla="*/ 4734557 w 4734557"/>
              <a:gd name="connsiteY1" fmla="*/ 6773 h 6858000"/>
              <a:gd name="connsiteX2" fmla="*/ 2357117 w 4734557"/>
              <a:gd name="connsiteY2" fmla="*/ 6858000 h 6858000"/>
              <a:gd name="connsiteX3" fmla="*/ 0 w 4734557"/>
              <a:gd name="connsiteY3" fmla="*/ 6858000 h 6858000"/>
              <a:gd name="connsiteX4" fmla="*/ 0 w 4734557"/>
              <a:gd name="connsiteY4" fmla="*/ 0 h 6858000"/>
              <a:gd name="connsiteX0" fmla="*/ 0 w 4734557"/>
              <a:gd name="connsiteY0" fmla="*/ 6774 h 6864774"/>
              <a:gd name="connsiteX1" fmla="*/ 4734557 w 4734557"/>
              <a:gd name="connsiteY1" fmla="*/ 0 h 6864774"/>
              <a:gd name="connsiteX2" fmla="*/ 2357117 w 4734557"/>
              <a:gd name="connsiteY2" fmla="*/ 6864774 h 6864774"/>
              <a:gd name="connsiteX3" fmla="*/ 0 w 4734557"/>
              <a:gd name="connsiteY3" fmla="*/ 6864774 h 6864774"/>
              <a:gd name="connsiteX4" fmla="*/ 0 w 4734557"/>
              <a:gd name="connsiteY4" fmla="*/ 6774 h 6864774"/>
              <a:gd name="connsiteX0" fmla="*/ 0 w 4734557"/>
              <a:gd name="connsiteY0" fmla="*/ 6774 h 6864774"/>
              <a:gd name="connsiteX1" fmla="*/ 4734557 w 4734557"/>
              <a:gd name="connsiteY1" fmla="*/ 0 h 6864774"/>
              <a:gd name="connsiteX2" fmla="*/ 2555899 w 4734557"/>
              <a:gd name="connsiteY2" fmla="*/ 6860496 h 6864774"/>
              <a:gd name="connsiteX3" fmla="*/ 0 w 4734557"/>
              <a:gd name="connsiteY3" fmla="*/ 6864774 h 6864774"/>
              <a:gd name="connsiteX4" fmla="*/ 0 w 4734557"/>
              <a:gd name="connsiteY4" fmla="*/ 6774 h 68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557" h="6864774">
                <a:moveTo>
                  <a:pt x="0" y="6774"/>
                </a:moveTo>
                <a:lnTo>
                  <a:pt x="4734557" y="0"/>
                </a:lnTo>
                <a:lnTo>
                  <a:pt x="2555899" y="6860496"/>
                </a:lnTo>
                <a:lnTo>
                  <a:pt x="0" y="6864774"/>
                </a:lnTo>
                <a:lnTo>
                  <a:pt x="0" y="6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1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0573E35-D401-403B-98E4-12E34A6FB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2197" y="1413708"/>
            <a:ext cx="7956223" cy="5562741"/>
          </a:xfrm>
        </p:spPr>
        <p:txBody>
          <a:bodyPr>
            <a:normAutofit/>
          </a:bodyPr>
          <a:lstStyle>
            <a:lvl1pPr marL="399460" indent="-388761"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795"/>
            </a:lvl1pPr>
            <a:lvl2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571"/>
            </a:lvl2pPr>
            <a:lvl3pPr marL="1009351" indent="-201515"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346"/>
            </a:lvl3pPr>
            <a:lvl4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178"/>
            </a:lvl4pPr>
            <a:lvl5pPr>
              <a:lnSpc>
                <a:spcPct val="100000"/>
              </a:lnSpc>
              <a:spcBef>
                <a:spcPts val="673"/>
              </a:spcBef>
              <a:spcAft>
                <a:spcPts val="0"/>
              </a:spcAft>
              <a:defRPr sz="1178"/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1DAF174-D2BA-4B79-8D98-05C18A934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594" y="2522717"/>
            <a:ext cx="2758013" cy="29870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02546" indent="0">
              <a:buNone/>
              <a:defRPr b="1">
                <a:solidFill>
                  <a:schemeClr val="bg1"/>
                </a:solidFill>
              </a:defRPr>
            </a:lvl2pPr>
            <a:lvl3pPr marL="701783" indent="0">
              <a:buNone/>
              <a:defRPr b="1">
                <a:solidFill>
                  <a:schemeClr val="bg1"/>
                </a:solidFill>
              </a:defRPr>
            </a:lvl3pPr>
            <a:lvl4pPr marL="1050893" indent="0">
              <a:buNone/>
              <a:defRPr b="1">
                <a:solidFill>
                  <a:schemeClr val="bg1"/>
                </a:solidFill>
              </a:defRPr>
            </a:lvl4pPr>
            <a:lvl5pPr marL="2051914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75C92F-3591-4FE5-9F74-DFE3B5CA6E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6629B4-DBE9-45BD-8859-EEF229C0A0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D6480A-B622-4752-BDD4-14C508620FA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C7207-FE47-4FB9-9667-AAEE3C89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4" y="197249"/>
            <a:ext cx="4391056" cy="825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63765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8">
            <a:extLst>
              <a:ext uri="{FF2B5EF4-FFF2-40B4-BE49-F238E27FC236}">
                <a16:creationId xmlns:a16="http://schemas.microsoft.com/office/drawing/2014/main" id="{2BDCA0CD-BA19-4703-87D7-4A16851A661B}"/>
              </a:ext>
            </a:extLst>
          </p:cNvPr>
          <p:cNvSpPr/>
          <p:nvPr userDrawn="1"/>
        </p:nvSpPr>
        <p:spPr>
          <a:xfrm>
            <a:off x="1440338" y="3567794"/>
            <a:ext cx="4602460" cy="16501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72" tIns="45772" rIns="45772" bIns="45772" numCol="1" anchor="ctr">
            <a:noAutofit/>
          </a:bodyPr>
          <a:lstStyle/>
          <a:p>
            <a:pPr marL="0" indent="0" algn="ctr">
              <a:buFontTx/>
              <a:buNone/>
              <a:defRPr>
                <a:solidFill>
                  <a:srgbClr val="FFFFFF"/>
                </a:solidFill>
              </a:defRPr>
            </a:pPr>
            <a:endParaRPr sz="1604" dirty="0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23F759ED-EE6F-4CED-980C-8ED7CFCEF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4085" y="3564889"/>
            <a:ext cx="1656000" cy="1656000"/>
          </a:xfrm>
          <a:prstGeom prst="ellipse">
            <a:avLst/>
          </a:prstGeom>
        </p:spPr>
        <p:txBody>
          <a:bodyPr>
            <a:normAutofit/>
          </a:bodyPr>
          <a:lstStyle>
            <a:lvl1pPr marL="9537" indent="0" algn="ctr">
              <a:buNone/>
              <a:defRPr sz="1003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0C626EC6-0118-4407-86AF-ED69197B6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117" y="2872605"/>
            <a:ext cx="5487009" cy="503237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E1C6FE64-1A8E-4C64-B13B-7CF1C1387E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57683" y="3639804"/>
            <a:ext cx="3658851" cy="346844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>
              <a:buNone/>
              <a:defRPr sz="1805" b="1"/>
            </a:lvl1pPr>
            <a:lvl2pPr marL="1590" indent="0">
              <a:buNone/>
              <a:defRPr sz="1805">
                <a:solidFill>
                  <a:schemeClr val="tx2"/>
                </a:solidFill>
              </a:defRPr>
            </a:lvl2pPr>
            <a:lvl3pPr marL="630991" indent="0">
              <a:buNone/>
              <a:defRPr/>
            </a:lvl3pPr>
            <a:lvl4pPr marL="991785" indent="0">
              <a:buNone/>
              <a:defRPr/>
            </a:lvl4pPr>
            <a:lvl5pPr marL="1271519" indent="0">
              <a:buNone/>
              <a:defRPr/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61434947-EC26-4A96-AF2F-A330AE5662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3418" y="4489608"/>
            <a:ext cx="3256728" cy="342972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 algn="l">
              <a:buNone/>
              <a:defRPr sz="1604"/>
            </a:lvl1pPr>
          </a:lstStyle>
          <a:p>
            <a:pPr lvl="0"/>
            <a:r>
              <a:rPr lang="fr-FR" dirty="0"/>
              <a:t>06 xxx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FD4695CA-5B47-4BBB-9701-9710FC79CF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1295" y="3988060"/>
            <a:ext cx="3658851" cy="346844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>
              <a:buNone/>
              <a:defRPr sz="1404" b="1">
                <a:solidFill>
                  <a:schemeClr val="tx2"/>
                </a:solidFill>
              </a:defRPr>
            </a:lvl1pPr>
            <a:lvl2pPr marL="1590" indent="0">
              <a:buNone/>
              <a:defRPr sz="1805">
                <a:solidFill>
                  <a:schemeClr val="tx2"/>
                </a:solidFill>
              </a:defRPr>
            </a:lvl2pPr>
            <a:lvl3pPr marL="630991" indent="0">
              <a:buNone/>
              <a:defRPr/>
            </a:lvl3pPr>
            <a:lvl4pPr marL="991785" indent="0">
              <a:buNone/>
              <a:defRPr/>
            </a:lvl4pPr>
            <a:lvl5pPr marL="1271519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134BC356-397B-4EEC-876D-4DF1274D7D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63421" y="4936041"/>
            <a:ext cx="3256728" cy="254137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 algn="l">
              <a:buNone/>
              <a:defRPr sz="1203"/>
            </a:lvl1pPr>
          </a:lstStyle>
          <a:p>
            <a:pPr lvl="0"/>
            <a:r>
              <a:rPr lang="fr-FR" dirty="0"/>
              <a:t>prenom.nom@secafi.com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418EACE4-708D-4F91-8CF9-F310BED144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14" y="1713665"/>
            <a:ext cx="12796609" cy="576263"/>
          </a:xfrm>
          <a:prstGeom prst="rect">
            <a:avLst/>
          </a:prstGeom>
        </p:spPr>
        <p:txBody>
          <a:bodyPr>
            <a:noAutofit/>
          </a:bodyPr>
          <a:lstStyle>
            <a:lvl1pPr marL="9537" indent="0">
              <a:buNone/>
              <a:defRPr sz="1404" i="1" baseline="0">
                <a:solidFill>
                  <a:schemeClr val="tx2"/>
                </a:solidFill>
              </a:defRPr>
            </a:lvl1pPr>
            <a:lvl2pPr marL="357615" indent="0">
              <a:buNone/>
              <a:defRPr/>
            </a:lvl2pPr>
            <a:lvl3pPr marL="630991" indent="0">
              <a:buNone/>
              <a:defRPr/>
            </a:lvl3pPr>
            <a:lvl4pPr marL="991785" indent="0">
              <a:buNone/>
              <a:defRPr/>
            </a:lvl4pPr>
            <a:lvl5pPr marL="1271519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Shape 78">
            <a:extLst>
              <a:ext uri="{FF2B5EF4-FFF2-40B4-BE49-F238E27FC236}">
                <a16:creationId xmlns:a16="http://schemas.microsoft.com/office/drawing/2014/main" id="{C21BCB7E-AD7E-491A-BF38-CDBFDAEEA1E9}"/>
              </a:ext>
            </a:extLst>
          </p:cNvPr>
          <p:cNvSpPr/>
          <p:nvPr userDrawn="1"/>
        </p:nvSpPr>
        <p:spPr>
          <a:xfrm>
            <a:off x="7411794" y="3570696"/>
            <a:ext cx="4602457" cy="16501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72" tIns="45772" rIns="45772" bIns="45772" numCol="1" anchor="ctr">
            <a:noAutofit/>
          </a:bodyPr>
          <a:lstStyle/>
          <a:p>
            <a:pPr marL="0" indent="0" algn="ctr">
              <a:buFontTx/>
              <a:buNone/>
              <a:defRPr>
                <a:solidFill>
                  <a:srgbClr val="FFFFFF"/>
                </a:solidFill>
              </a:defRPr>
            </a:pPr>
            <a:endParaRPr sz="1604" dirty="0"/>
          </a:p>
        </p:txBody>
      </p:sp>
      <p:sp>
        <p:nvSpPr>
          <p:cNvPr id="15" name="Espace réservé pour une image  10">
            <a:extLst>
              <a:ext uri="{FF2B5EF4-FFF2-40B4-BE49-F238E27FC236}">
                <a16:creationId xmlns:a16="http://schemas.microsoft.com/office/drawing/2014/main" id="{16C7D018-7135-45F2-8474-15E1D0236EA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25538" y="3567794"/>
            <a:ext cx="1656000" cy="1656000"/>
          </a:xfrm>
          <a:prstGeom prst="ellipse">
            <a:avLst/>
          </a:prstGeom>
        </p:spPr>
        <p:txBody>
          <a:bodyPr>
            <a:normAutofit/>
          </a:bodyPr>
          <a:lstStyle>
            <a:lvl1pPr marL="9537" indent="0" algn="ctr">
              <a:buNone/>
              <a:defRPr sz="1003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68C0F913-CEAD-4D0D-BB08-684FAA4E51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08571" y="2875507"/>
            <a:ext cx="5487009" cy="503237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>
              <a:buNone/>
              <a:defRPr sz="18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7CE55F71-B5BE-4432-8C98-D72E33336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29136" y="3642708"/>
            <a:ext cx="3661432" cy="346844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>
              <a:buNone/>
              <a:defRPr sz="1805" b="1"/>
            </a:lvl1pPr>
            <a:lvl2pPr marL="1590" indent="0">
              <a:buNone/>
              <a:defRPr sz="1805">
                <a:solidFill>
                  <a:schemeClr val="tx2"/>
                </a:solidFill>
              </a:defRPr>
            </a:lvl2pPr>
            <a:lvl3pPr marL="630991" indent="0">
              <a:buNone/>
              <a:defRPr/>
            </a:lvl3pPr>
            <a:lvl4pPr marL="991785" indent="0">
              <a:buNone/>
              <a:defRPr/>
            </a:lvl4pPr>
            <a:lvl5pPr marL="1271519" indent="0">
              <a:buNone/>
              <a:defRPr/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48568F63-16F1-4D91-9935-C8FCC91AE9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34870" y="4481878"/>
            <a:ext cx="3255697" cy="342972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 algn="l">
              <a:buNone/>
              <a:defRPr sz="1604"/>
            </a:lvl1pPr>
          </a:lstStyle>
          <a:p>
            <a:pPr lvl="0"/>
            <a:r>
              <a:rPr lang="fr-FR" dirty="0"/>
              <a:t>06 xxx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FA8FBD8E-C382-4891-9B77-6EFE2F820F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21606" y="3990966"/>
            <a:ext cx="3668961" cy="346844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>
              <a:buNone/>
              <a:defRPr sz="1404" b="1">
                <a:solidFill>
                  <a:schemeClr val="tx2"/>
                </a:solidFill>
              </a:defRPr>
            </a:lvl1pPr>
            <a:lvl2pPr marL="1590" indent="0">
              <a:buNone/>
              <a:defRPr sz="1805">
                <a:solidFill>
                  <a:schemeClr val="tx2"/>
                </a:solidFill>
              </a:defRPr>
            </a:lvl2pPr>
            <a:lvl3pPr marL="630991" indent="0">
              <a:buNone/>
              <a:defRPr/>
            </a:lvl3pPr>
            <a:lvl4pPr marL="991785" indent="0">
              <a:buNone/>
              <a:defRPr/>
            </a:lvl4pPr>
            <a:lvl5pPr marL="1271519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CE0A9A75-672F-4CE7-B7E2-B94496A762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34875" y="4938945"/>
            <a:ext cx="3255692" cy="248327"/>
          </a:xfrm>
          <a:prstGeom prst="rect">
            <a:avLst/>
          </a:prstGeom>
        </p:spPr>
        <p:txBody>
          <a:bodyPr>
            <a:normAutofit/>
          </a:bodyPr>
          <a:lstStyle>
            <a:lvl1pPr marL="9537" indent="0" algn="l">
              <a:buNone/>
              <a:defRPr sz="1203"/>
            </a:lvl1pPr>
          </a:lstStyle>
          <a:p>
            <a:pPr lvl="0"/>
            <a:r>
              <a:rPr lang="fr-FR" dirty="0"/>
              <a:t>prenom.nom@secafi.com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5B3C6B5-991C-4989-AB15-110EEF237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85" y="4415585"/>
            <a:ext cx="472246" cy="47224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7942BC6-9D57-4D78-B1D5-868617604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428" t="21374" r="42862" b="27149"/>
          <a:stretch/>
        </p:blipFill>
        <p:spPr>
          <a:xfrm>
            <a:off x="2396250" y="4908187"/>
            <a:ext cx="296575" cy="3100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F264B12-11EE-4D55-8596-17048AD6C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8" y="4436123"/>
            <a:ext cx="472246" cy="47224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10B0327-F96C-447A-923C-FBB029B1D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428" t="21374" r="42862" b="27149"/>
          <a:stretch/>
        </p:blipFill>
        <p:spPr>
          <a:xfrm>
            <a:off x="8330123" y="4928725"/>
            <a:ext cx="296575" cy="310016"/>
          </a:xfrm>
          <a:prstGeom prst="rect">
            <a:avLst/>
          </a:pr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4DB7FEFB-1CB0-484F-A94E-2BBD1073077C}"/>
              </a:ext>
            </a:extLst>
          </p:cNvPr>
          <p:cNvSpPr/>
          <p:nvPr userDrawn="1"/>
        </p:nvSpPr>
        <p:spPr>
          <a:xfrm>
            <a:off x="514315" y="1219790"/>
            <a:ext cx="4604588" cy="430994"/>
          </a:xfrm>
          <a:custGeom>
            <a:avLst/>
            <a:gdLst>
              <a:gd name="connsiteX0" fmla="*/ 0 w 3487064"/>
              <a:gd name="connsiteY0" fmla="*/ 0 h 400986"/>
              <a:gd name="connsiteX1" fmla="*/ 3487064 w 3487064"/>
              <a:gd name="connsiteY1" fmla="*/ 0 h 400986"/>
              <a:gd name="connsiteX2" fmla="*/ 3487064 w 3487064"/>
              <a:gd name="connsiteY2" fmla="*/ 400986 h 400986"/>
              <a:gd name="connsiteX3" fmla="*/ 0 w 3487064"/>
              <a:gd name="connsiteY3" fmla="*/ 400986 h 400986"/>
              <a:gd name="connsiteX4" fmla="*/ 0 w 3487064"/>
              <a:gd name="connsiteY4" fmla="*/ 0 h 400986"/>
              <a:gd name="connsiteX0" fmla="*/ 0 w 4103290"/>
              <a:gd name="connsiteY0" fmla="*/ 3975 h 404961"/>
              <a:gd name="connsiteX1" fmla="*/ 4103290 w 4103290"/>
              <a:gd name="connsiteY1" fmla="*/ 0 h 404961"/>
              <a:gd name="connsiteX2" fmla="*/ 3487064 w 4103290"/>
              <a:gd name="connsiteY2" fmla="*/ 404961 h 404961"/>
              <a:gd name="connsiteX3" fmla="*/ 0 w 4103290"/>
              <a:gd name="connsiteY3" fmla="*/ 404961 h 404961"/>
              <a:gd name="connsiteX4" fmla="*/ 0 w 4103290"/>
              <a:gd name="connsiteY4" fmla="*/ 3975 h 4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290" h="404961">
                <a:moveTo>
                  <a:pt x="0" y="3975"/>
                </a:moveTo>
                <a:lnTo>
                  <a:pt x="4103290" y="0"/>
                </a:lnTo>
                <a:lnTo>
                  <a:pt x="3487064" y="404961"/>
                </a:lnTo>
                <a:lnTo>
                  <a:pt x="0" y="404961"/>
                </a:lnTo>
                <a:lnTo>
                  <a:pt x="0" y="3975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lin ang="18900000" scaled="1"/>
            <a:tileRect/>
          </a:gradFill>
        </p:spPr>
        <p:txBody>
          <a:bodyPr wrap="square" lIns="91545" tIns="45773" rIns="91545" bIns="45773">
            <a:spAutoFit/>
          </a:bodyPr>
          <a:lstStyle/>
          <a:p>
            <a:pPr marL="9537" marR="0" lvl="0" indent="0" algn="just" defTabSz="915494" fontAlgn="auto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EF7D17"/>
              </a:buClr>
              <a:buSzTx/>
              <a:buFont typeface="Wingdings 2" panose="05020102010507070707" pitchFamily="18" charset="2"/>
              <a:buNone/>
              <a:tabLst/>
            </a:pPr>
            <a:r>
              <a:rPr kumimoji="0" lang="fr-FR" sz="22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Georgia"/>
              </a:rPr>
              <a:t>Votre contact sur cette mission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CFF811-8E5F-4CEA-B556-D03084CA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DA2A35-CAA0-44C4-961B-ECB2577F8F2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16CDE7D-F09D-4247-90DC-69F85893CEE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306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DE56AE-1C56-40AB-B467-8EBBE40B0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3304318" cy="769381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C9D4A0B4-77DD-48F3-8A75-0BAF0FCF29A4}"/>
              </a:ext>
            </a:extLst>
          </p:cNvPr>
          <p:cNvGrpSpPr/>
          <p:nvPr userDrawn="1"/>
        </p:nvGrpSpPr>
        <p:grpSpPr>
          <a:xfrm>
            <a:off x="-389277" y="970490"/>
            <a:ext cx="3065356" cy="1905813"/>
            <a:chOff x="-370227" y="865085"/>
            <a:chExt cx="2732425" cy="169882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5200F6C-E801-4262-AD94-1FFCCD6E1F3E}"/>
                </a:ext>
              </a:extLst>
            </p:cNvPr>
            <p:cNvSpPr txBox="1"/>
            <p:nvPr userDrawn="1"/>
          </p:nvSpPr>
          <p:spPr>
            <a:xfrm>
              <a:off x="-370227" y="865085"/>
              <a:ext cx="2732425" cy="46639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indent="0" algn="ctr">
                <a:buFontTx/>
                <a:buNone/>
              </a:pPr>
              <a:r>
                <a:rPr lang="fr-FR" sz="2800" b="1" i="0" dirty="0">
                  <a:solidFill>
                    <a:schemeClr val="accent1"/>
                  </a:solidFill>
                  <a:latin typeface="+mn-lt"/>
                  <a:cs typeface="Calibri" panose="020F0502020204030204" pitchFamily="34" charset="0"/>
                </a:rPr>
                <a:t>SOMM</a:t>
              </a:r>
              <a:r>
                <a:rPr lang="fr-FR" sz="2800" b="1" i="0" dirty="0">
                  <a:solidFill>
                    <a:schemeClr val="tx2"/>
                  </a:solidFill>
                  <a:latin typeface="+mn-lt"/>
                </a:rPr>
                <a:t>AIRE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D3ED5A3-7613-48F3-BCEB-91133D3BB86B}"/>
                </a:ext>
              </a:extLst>
            </p:cNvPr>
            <p:cNvCxnSpPr/>
            <p:nvPr userDrawn="1"/>
          </p:nvCxnSpPr>
          <p:spPr>
            <a:xfrm>
              <a:off x="1274621" y="1296596"/>
              <a:ext cx="41002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hape 459">
              <a:extLst>
                <a:ext uri="{FF2B5EF4-FFF2-40B4-BE49-F238E27FC236}">
                  <a16:creationId xmlns:a16="http://schemas.microsoft.com/office/drawing/2014/main" id="{7F4355A7-100B-42F6-82D8-6B8A7668DF89}"/>
                </a:ext>
              </a:extLst>
            </p:cNvPr>
            <p:cNvGrpSpPr/>
            <p:nvPr userDrawn="1"/>
          </p:nvGrpSpPr>
          <p:grpSpPr>
            <a:xfrm>
              <a:off x="459715" y="1682466"/>
              <a:ext cx="863658" cy="881440"/>
              <a:chOff x="3955900" y="2984500"/>
              <a:chExt cx="414000" cy="422525"/>
            </a:xfrm>
            <a:solidFill>
              <a:schemeClr val="accent1"/>
            </a:solidFill>
          </p:grpSpPr>
          <p:sp>
            <p:nvSpPr>
              <p:cNvPr id="18" name="Shape 460">
                <a:extLst>
                  <a:ext uri="{FF2B5EF4-FFF2-40B4-BE49-F238E27FC236}">
                    <a16:creationId xmlns:a16="http://schemas.microsoft.com/office/drawing/2014/main" id="{33997091-76AD-4BA4-9404-DDA154847A0D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Shape 462">
                <a:extLst>
                  <a:ext uri="{FF2B5EF4-FFF2-40B4-BE49-F238E27FC236}">
                    <a16:creationId xmlns:a16="http://schemas.microsoft.com/office/drawing/2014/main" id="{BEF09817-CAF8-46C1-8CDA-827940BF421D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469B28-E706-424D-993F-A52706B35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458BC-41FB-429F-98D2-1D95BF900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0143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 - SECAFI"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79F10B-737B-439D-8B55-8A1F01F238D6}"/>
              </a:ext>
            </a:extLst>
          </p:cNvPr>
          <p:cNvSpPr txBox="1"/>
          <p:nvPr/>
        </p:nvSpPr>
        <p:spPr>
          <a:xfrm>
            <a:off x="698227" y="3745781"/>
            <a:ext cx="12283040" cy="3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6" tIns="47308" rIns="94616" bIns="47308">
            <a:spAutoFit/>
          </a:bodyPr>
          <a:lstStyle/>
          <a:p>
            <a:pPr algn="ctr">
              <a:defRPr/>
            </a:pPr>
            <a:r>
              <a:rPr lang="fr-FR" sz="1600" b="1" spc="800" baseline="0" dirty="0">
                <a:solidFill>
                  <a:schemeClr val="tx1"/>
                </a:solidFill>
                <a:latin typeface="+mj-lt"/>
                <a:ea typeface="Work Sans Light" charset="0"/>
                <a:cs typeface="Work Sans Light" charset="0"/>
              </a:rPr>
              <a:t>Pour des compromis éclairés, équilibrés et exigeants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AF1B0-89D7-4DD9-A610-03159FF311EF}"/>
              </a:ext>
            </a:extLst>
          </p:cNvPr>
          <p:cNvSpPr/>
          <p:nvPr/>
        </p:nvSpPr>
        <p:spPr>
          <a:xfrm>
            <a:off x="5865221" y="6862813"/>
            <a:ext cx="1949051" cy="40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46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20" b="1" dirty="0">
                <a:solidFill>
                  <a:prstClr val="white"/>
                </a:solidFill>
                <a:latin typeface="+mj-lt"/>
                <a:ea typeface="+mn-ea"/>
              </a:rPr>
              <a:t>www.secafi.com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D57B7F-8A02-449B-A4DF-D1A0FAE82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32" y="1307381"/>
            <a:ext cx="4406026" cy="11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 - SEMAPHORES"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782E547-2CD7-435C-AD6B-50CE3BAF89C0}"/>
              </a:ext>
            </a:extLst>
          </p:cNvPr>
          <p:cNvSpPr txBox="1"/>
          <p:nvPr userDrawn="1"/>
        </p:nvSpPr>
        <p:spPr>
          <a:xfrm>
            <a:off x="1366044" y="3681620"/>
            <a:ext cx="10947400" cy="331373"/>
          </a:xfrm>
          <a:prstGeom prst="rect">
            <a:avLst/>
          </a:prstGeom>
          <a:noFill/>
        </p:spPr>
        <p:txBody>
          <a:bodyPr lIns="84329" tIns="42164" rIns="84329" bIns="42164">
            <a:spAutoFit/>
          </a:bodyPr>
          <a:lstStyle/>
          <a:p>
            <a:pPr algn="ctr">
              <a:defRPr/>
            </a:pPr>
            <a:r>
              <a:rPr lang="fr-FR" sz="1600" b="1" spc="1000" baseline="0" dirty="0">
                <a:solidFill>
                  <a:schemeClr val="tx1"/>
                </a:solidFill>
                <a:latin typeface="+mj-lt"/>
                <a:ea typeface="Work Sans Light" charset="0"/>
                <a:cs typeface="Work Sans Light" charset="0"/>
              </a:rPr>
              <a:t>VOUS OUVRIR DE NOUVEAUX HORIZONS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206C4-BDCA-4AEE-BF83-4DAD6C0C188E}"/>
              </a:ext>
            </a:extLst>
          </p:cNvPr>
          <p:cNvSpPr/>
          <p:nvPr userDrawn="1"/>
        </p:nvSpPr>
        <p:spPr>
          <a:xfrm>
            <a:off x="5530090" y="6221414"/>
            <a:ext cx="261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2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n-ea"/>
              </a:rPr>
              <a:t>www.semaphores.fr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8C0762-E44C-41A4-9CE3-F750058C0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357" y="1286435"/>
            <a:ext cx="6120775" cy="9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8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 - GVA"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782E547-2CD7-435C-AD6B-50CE3BAF89C0}"/>
              </a:ext>
            </a:extLst>
          </p:cNvPr>
          <p:cNvSpPr txBox="1"/>
          <p:nvPr userDrawn="1"/>
        </p:nvSpPr>
        <p:spPr>
          <a:xfrm>
            <a:off x="1366044" y="3681620"/>
            <a:ext cx="10947400" cy="362150"/>
          </a:xfrm>
          <a:prstGeom prst="rect">
            <a:avLst/>
          </a:prstGeom>
          <a:noFill/>
        </p:spPr>
        <p:txBody>
          <a:bodyPr lIns="84329" tIns="42164" rIns="84329" bIns="42164">
            <a:spAutoFit/>
          </a:bodyPr>
          <a:lstStyle/>
          <a:p>
            <a:pPr algn="ctr">
              <a:defRPr/>
            </a:pPr>
            <a:r>
              <a:rPr lang="fr-FR" sz="1800" b="1" spc="800" baseline="0" dirty="0">
                <a:solidFill>
                  <a:schemeClr val="tx1"/>
                </a:solidFill>
                <a:latin typeface="+mj-lt"/>
                <a:ea typeface="Work Sans Light" charset="0"/>
                <a:cs typeface="Work Sans Light" charset="0"/>
              </a:rPr>
              <a:t>Votre 6ème sens pour construire votre avenir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4A619-6EA5-4407-93A8-1B5667865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90" y="1340030"/>
            <a:ext cx="4225709" cy="1395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89A046-393F-4F4D-8464-1A4527A5E8BC}"/>
              </a:ext>
            </a:extLst>
          </p:cNvPr>
          <p:cNvSpPr/>
          <p:nvPr userDrawn="1"/>
        </p:nvSpPr>
        <p:spPr>
          <a:xfrm>
            <a:off x="6064788" y="6221414"/>
            <a:ext cx="1549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2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n-ea"/>
              </a:rPr>
              <a:t>www.gva.fr</a:t>
            </a:r>
          </a:p>
        </p:txBody>
      </p:sp>
    </p:spTree>
    <p:extLst>
      <p:ext uri="{BB962C8B-B14F-4D97-AF65-F5344CB8AC3E}">
        <p14:creationId xmlns:p14="http://schemas.microsoft.com/office/powerpoint/2010/main" val="137580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 - GROUPE ALPHA"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02979C-5BC4-41CB-81F3-28370BA6970D}"/>
              </a:ext>
            </a:extLst>
          </p:cNvPr>
          <p:cNvSpPr/>
          <p:nvPr userDrawn="1"/>
        </p:nvSpPr>
        <p:spPr>
          <a:xfrm>
            <a:off x="5240107" y="6221414"/>
            <a:ext cx="319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2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n-ea"/>
              </a:rPr>
              <a:t>www.groupe-alpha.com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82E547-2CD7-435C-AD6B-50CE3BAF89C0}"/>
              </a:ext>
            </a:extLst>
          </p:cNvPr>
          <p:cNvSpPr txBox="1"/>
          <p:nvPr userDrawn="1"/>
        </p:nvSpPr>
        <p:spPr>
          <a:xfrm>
            <a:off x="2949972" y="3389232"/>
            <a:ext cx="7779544" cy="916148"/>
          </a:xfrm>
          <a:prstGeom prst="rect">
            <a:avLst/>
          </a:prstGeom>
          <a:noFill/>
        </p:spPr>
        <p:txBody>
          <a:bodyPr wrap="square" lIns="84329" tIns="42164" rIns="84329" bIns="42164">
            <a:spAutoFit/>
          </a:bodyPr>
          <a:lstStyle/>
          <a:p>
            <a:pPr algn="ctr">
              <a:defRPr/>
            </a:pPr>
            <a:r>
              <a:rPr lang="fr-FR" sz="1800" b="1" spc="800" baseline="0" dirty="0">
                <a:solidFill>
                  <a:schemeClr val="tx1"/>
                </a:solidFill>
                <a:latin typeface="+mn-lt"/>
                <a:ea typeface="Work Sans Light" charset="0"/>
                <a:cs typeface="Work Sans Light" charset="0"/>
              </a:rPr>
              <a:t>Vous accompagner dans les transformations économiques, sociales &amp; environnementales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4A619-6EA5-4407-93A8-1B5667865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59" y="1187449"/>
            <a:ext cx="655737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 - TH CONSEIL"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782E547-2CD7-435C-AD6B-50CE3BAF89C0}"/>
              </a:ext>
            </a:extLst>
          </p:cNvPr>
          <p:cNvSpPr txBox="1"/>
          <p:nvPr userDrawn="1"/>
        </p:nvSpPr>
        <p:spPr>
          <a:xfrm>
            <a:off x="1047750" y="3712397"/>
            <a:ext cx="11437144" cy="392928"/>
          </a:xfrm>
          <a:prstGeom prst="rect">
            <a:avLst/>
          </a:prstGeom>
          <a:noFill/>
        </p:spPr>
        <p:txBody>
          <a:bodyPr wrap="square" lIns="84329" tIns="42164" rIns="84329" bIns="42164">
            <a:spAutoFit/>
          </a:bodyPr>
          <a:lstStyle/>
          <a:p>
            <a:pPr algn="ctr">
              <a:defRPr/>
            </a:pPr>
            <a:r>
              <a:rPr lang="fr-FR" sz="2000" b="0" spc="600" baseline="0" dirty="0">
                <a:solidFill>
                  <a:schemeClr val="tx1"/>
                </a:solidFill>
                <a:latin typeface="+mj-lt"/>
                <a:ea typeface="Work Sans Light" charset="0"/>
                <a:cs typeface="Work Sans Light" charset="0"/>
              </a:rPr>
              <a:t>Promouvoir le management équitable des singularités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206C4-BDCA-4AEE-BF83-4DAD6C0C188E}"/>
              </a:ext>
            </a:extLst>
          </p:cNvPr>
          <p:cNvSpPr/>
          <p:nvPr userDrawn="1"/>
        </p:nvSpPr>
        <p:spPr>
          <a:xfrm>
            <a:off x="5727133" y="6221414"/>
            <a:ext cx="2225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2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n-ea"/>
              </a:rPr>
              <a:t>www.thconseil.fr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4A619-6EA5-4407-93A8-1B5667865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29" y="1473199"/>
            <a:ext cx="498723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323052-58D9-400B-88D6-FEFFF246E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5E5FCC-2095-4CE2-8A89-C4EA829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</p:spTree>
    <p:extLst>
      <p:ext uri="{BB962C8B-B14F-4D97-AF65-F5344CB8AC3E}">
        <p14:creationId xmlns:p14="http://schemas.microsoft.com/office/powerpoint/2010/main" val="1279473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idx="1"/>
          </p:nvPr>
        </p:nvSpPr>
        <p:spPr bwMode="auto">
          <a:xfrm>
            <a:off x="559033" y="1357075"/>
            <a:ext cx="12665453" cy="570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108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21"/>
              </a:spcBef>
              <a:defRPr/>
            </a:lvl1pPr>
          </a:lstStyle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  <p:sp>
        <p:nvSpPr>
          <p:cNvPr id="6" name="Titre_Secafi"/>
          <p:cNvSpPr>
            <a:spLocks noGrp="1"/>
          </p:cNvSpPr>
          <p:nvPr>
            <p:ph type="title"/>
          </p:nvPr>
        </p:nvSpPr>
        <p:spPr>
          <a:xfrm>
            <a:off x="559033" y="100085"/>
            <a:ext cx="12662301" cy="99236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40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7" y="4163178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014631" y="4163178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6"/>
          </p:nvPr>
        </p:nvSpPr>
        <p:spPr>
          <a:xfrm>
            <a:off x="558438" y="1225417"/>
            <a:ext cx="12534858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84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8999" cy="14249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484707" y="520183"/>
            <a:ext cx="10845478" cy="36843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394" noProof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6858" y="1131021"/>
            <a:ext cx="12710075" cy="2900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FontTx/>
              <a:buNone/>
              <a:defRPr lang="fr-FR" sz="2094" b="1" kern="1200" baseline="0" noProof="0">
                <a:solidFill>
                  <a:schemeClr val="bg2"/>
                </a:solidFill>
                <a:latin typeface="+mn-lt"/>
                <a:ea typeface="Source Sans Pro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1367942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215425" y="969401"/>
            <a:ext cx="3015950" cy="68395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7" y="1721790"/>
            <a:ext cx="12710075" cy="149040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471913" indent="-256489">
              <a:buFont typeface="Wingdings" panose="05000000000000000000" pitchFamily="2" charset="2"/>
              <a:buChar char=""/>
              <a:defRPr lang="en-US" sz="1795" kern="1200" noProof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7337" indent="-256489">
              <a:buFont typeface="Source Sans Pro" pitchFamily="34" charset="0"/>
              <a:buChar char="–"/>
              <a:defRPr lang="en-US" sz="1795" kern="1200" noProof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02761" indent="-256489">
              <a:defRPr lang="en-US" sz="1795" kern="1200" noProof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988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 userDrawn="1"/>
        </p:nvCxnSpPr>
        <p:spPr bwMode="auto">
          <a:xfrm>
            <a:off x="619617" y="7479428"/>
            <a:ext cx="11052684" cy="3349"/>
          </a:xfrm>
          <a:prstGeom prst="line">
            <a:avLst/>
          </a:prstGeom>
          <a:noFill/>
          <a:ln w="28575" cap="rnd" cmpd="sng" algn="ctr">
            <a:solidFill>
              <a:srgbClr val="0040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b="2139"/>
          <a:stretch/>
        </p:blipFill>
        <p:spPr bwMode="auto">
          <a:xfrm>
            <a:off x="-9747" y="4504024"/>
            <a:ext cx="4154079" cy="320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/>
          <p:cNvGrpSpPr/>
          <p:nvPr userDrawn="1"/>
        </p:nvGrpSpPr>
        <p:grpSpPr>
          <a:xfrm flipH="1">
            <a:off x="11236940" y="7266119"/>
            <a:ext cx="428930" cy="428497"/>
            <a:chOff x="422275" y="838200"/>
            <a:chExt cx="332435" cy="370213"/>
          </a:xfrm>
          <a:solidFill>
            <a:srgbClr val="80003B"/>
          </a:solidFill>
        </p:grpSpPr>
        <p:sp>
          <p:nvSpPr>
            <p:cNvPr id="19" name="Triangle isocèle 23"/>
            <p:cNvSpPr/>
            <p:nvPr userDrawn="1"/>
          </p:nvSpPr>
          <p:spPr bwMode="auto">
            <a:xfrm>
              <a:off x="422275" y="840583"/>
              <a:ext cx="330127" cy="181768"/>
            </a:xfrm>
            <a:custGeom>
              <a:avLst/>
              <a:gdLst>
                <a:gd name="connsiteX0" fmla="*/ 0 w 265833"/>
                <a:gd name="connsiteY0" fmla="*/ 184150 h 184150"/>
                <a:gd name="connsiteX1" fmla="*/ 265833 w 265833"/>
                <a:gd name="connsiteY1" fmla="*/ 0 h 184150"/>
                <a:gd name="connsiteX2" fmla="*/ 265833 w 265833"/>
                <a:gd name="connsiteY2" fmla="*/ 184150 h 184150"/>
                <a:gd name="connsiteX3" fmla="*/ 0 w 265833"/>
                <a:gd name="connsiteY3" fmla="*/ 184150 h 184150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65833 w 330127"/>
                <a:gd name="connsiteY2" fmla="*/ 181768 h 181768"/>
                <a:gd name="connsiteX3" fmla="*/ 0 w 330127"/>
                <a:gd name="connsiteY3" fmla="*/ 181768 h 181768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53926 w 330127"/>
                <a:gd name="connsiteY2" fmla="*/ 181768 h 181768"/>
                <a:gd name="connsiteX3" fmla="*/ 0 w 330127"/>
                <a:gd name="connsiteY3" fmla="*/ 181768 h 18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27" h="181768">
                  <a:moveTo>
                    <a:pt x="0" y="181768"/>
                  </a:moveTo>
                  <a:lnTo>
                    <a:pt x="330127" y="0"/>
                  </a:lnTo>
                  <a:lnTo>
                    <a:pt x="253926" y="181768"/>
                  </a:lnTo>
                  <a:lnTo>
                    <a:pt x="0" y="181768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4055" tIns="42028" rIns="84055" bIns="42028" rtlCol="0" anchor="ctr"/>
            <a:lstStyle/>
            <a:p>
              <a:pPr algn="ctr" defTabSz="884645" eaLnBrk="0" hangingPunct="0">
                <a:lnSpc>
                  <a:spcPct val="90000"/>
                </a:lnSpc>
              </a:pPr>
              <a:endParaRPr lang="fr-FR" sz="1526" b="1" i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20" name="Connecteur droit 19"/>
            <p:cNvCxnSpPr/>
            <p:nvPr userDrawn="1"/>
          </p:nvCxnSpPr>
          <p:spPr bwMode="auto">
            <a:xfrm flipV="1">
              <a:off x="422275" y="838200"/>
              <a:ext cx="332435" cy="184150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20"/>
            <p:cNvCxnSpPr/>
            <p:nvPr userDrawn="1"/>
          </p:nvCxnSpPr>
          <p:spPr bwMode="auto">
            <a:xfrm flipV="1">
              <a:off x="621506" y="838201"/>
              <a:ext cx="133204" cy="370212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12656" name="Rectangle 1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15672" y="3070929"/>
            <a:ext cx="9511315" cy="763840"/>
          </a:xfrm>
        </p:spPr>
        <p:txBody>
          <a:bodyPr lIns="100672" tIns="50337" rIns="100672" bIns="50337" anchor="t"/>
          <a:lstStyle>
            <a:lvl1pPr algn="ctr">
              <a:defRPr sz="4274" b="0" spc="212" baseline="0">
                <a:solidFill>
                  <a:schemeClr val="accent4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noProof="0" dirty="0"/>
              <a:t>[CLIENT]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11660788" y="7297619"/>
            <a:ext cx="2034946" cy="3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3053" tIns="46526" rIns="93053" bIns="46526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425" b="1" dirty="0">
                <a:solidFill>
                  <a:srgbClr val="004070"/>
                </a:solidFill>
                <a:effectLst/>
                <a:latin typeface="Segoe UI"/>
                <a:ea typeface="Times New Roman"/>
              </a:rPr>
              <a:t>www.secafi.com</a:t>
            </a:r>
            <a:endParaRPr lang="fr-FR" sz="1068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 userDrawn="1"/>
        </p:nvSpPr>
        <p:spPr bwMode="auto">
          <a:xfrm>
            <a:off x="2340927" y="7227091"/>
            <a:ext cx="8925081" cy="27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3053" tIns="46526" rIns="93053" bIns="46526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BORDEAUX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LILLE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LYON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MARSEILLE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METZ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MONTPELLIER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NANTES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PARIS   </a:t>
            </a:r>
            <a:r>
              <a:rPr lang="fr-FR" sz="1018" b="1" baseline="10000" dirty="0">
                <a:solidFill>
                  <a:schemeClr val="accent3"/>
                </a:solidFill>
                <a:effectLst/>
                <a:latin typeface="Segoe UI Semilight"/>
                <a:ea typeface="Times New Roman"/>
                <a:cs typeface="Segoe UI Semilight"/>
              </a:rPr>
              <a:t>► </a:t>
            </a:r>
            <a:r>
              <a:rPr lang="fr-FR" sz="1068" b="1" dirty="0">
                <a:solidFill>
                  <a:schemeClr val="accent6"/>
                </a:solidFill>
                <a:effectLst/>
                <a:latin typeface="Segoe UI"/>
                <a:ea typeface="Times New Roman"/>
              </a:rPr>
              <a:t> TOULOUSE </a:t>
            </a:r>
            <a:endParaRPr lang="fr-FR" sz="1119" dirty="0">
              <a:solidFill>
                <a:schemeClr val="accent6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251543" y="4028679"/>
            <a:ext cx="9439572" cy="1392653"/>
          </a:xfrm>
        </p:spPr>
        <p:txBody>
          <a:bodyPr/>
          <a:lstStyle>
            <a:lvl1pPr marL="0" indent="0" algn="ctr">
              <a:buNone/>
              <a:defRPr sz="2849" b="0" i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[Mission, Date]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>
          <a:xfrm>
            <a:off x="-15396" y="0"/>
            <a:ext cx="13692136" cy="1628421"/>
          </a:xfrm>
          <a:prstGeom prst="rect">
            <a:avLst/>
          </a:prstGeom>
        </p:spPr>
      </p:pic>
      <p:sp>
        <p:nvSpPr>
          <p:cNvPr id="16" name="Adressage"/>
          <p:cNvSpPr txBox="1">
            <a:spLocks noChangeArrowheads="1"/>
          </p:cNvSpPr>
          <p:nvPr userDrawn="1"/>
        </p:nvSpPr>
        <p:spPr bwMode="auto">
          <a:xfrm>
            <a:off x="-42090" y="4968991"/>
            <a:ext cx="2981219" cy="223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3053" tIns="46526" rIns="93053" bIns="46526" anchor="t" anchorCtr="0" upright="1">
            <a:noAutofit/>
          </a:bodyPr>
          <a:lstStyle/>
          <a:p>
            <a:pPr marL="0" marR="0" lvl="0" indent="0" algn="just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1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Times New Roman"/>
              </a:rPr>
              <a:t>SECAFI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just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Times New Roman"/>
              </a:rPr>
              <a:t>Société d’expertise comptable inscrite 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just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Times New Roman"/>
              </a:rPr>
              <a:t>au Tableau de l’Ordre de la région Aquitaine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just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Times New Roman"/>
              </a:rPr>
              <a:t>Cabinet agréé par le Ministère du Travail,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just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Times New Roman"/>
              </a:rPr>
              <a:t>habilité IPRP et membre de la FIRPS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l" defTabSz="930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Times New Roman"/>
              <a:cs typeface="Arial"/>
            </a:endParaRPr>
          </a:p>
          <a:p>
            <a:pPr marL="0" marR="0" lvl="0" indent="0" algn="l" defTabSz="930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Arial"/>
              </a:rPr>
              <a:t>Direction régionale Aquitaine</a:t>
            </a:r>
            <a:br>
              <a:rPr kumimoji="0" lang="fr-FR" sz="10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Arial"/>
              </a:rPr>
            </a:b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29, rue de l’Ecole Normale</a:t>
            </a:r>
            <a:b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</a:b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33073 Bordeaux cedex</a:t>
            </a:r>
            <a:b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</a:br>
            <a:r>
              <a:rPr kumimoji="0" lang="fr-FR" sz="8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Tél  05 57 22 45 00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l" defTabSz="930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Times New Roman"/>
                <a:cs typeface="Times New Roman"/>
              </a:rPr>
              <a:t> </a:t>
            </a:r>
          </a:p>
          <a:p>
            <a:pPr marL="0" marR="0" lvl="0" indent="0" algn="l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1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SAS au capital de  3 931 382,50 €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l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1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312 938 483 RCS Paris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l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1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Numéro d’identification intracommunautaire </a:t>
            </a:r>
            <a:endParaRPr kumimoji="0" lang="fr-FR" sz="1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  <a:p>
            <a:pPr marL="0" marR="0" lvl="0" indent="0" algn="l" defTabSz="93049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1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imes New Roman"/>
                <a:cs typeface="Calibri"/>
              </a:rPr>
              <a:t>FR 88 312 938 483</a:t>
            </a:r>
            <a:endParaRPr kumimoji="0" lang="fr-FR" sz="1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64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DCFD8C-1D91-40C7-839F-6DC261A53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889"/>
          <a:stretch/>
        </p:blipFill>
        <p:spPr>
          <a:xfrm>
            <a:off x="-1" y="0"/>
            <a:ext cx="7750277" cy="7143750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B3531F2-B44A-4250-89E9-3D96496731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9694" y="2266950"/>
            <a:ext cx="5161756" cy="243636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Clr>
                <a:schemeClr val="accent6"/>
              </a:buClr>
              <a:buSzPct val="120000"/>
              <a:buFont typeface="Arial" pitchFamily="34" charset="0"/>
              <a:buNone/>
              <a:defRPr sz="4800" b="1" cap="none" baseline="0">
                <a:solidFill>
                  <a:schemeClr val="tx2"/>
                </a:solidFill>
                <a:effectLst/>
                <a:latin typeface="+mn-lt"/>
                <a:cs typeface="Segoe UI Semilight" pitchFamily="34" charset="0"/>
              </a:defRPr>
            </a:lvl1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EB64AD57-23AC-4323-B300-8DEFF8A34D43}"/>
              </a:ext>
            </a:extLst>
          </p:cNvPr>
          <p:cNvSpPr/>
          <p:nvPr userDrawn="1"/>
        </p:nvSpPr>
        <p:spPr>
          <a:xfrm>
            <a:off x="3436730" y="2507106"/>
            <a:ext cx="788894" cy="2129538"/>
          </a:xfrm>
          <a:prstGeom prst="chevron">
            <a:avLst>
              <a:gd name="adj" fmla="val 89716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ED601B-D2E5-4664-AE26-535BA0DDB9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53118E-7145-465E-A3C8-E97F49049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0539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3">
          <p15:clr>
            <a:srgbClr val="FBAE40"/>
          </p15:clr>
        </p15:guide>
        <p15:guide id="2" pos="430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altLang="fr-FR" dirty="0"/>
              <a:t> </a:t>
            </a:r>
            <a:fld id="{FE988771-A24C-4750-87EC-DE93CBB4921F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4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770402"/>
            <a:ext cx="13490504" cy="82677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053" tIns="44527" rIns="89053" bIns="44527" rtlCol="0" anchor="ctr"/>
          <a:lstStyle/>
          <a:p>
            <a:pPr algn="ctr" defTabSz="884645" eaLnBrk="0" hangingPunct="0">
              <a:lnSpc>
                <a:spcPct val="90000"/>
              </a:lnSpc>
            </a:pPr>
            <a:endParaRPr lang="fr-FR" sz="1526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116308" y="2239572"/>
            <a:ext cx="9446874" cy="1677852"/>
          </a:xfrm>
          <a:noFill/>
        </p:spPr>
        <p:txBody>
          <a:bodyPr anchor="b">
            <a:normAutofit/>
          </a:bodyPr>
          <a:lstStyle>
            <a:lvl1pPr marL="0" indent="0" algn="ctr">
              <a:buClr>
                <a:schemeClr val="accent6"/>
              </a:buClr>
              <a:buSzPct val="120000"/>
              <a:buFont typeface="Arial" pitchFamily="34" charset="0"/>
              <a:buNone/>
              <a:defRPr sz="3053" b="0">
                <a:solidFill>
                  <a:schemeClr val="accent4"/>
                </a:solidFill>
                <a:effectLst/>
                <a:latin typeface="+mj-lt"/>
                <a:cs typeface="Segoe UI Semilight" pitchFamily="34" charset="0"/>
              </a:defRPr>
            </a:lvl1pPr>
          </a:lstStyle>
          <a:p>
            <a:pPr lvl="0"/>
            <a:r>
              <a:rPr lang="fr-FR" dirty="0"/>
              <a:t>TITRE PARTIE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621777" y="3645582"/>
            <a:ext cx="501833" cy="464004"/>
            <a:chOff x="422275" y="838200"/>
            <a:chExt cx="332435" cy="314325"/>
          </a:xfrm>
          <a:solidFill>
            <a:srgbClr val="80003B"/>
          </a:solidFill>
        </p:grpSpPr>
        <p:sp>
          <p:nvSpPr>
            <p:cNvPr id="8" name="Triangle isocèle 23"/>
            <p:cNvSpPr/>
            <p:nvPr userDrawn="1"/>
          </p:nvSpPr>
          <p:spPr bwMode="auto">
            <a:xfrm>
              <a:off x="422275" y="840583"/>
              <a:ext cx="330127" cy="181768"/>
            </a:xfrm>
            <a:custGeom>
              <a:avLst/>
              <a:gdLst>
                <a:gd name="connsiteX0" fmla="*/ 0 w 265833"/>
                <a:gd name="connsiteY0" fmla="*/ 184150 h 184150"/>
                <a:gd name="connsiteX1" fmla="*/ 265833 w 265833"/>
                <a:gd name="connsiteY1" fmla="*/ 0 h 184150"/>
                <a:gd name="connsiteX2" fmla="*/ 265833 w 265833"/>
                <a:gd name="connsiteY2" fmla="*/ 184150 h 184150"/>
                <a:gd name="connsiteX3" fmla="*/ 0 w 265833"/>
                <a:gd name="connsiteY3" fmla="*/ 184150 h 184150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65833 w 330127"/>
                <a:gd name="connsiteY2" fmla="*/ 181768 h 181768"/>
                <a:gd name="connsiteX3" fmla="*/ 0 w 330127"/>
                <a:gd name="connsiteY3" fmla="*/ 181768 h 181768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53926 w 330127"/>
                <a:gd name="connsiteY2" fmla="*/ 181768 h 181768"/>
                <a:gd name="connsiteX3" fmla="*/ 0 w 330127"/>
                <a:gd name="connsiteY3" fmla="*/ 181768 h 18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27" h="181768">
                  <a:moveTo>
                    <a:pt x="0" y="181768"/>
                  </a:moveTo>
                  <a:lnTo>
                    <a:pt x="330127" y="0"/>
                  </a:lnTo>
                  <a:lnTo>
                    <a:pt x="253926" y="181768"/>
                  </a:lnTo>
                  <a:lnTo>
                    <a:pt x="0" y="181768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4055" tIns="42028" rIns="84055" bIns="42028" rtlCol="0" anchor="ctr"/>
            <a:lstStyle/>
            <a:p>
              <a:pPr algn="ctr" defTabSz="884645" eaLnBrk="0" hangingPunct="0">
                <a:lnSpc>
                  <a:spcPct val="90000"/>
                </a:lnSpc>
              </a:pPr>
              <a:endParaRPr lang="fr-FR" sz="1526" b="1" i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9" name="Connecteur droit 8"/>
            <p:cNvCxnSpPr/>
            <p:nvPr userDrawn="1"/>
          </p:nvCxnSpPr>
          <p:spPr bwMode="auto">
            <a:xfrm flipV="1">
              <a:off x="422275" y="838200"/>
              <a:ext cx="332435" cy="184150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9"/>
            <p:cNvCxnSpPr/>
            <p:nvPr userDrawn="1"/>
          </p:nvCxnSpPr>
          <p:spPr bwMode="auto">
            <a:xfrm flipV="1">
              <a:off x="621506" y="838200"/>
              <a:ext cx="133204" cy="314325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Connecteur droit 10"/>
          <p:cNvCxnSpPr/>
          <p:nvPr userDrawn="1"/>
        </p:nvCxnSpPr>
        <p:spPr bwMode="auto">
          <a:xfrm>
            <a:off x="1645569" y="3917423"/>
            <a:ext cx="11542298" cy="0"/>
          </a:xfrm>
          <a:prstGeom prst="line">
            <a:avLst/>
          </a:prstGeom>
          <a:noFill/>
          <a:ln w="28575" cap="rnd" cmpd="sng" algn="ctr">
            <a:solidFill>
              <a:srgbClr val="0040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  <p:pic>
        <p:nvPicPr>
          <p:cNvPr id="13" name="Picture 2" descr="C:\Users\beckerg\AppData\Local\Microsoft\Windows\Temporary Internet Files\Content.Outlook\M7LQVC6V\FRISE SECAFI verticale (4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" y="1610782"/>
            <a:ext cx="1473691" cy="46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98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ous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770402"/>
            <a:ext cx="13490504" cy="82677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053" tIns="44527" rIns="89053" bIns="44527" rtlCol="0" anchor="ctr"/>
          <a:lstStyle/>
          <a:p>
            <a:pPr algn="ctr" defTabSz="884645" eaLnBrk="0" hangingPunct="0">
              <a:lnSpc>
                <a:spcPct val="90000"/>
              </a:lnSpc>
            </a:pPr>
            <a:endParaRPr lang="fr-FR" sz="1526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116308" y="2239572"/>
            <a:ext cx="9446874" cy="1677852"/>
          </a:xfrm>
          <a:noFill/>
        </p:spPr>
        <p:txBody>
          <a:bodyPr anchor="b">
            <a:normAutofit/>
          </a:bodyPr>
          <a:lstStyle>
            <a:lvl1pPr marL="0" marR="0" indent="0" algn="ctr" defTabSz="1073010" rtl="0" eaLnBrk="1" fontAlgn="base" latinLnBrk="0" hangingPunct="1">
              <a:lnSpc>
                <a:spcPct val="100000"/>
              </a:lnSpc>
              <a:spcBef>
                <a:spcPts val="2035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pitchFamily="34" charset="0"/>
              <a:buNone/>
              <a:tabLst/>
              <a:defRPr sz="3053" b="0" baseline="0">
                <a:solidFill>
                  <a:schemeClr val="accent4"/>
                </a:solidFill>
                <a:effectLst/>
                <a:latin typeface="+mj-lt"/>
                <a:cs typeface="Segoe UI Semilight" pitchFamily="34" charset="0"/>
              </a:defRPr>
            </a:lvl1pPr>
          </a:lstStyle>
          <a:p>
            <a:pPr marL="0" marR="0" lvl="0" indent="0" algn="ctr" defTabSz="1073010" rtl="0" eaLnBrk="1" fontAlgn="base" latinLnBrk="0" hangingPunct="1">
              <a:lnSpc>
                <a:spcPct val="100000"/>
              </a:lnSpc>
              <a:spcBef>
                <a:spcPts val="2035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fr-FR" dirty="0"/>
              <a:t>Rappel du TITRE PARTIE 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621777" y="3645582"/>
            <a:ext cx="501833" cy="464004"/>
            <a:chOff x="422275" y="838200"/>
            <a:chExt cx="332435" cy="314325"/>
          </a:xfrm>
          <a:solidFill>
            <a:srgbClr val="80003B"/>
          </a:solidFill>
        </p:grpSpPr>
        <p:sp>
          <p:nvSpPr>
            <p:cNvPr id="8" name="Triangle isocèle 23"/>
            <p:cNvSpPr/>
            <p:nvPr userDrawn="1"/>
          </p:nvSpPr>
          <p:spPr bwMode="auto">
            <a:xfrm>
              <a:off x="422275" y="840583"/>
              <a:ext cx="330127" cy="181768"/>
            </a:xfrm>
            <a:custGeom>
              <a:avLst/>
              <a:gdLst>
                <a:gd name="connsiteX0" fmla="*/ 0 w 265833"/>
                <a:gd name="connsiteY0" fmla="*/ 184150 h 184150"/>
                <a:gd name="connsiteX1" fmla="*/ 265833 w 265833"/>
                <a:gd name="connsiteY1" fmla="*/ 0 h 184150"/>
                <a:gd name="connsiteX2" fmla="*/ 265833 w 265833"/>
                <a:gd name="connsiteY2" fmla="*/ 184150 h 184150"/>
                <a:gd name="connsiteX3" fmla="*/ 0 w 265833"/>
                <a:gd name="connsiteY3" fmla="*/ 184150 h 184150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65833 w 330127"/>
                <a:gd name="connsiteY2" fmla="*/ 181768 h 181768"/>
                <a:gd name="connsiteX3" fmla="*/ 0 w 330127"/>
                <a:gd name="connsiteY3" fmla="*/ 181768 h 181768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53926 w 330127"/>
                <a:gd name="connsiteY2" fmla="*/ 181768 h 181768"/>
                <a:gd name="connsiteX3" fmla="*/ 0 w 330127"/>
                <a:gd name="connsiteY3" fmla="*/ 181768 h 18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27" h="181768">
                  <a:moveTo>
                    <a:pt x="0" y="181768"/>
                  </a:moveTo>
                  <a:lnTo>
                    <a:pt x="330127" y="0"/>
                  </a:lnTo>
                  <a:lnTo>
                    <a:pt x="253926" y="181768"/>
                  </a:lnTo>
                  <a:lnTo>
                    <a:pt x="0" y="181768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4055" tIns="42028" rIns="84055" bIns="42028" rtlCol="0" anchor="ctr"/>
            <a:lstStyle/>
            <a:p>
              <a:pPr algn="ctr" defTabSz="884645" eaLnBrk="0" hangingPunct="0">
                <a:lnSpc>
                  <a:spcPct val="90000"/>
                </a:lnSpc>
              </a:pPr>
              <a:endParaRPr lang="fr-FR" sz="1221" b="1" i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9" name="Connecteur droit 8"/>
            <p:cNvCxnSpPr/>
            <p:nvPr userDrawn="1"/>
          </p:nvCxnSpPr>
          <p:spPr bwMode="auto">
            <a:xfrm flipV="1">
              <a:off x="422275" y="838200"/>
              <a:ext cx="332435" cy="184150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9"/>
            <p:cNvCxnSpPr/>
            <p:nvPr userDrawn="1"/>
          </p:nvCxnSpPr>
          <p:spPr bwMode="auto">
            <a:xfrm flipV="1">
              <a:off x="621506" y="838200"/>
              <a:ext cx="133204" cy="314325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Connecteur droit 10"/>
          <p:cNvCxnSpPr/>
          <p:nvPr userDrawn="1"/>
        </p:nvCxnSpPr>
        <p:spPr bwMode="auto">
          <a:xfrm>
            <a:off x="1645569" y="3917423"/>
            <a:ext cx="11542298" cy="0"/>
          </a:xfrm>
          <a:prstGeom prst="line">
            <a:avLst/>
          </a:prstGeom>
          <a:noFill/>
          <a:ln w="28575" cap="rnd" cmpd="sng" algn="ctr">
            <a:solidFill>
              <a:srgbClr val="0040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119959" y="3917422"/>
            <a:ext cx="9439572" cy="1148425"/>
          </a:xfrm>
        </p:spPr>
        <p:txBody>
          <a:bodyPr anchor="ctr"/>
          <a:lstStyle>
            <a:lvl1pPr marL="0" indent="0" algn="ctr">
              <a:buNone/>
              <a:defRPr sz="2035" b="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TITRE SOUS-PARTIE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4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idx="1"/>
          </p:nvPr>
        </p:nvSpPr>
        <p:spPr bwMode="auto">
          <a:xfrm>
            <a:off x="559033" y="1357075"/>
            <a:ext cx="12665453" cy="570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108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21"/>
              </a:spcBef>
              <a:defRPr/>
            </a:lvl1pPr>
          </a:lstStyle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  <p:sp>
        <p:nvSpPr>
          <p:cNvPr id="6" name="Titre_Secafi"/>
          <p:cNvSpPr>
            <a:spLocks noGrp="1"/>
          </p:cNvSpPr>
          <p:nvPr>
            <p:ph type="title"/>
          </p:nvPr>
        </p:nvSpPr>
        <p:spPr>
          <a:xfrm>
            <a:off x="559033" y="100085"/>
            <a:ext cx="12662301" cy="99236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926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7" y="1330512"/>
            <a:ext cx="6195662" cy="56746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spcBef>
                <a:spcPts val="1221"/>
              </a:spcBef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1pPr>
            <a:lvl2pPr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2pPr>
            <a:lvl3pPr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3pPr>
            <a:lvl4pPr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4pPr>
            <a:lvl5pPr>
              <a:defRPr>
                <a:solidFill>
                  <a:srgbClr val="004070"/>
                </a:solidFill>
                <a:latin typeface="Segoe UI Semilight" pitchFamily="34" charset="0"/>
                <a:cs typeface="Segoe UI Semilight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018783" y="1330512"/>
            <a:ext cx="6202549" cy="56746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spcBef>
                <a:spcPts val="1221"/>
              </a:spcBef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1pPr>
            <a:lvl2pPr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2pPr>
            <a:lvl3pPr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3pPr>
            <a:lvl4pPr>
              <a:defRPr sz="1526">
                <a:solidFill>
                  <a:schemeClr val="tx1"/>
                </a:solidFill>
                <a:latin typeface="+mj-lt"/>
                <a:cs typeface="Segoe UI Semilight" pitchFamily="34" charset="0"/>
              </a:defRPr>
            </a:lvl4pPr>
            <a:lvl5pPr>
              <a:defRPr>
                <a:solidFill>
                  <a:srgbClr val="004070"/>
                </a:solidFill>
                <a:latin typeface="Segoe UI Semilight" pitchFamily="34" charset="0"/>
                <a:cs typeface="Segoe UI Semilight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20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gauche - 1/3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8" y="1264302"/>
            <a:ext cx="7733091" cy="5848836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8460744" y="1264302"/>
            <a:ext cx="4632551" cy="5848836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78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040060" y="1326433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/>
          </p:nvPr>
        </p:nvSpPr>
        <p:spPr>
          <a:xfrm>
            <a:off x="7040060" y="4269856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21"/>
          </p:nvPr>
        </p:nvSpPr>
        <p:spPr>
          <a:xfrm>
            <a:off x="572162" y="1326433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22"/>
          </p:nvPr>
        </p:nvSpPr>
        <p:spPr>
          <a:xfrm>
            <a:off x="572162" y="4269856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97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auches -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>
          <a:xfrm>
            <a:off x="559416" y="99781"/>
            <a:ext cx="12661730" cy="9923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7" y="1316319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559416" y="4269856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/>
          </p:nvPr>
        </p:nvSpPr>
        <p:spPr>
          <a:xfrm>
            <a:off x="7014631" y="1316320"/>
            <a:ext cx="6078664" cy="5786704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4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auche - 2 dro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7014634" y="1306204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015612" y="4269856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/>
          </p:nvPr>
        </p:nvSpPr>
        <p:spPr>
          <a:xfrm>
            <a:off x="558450" y="1306204"/>
            <a:ext cx="6078664" cy="5796820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ut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8" y="1296090"/>
            <a:ext cx="12534858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559415" y="4261633"/>
            <a:ext cx="12533880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1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ous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775262" y="382338"/>
            <a:ext cx="8536298" cy="87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sz="2000" b="1" dirty="0">
                <a:solidFill>
                  <a:schemeClr val="tx2"/>
                </a:solidFill>
                <a:cs typeface="Segoe UI Semilight" pitchFamily="34" charset="0"/>
              </a:defRPr>
            </a:lvl1pPr>
          </a:lstStyle>
          <a:p>
            <a:pPr marL="0" lvl="0" indent="0" algn="l">
              <a:buClr>
                <a:schemeClr val="accent6"/>
              </a:buClr>
              <a:buSzPct val="120000"/>
              <a:buFont typeface="Arial" pitchFamily="34" charset="0"/>
              <a:buNone/>
            </a:pPr>
            <a:r>
              <a:rPr lang="fr-FR" dirty="0"/>
              <a:t>RAPPEL DU TITRE PARTIE (OPTIONNEL) 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D9B6BF7-F147-4B35-8A3A-7312E6A7B0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5262" y="2756329"/>
            <a:ext cx="8022904" cy="163109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Clr>
                <a:schemeClr val="accent6"/>
              </a:buClr>
              <a:buSzPct val="120000"/>
              <a:buFont typeface="Arial" pitchFamily="34" charset="0"/>
              <a:buNone/>
              <a:defRPr sz="3600" b="1" cap="none" baseline="0">
                <a:solidFill>
                  <a:schemeClr val="accent1"/>
                </a:solidFill>
                <a:effectLst/>
                <a:latin typeface="+mn-lt"/>
                <a:cs typeface="Segoe UI Semilight" pitchFamily="34" charset="0"/>
              </a:defRPr>
            </a:lvl1pPr>
          </a:lstStyle>
          <a:p>
            <a:pPr lvl="0"/>
            <a:r>
              <a:rPr lang="fr-FR" dirty="0"/>
              <a:t>Titre sous-partie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306DC3-08AF-4840-82D5-8406AA2B3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869" b="13889"/>
          <a:stretch/>
        </p:blipFill>
        <p:spPr>
          <a:xfrm>
            <a:off x="0" y="0"/>
            <a:ext cx="4892776" cy="7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6AE0027E-3B93-4A59-A939-6A966C06E492}"/>
              </a:ext>
            </a:extLst>
          </p:cNvPr>
          <p:cNvSpPr/>
          <p:nvPr userDrawn="1"/>
        </p:nvSpPr>
        <p:spPr>
          <a:xfrm>
            <a:off x="3436730" y="2507106"/>
            <a:ext cx="788894" cy="2129538"/>
          </a:xfrm>
          <a:prstGeom prst="chevron">
            <a:avLst>
              <a:gd name="adj" fmla="val 89716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5EA788-7295-4F08-942F-AEF3C6F141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B4411E-D0E2-4387-A95A-DB2F1DCB35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084740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7" y="1296090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014631" y="1296090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6"/>
          </p:nvPr>
        </p:nvSpPr>
        <p:spPr>
          <a:xfrm>
            <a:off x="558438" y="4269856"/>
            <a:ext cx="12534858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13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7" y="4163178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014631" y="4163178"/>
            <a:ext cx="6078664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6"/>
          </p:nvPr>
        </p:nvSpPr>
        <p:spPr>
          <a:xfrm>
            <a:off x="558438" y="1225417"/>
            <a:ext cx="12534858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49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8438" y="1296090"/>
            <a:ext cx="4114523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4788782" y="1296090"/>
            <a:ext cx="4114523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6"/>
          </p:nvPr>
        </p:nvSpPr>
        <p:spPr>
          <a:xfrm>
            <a:off x="9006109" y="1296090"/>
            <a:ext cx="4114523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/>
          </p:nvPr>
        </p:nvSpPr>
        <p:spPr>
          <a:xfrm>
            <a:off x="559415" y="4269856"/>
            <a:ext cx="12533880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85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hauts - 1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02788" y="4226334"/>
            <a:ext cx="4114523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4733132" y="4226334"/>
            <a:ext cx="4114523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6"/>
          </p:nvPr>
        </p:nvSpPr>
        <p:spPr>
          <a:xfrm>
            <a:off x="8950459" y="4226334"/>
            <a:ext cx="4114523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/>
          </p:nvPr>
        </p:nvSpPr>
        <p:spPr>
          <a:xfrm>
            <a:off x="531102" y="1245646"/>
            <a:ext cx="12533880" cy="2843282"/>
          </a:xfrm>
        </p:spPr>
        <p:txBody>
          <a:bodyPr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87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52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17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7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17"/>
          <p:cNvSpPr>
            <a:spLocks noGrp="1"/>
          </p:cNvSpPr>
          <p:nvPr>
            <p:ph idx="1"/>
          </p:nvPr>
        </p:nvSpPr>
        <p:spPr>
          <a:xfrm>
            <a:off x="836396" y="1583465"/>
            <a:ext cx="12238646" cy="1122980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86178" y="6548854"/>
            <a:ext cx="10930560" cy="39936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3159" tIns="51580" rIns="103159" bIns="5158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fr-LU" sz="1933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Espace réservé du contenu 17"/>
          <p:cNvSpPr>
            <a:spLocks noGrp="1"/>
          </p:cNvSpPr>
          <p:nvPr>
            <p:ph idx="11"/>
          </p:nvPr>
        </p:nvSpPr>
        <p:spPr>
          <a:xfrm>
            <a:off x="830405" y="1206762"/>
            <a:ext cx="12250932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5"/>
          </p:nvPr>
        </p:nvSpPr>
        <p:spPr>
          <a:xfrm>
            <a:off x="836396" y="3313357"/>
            <a:ext cx="12238646" cy="1122980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9" name="Espace réservé du contenu 17"/>
          <p:cNvSpPr>
            <a:spLocks noGrp="1"/>
          </p:cNvSpPr>
          <p:nvPr>
            <p:ph idx="16"/>
          </p:nvPr>
        </p:nvSpPr>
        <p:spPr>
          <a:xfrm>
            <a:off x="836396" y="5088092"/>
            <a:ext cx="12238646" cy="1122980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5" name="Espace réservé du contenu 17"/>
          <p:cNvSpPr>
            <a:spLocks noGrp="1"/>
          </p:cNvSpPr>
          <p:nvPr>
            <p:ph idx="12"/>
          </p:nvPr>
        </p:nvSpPr>
        <p:spPr>
          <a:xfrm>
            <a:off x="830405" y="2919807"/>
            <a:ext cx="12250932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6" name="Espace réservé du contenu 17"/>
          <p:cNvSpPr>
            <a:spLocks noGrp="1"/>
          </p:cNvSpPr>
          <p:nvPr>
            <p:ph idx="13"/>
          </p:nvPr>
        </p:nvSpPr>
        <p:spPr>
          <a:xfrm>
            <a:off x="830405" y="4717408"/>
            <a:ext cx="12250932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3" name="Espace réservé du contenu 17"/>
          <p:cNvSpPr>
            <a:spLocks noGrp="1"/>
          </p:cNvSpPr>
          <p:nvPr>
            <p:ph idx="17"/>
          </p:nvPr>
        </p:nvSpPr>
        <p:spPr>
          <a:xfrm rot="16200000">
            <a:off x="202155" y="1867025"/>
            <a:ext cx="679611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4" name="Espace réservé du contenu 17"/>
          <p:cNvSpPr>
            <a:spLocks noGrp="1"/>
          </p:cNvSpPr>
          <p:nvPr>
            <p:ph idx="18"/>
          </p:nvPr>
        </p:nvSpPr>
        <p:spPr>
          <a:xfrm rot="16200000">
            <a:off x="202155" y="3616443"/>
            <a:ext cx="679611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5" name="Espace réservé du contenu 17"/>
          <p:cNvSpPr>
            <a:spLocks noGrp="1"/>
          </p:cNvSpPr>
          <p:nvPr>
            <p:ph idx="19"/>
          </p:nvPr>
        </p:nvSpPr>
        <p:spPr>
          <a:xfrm rot="16200000">
            <a:off x="202155" y="5246013"/>
            <a:ext cx="679611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6" name="Espace réservé du contenu 17"/>
          <p:cNvSpPr>
            <a:spLocks noGrp="1"/>
          </p:cNvSpPr>
          <p:nvPr>
            <p:ph idx="14" hasCustomPrompt="1"/>
          </p:nvPr>
        </p:nvSpPr>
        <p:spPr>
          <a:xfrm>
            <a:off x="1300090" y="6490812"/>
            <a:ext cx="11234824" cy="668092"/>
          </a:xfr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137" b="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20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20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65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contenu 17"/>
          <p:cNvSpPr>
            <a:spLocks noGrp="1"/>
          </p:cNvSpPr>
          <p:nvPr>
            <p:ph idx="1"/>
          </p:nvPr>
        </p:nvSpPr>
        <p:spPr>
          <a:xfrm>
            <a:off x="3057010" y="1209276"/>
            <a:ext cx="10008441" cy="2979651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100659" tIns="50330" rIns="100659" bIns="50330" numCol="1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1221"/>
              </a:spcBef>
              <a:defRPr lang="fr-FR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0" name="Espace réservé du contenu 17"/>
          <p:cNvSpPr>
            <a:spLocks noGrp="1"/>
          </p:cNvSpPr>
          <p:nvPr>
            <p:ph idx="11"/>
          </p:nvPr>
        </p:nvSpPr>
        <p:spPr>
          <a:xfrm>
            <a:off x="3057010" y="4535576"/>
            <a:ext cx="10008441" cy="1810687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100659" tIns="50330" rIns="100659" bIns="50330" numCol="1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ts val="1221"/>
              </a:spcBef>
              <a:defRPr lang="fr-FR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3" name="Espace réservé du contenu 17"/>
          <p:cNvSpPr>
            <a:spLocks noGrp="1"/>
          </p:cNvSpPr>
          <p:nvPr>
            <p:ph idx="15"/>
          </p:nvPr>
        </p:nvSpPr>
        <p:spPr>
          <a:xfrm>
            <a:off x="352922" y="1805043"/>
            <a:ext cx="2501991" cy="1788114"/>
          </a:xfrm>
          <a:prstGeom prst="homePlate">
            <a:avLst>
              <a:gd name="adj" fmla="val 2104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0" indent="0" algn="l">
              <a:buFontTx/>
              <a:buNone/>
              <a:defRPr sz="2137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4" hasCustomPrompt="1"/>
          </p:nvPr>
        </p:nvSpPr>
        <p:spPr>
          <a:xfrm>
            <a:off x="1300090" y="6490812"/>
            <a:ext cx="11234824" cy="668092"/>
          </a:xfr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137" b="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1" name="Espace réservé du contenu 17"/>
          <p:cNvSpPr>
            <a:spLocks noGrp="1"/>
          </p:cNvSpPr>
          <p:nvPr>
            <p:ph idx="16"/>
          </p:nvPr>
        </p:nvSpPr>
        <p:spPr>
          <a:xfrm>
            <a:off x="352922" y="4535575"/>
            <a:ext cx="2501991" cy="1788114"/>
          </a:xfrm>
          <a:prstGeom prst="homePlate">
            <a:avLst>
              <a:gd name="adj" fmla="val 2104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0" indent="0" algn="l">
              <a:buFontTx/>
              <a:buNone/>
              <a:defRPr sz="2137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64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uche_1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17"/>
          <p:cNvSpPr>
            <a:spLocks noGrp="1"/>
          </p:cNvSpPr>
          <p:nvPr>
            <p:ph idx="1"/>
          </p:nvPr>
        </p:nvSpPr>
        <p:spPr>
          <a:xfrm>
            <a:off x="288070" y="1525130"/>
            <a:ext cx="6202911" cy="4122375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9" name="Espace réservé du contenu 17"/>
          <p:cNvSpPr>
            <a:spLocks noGrp="1"/>
          </p:cNvSpPr>
          <p:nvPr>
            <p:ph idx="12"/>
          </p:nvPr>
        </p:nvSpPr>
        <p:spPr>
          <a:xfrm>
            <a:off x="288070" y="1148425"/>
            <a:ext cx="6202911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sz="1933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0" name="Espace réservé du contenu 17"/>
          <p:cNvSpPr>
            <a:spLocks noGrp="1"/>
          </p:cNvSpPr>
          <p:nvPr>
            <p:ph idx="13"/>
          </p:nvPr>
        </p:nvSpPr>
        <p:spPr>
          <a:xfrm>
            <a:off x="6807126" y="1525130"/>
            <a:ext cx="6326649" cy="4122375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1" name="Espace réservé du contenu 17"/>
          <p:cNvSpPr>
            <a:spLocks noGrp="1"/>
          </p:cNvSpPr>
          <p:nvPr>
            <p:ph idx="14"/>
          </p:nvPr>
        </p:nvSpPr>
        <p:spPr>
          <a:xfrm>
            <a:off x="6807126" y="1148425"/>
            <a:ext cx="6326649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sz="1933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3" name="Espace réservé du contenu 17"/>
          <p:cNvSpPr>
            <a:spLocks noGrp="1"/>
          </p:cNvSpPr>
          <p:nvPr>
            <p:ph idx="15" hasCustomPrompt="1"/>
          </p:nvPr>
        </p:nvSpPr>
        <p:spPr>
          <a:xfrm>
            <a:off x="1861779" y="6114094"/>
            <a:ext cx="9890693" cy="835315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 marL="316185" indent="-316185">
              <a:buFont typeface="Wingdings" pitchFamily="2" charset="2"/>
              <a:buChar char=""/>
              <a:defRPr sz="1933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5" name="Espace réservé du contenu 17"/>
          <p:cNvSpPr>
            <a:spLocks noGrp="1"/>
          </p:cNvSpPr>
          <p:nvPr>
            <p:ph idx="16"/>
          </p:nvPr>
        </p:nvSpPr>
        <p:spPr>
          <a:xfrm>
            <a:off x="2693746" y="5776678"/>
            <a:ext cx="1263002" cy="221324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7"/>
          </p:nvPr>
        </p:nvSpPr>
        <p:spPr>
          <a:xfrm>
            <a:off x="9235839" y="5776678"/>
            <a:ext cx="1263002" cy="221324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8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11E271E-95A8-43D8-B1D7-4FA6BC22B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44" y="1285875"/>
            <a:ext cx="12708000" cy="5781675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52370-1FD2-44D9-A292-F745AA86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87D49D-986D-4D74-A49D-D0D84C97B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2200D2-01F4-4CCD-8282-A36DAF6C04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877160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ut_2_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contenu 17"/>
          <p:cNvSpPr>
            <a:spLocks noGrp="1"/>
          </p:cNvSpPr>
          <p:nvPr>
            <p:ph idx="1" hasCustomPrompt="1"/>
          </p:nvPr>
        </p:nvSpPr>
        <p:spPr>
          <a:xfrm>
            <a:off x="288069" y="1571584"/>
            <a:ext cx="6217927" cy="2259982"/>
          </a:xfrm>
          <a:noFill/>
          <a:ln w="19050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Insérez une image ou un graphique</a:t>
            </a:r>
          </a:p>
        </p:txBody>
      </p:sp>
      <p:sp>
        <p:nvSpPr>
          <p:cNvPr id="17" name="Espace réservé du contenu 17"/>
          <p:cNvSpPr>
            <a:spLocks noGrp="1"/>
          </p:cNvSpPr>
          <p:nvPr>
            <p:ph idx="16"/>
          </p:nvPr>
        </p:nvSpPr>
        <p:spPr>
          <a:xfrm>
            <a:off x="2676917" y="3939178"/>
            <a:ext cx="1263002" cy="221324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7"/>
          </p:nvPr>
        </p:nvSpPr>
        <p:spPr>
          <a:xfrm>
            <a:off x="9298988" y="3939178"/>
            <a:ext cx="1263002" cy="221324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9" name="Espace réservé du contenu 17"/>
          <p:cNvSpPr>
            <a:spLocks noGrp="1"/>
          </p:cNvSpPr>
          <p:nvPr>
            <p:ph idx="18"/>
          </p:nvPr>
        </p:nvSpPr>
        <p:spPr>
          <a:xfrm>
            <a:off x="288069" y="4237891"/>
            <a:ext cx="6217927" cy="2492163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0" name="Espace réservé du contenu 17"/>
          <p:cNvSpPr>
            <a:spLocks noGrp="1"/>
          </p:cNvSpPr>
          <p:nvPr>
            <p:ph idx="19"/>
          </p:nvPr>
        </p:nvSpPr>
        <p:spPr>
          <a:xfrm>
            <a:off x="6889268" y="4237891"/>
            <a:ext cx="6217927" cy="2492163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2" name="Espace réservé du contenu 17"/>
          <p:cNvSpPr>
            <a:spLocks noGrp="1"/>
          </p:cNvSpPr>
          <p:nvPr>
            <p:ph idx="20" hasCustomPrompt="1"/>
          </p:nvPr>
        </p:nvSpPr>
        <p:spPr>
          <a:xfrm>
            <a:off x="1300090" y="6820893"/>
            <a:ext cx="11234824" cy="425665"/>
          </a:xfr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137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23" name="Espace réservé du contenu 17"/>
          <p:cNvSpPr>
            <a:spLocks noGrp="1"/>
          </p:cNvSpPr>
          <p:nvPr>
            <p:ph idx="21" hasCustomPrompt="1"/>
          </p:nvPr>
        </p:nvSpPr>
        <p:spPr>
          <a:xfrm>
            <a:off x="6889268" y="1571584"/>
            <a:ext cx="6217927" cy="2259982"/>
          </a:xfrm>
          <a:noFill/>
          <a:ln w="19050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Insérez une image ou un graphique</a:t>
            </a:r>
          </a:p>
        </p:txBody>
      </p:sp>
      <p:sp>
        <p:nvSpPr>
          <p:cNvPr id="13" name="Espace réservé du contenu 17"/>
          <p:cNvSpPr>
            <a:spLocks noGrp="1"/>
          </p:cNvSpPr>
          <p:nvPr>
            <p:ph idx="12"/>
          </p:nvPr>
        </p:nvSpPr>
        <p:spPr>
          <a:xfrm>
            <a:off x="288069" y="1178032"/>
            <a:ext cx="6217927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sz="1933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5" name="Espace réservé du contenu 17"/>
          <p:cNvSpPr>
            <a:spLocks noGrp="1"/>
          </p:cNvSpPr>
          <p:nvPr>
            <p:ph idx="13"/>
          </p:nvPr>
        </p:nvSpPr>
        <p:spPr>
          <a:xfrm>
            <a:off x="6889268" y="1178032"/>
            <a:ext cx="6217927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sz="1933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3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auche_2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contenu 17"/>
          <p:cNvSpPr>
            <a:spLocks noGrp="1"/>
          </p:cNvSpPr>
          <p:nvPr>
            <p:ph idx="1"/>
          </p:nvPr>
        </p:nvSpPr>
        <p:spPr>
          <a:xfrm>
            <a:off x="443153" y="1612631"/>
            <a:ext cx="5945128" cy="1122980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7" name="Espace réservé du contenu 17"/>
          <p:cNvSpPr>
            <a:spLocks noGrp="1"/>
          </p:cNvSpPr>
          <p:nvPr>
            <p:ph idx="11"/>
          </p:nvPr>
        </p:nvSpPr>
        <p:spPr>
          <a:xfrm>
            <a:off x="437161" y="1235929"/>
            <a:ext cx="5951095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4" hasCustomPrompt="1"/>
          </p:nvPr>
        </p:nvSpPr>
        <p:spPr>
          <a:xfrm>
            <a:off x="1300090" y="6578314"/>
            <a:ext cx="11234824" cy="668092"/>
          </a:xfr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933" b="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9" name="Espace réservé du contenu 17"/>
          <p:cNvSpPr>
            <a:spLocks noGrp="1"/>
          </p:cNvSpPr>
          <p:nvPr>
            <p:ph idx="15"/>
          </p:nvPr>
        </p:nvSpPr>
        <p:spPr>
          <a:xfrm>
            <a:off x="443153" y="3443863"/>
            <a:ext cx="5945128" cy="1122980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0" name="Espace réservé du contenu 17"/>
          <p:cNvSpPr>
            <a:spLocks noGrp="1"/>
          </p:cNvSpPr>
          <p:nvPr>
            <p:ph idx="16"/>
          </p:nvPr>
        </p:nvSpPr>
        <p:spPr>
          <a:xfrm>
            <a:off x="437161" y="5258249"/>
            <a:ext cx="5945128" cy="1122980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1" name="Espace réservé du contenu 17"/>
          <p:cNvSpPr>
            <a:spLocks noGrp="1"/>
          </p:cNvSpPr>
          <p:nvPr>
            <p:ph idx="12"/>
          </p:nvPr>
        </p:nvSpPr>
        <p:spPr>
          <a:xfrm>
            <a:off x="437161" y="3053324"/>
            <a:ext cx="5951095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2" name="Espace réservé du contenu 17"/>
          <p:cNvSpPr>
            <a:spLocks noGrp="1"/>
          </p:cNvSpPr>
          <p:nvPr>
            <p:ph idx="13"/>
          </p:nvPr>
        </p:nvSpPr>
        <p:spPr>
          <a:xfrm>
            <a:off x="431169" y="4870718"/>
            <a:ext cx="5951095" cy="39355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3" name="Espace réservé du contenu 17"/>
          <p:cNvSpPr>
            <a:spLocks noGrp="1"/>
          </p:cNvSpPr>
          <p:nvPr>
            <p:ph idx="17"/>
          </p:nvPr>
        </p:nvSpPr>
        <p:spPr>
          <a:xfrm rot="16200000">
            <a:off x="6416033" y="1896193"/>
            <a:ext cx="679611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4" name="Espace réservé du contenu 17"/>
          <p:cNvSpPr>
            <a:spLocks noGrp="1"/>
          </p:cNvSpPr>
          <p:nvPr>
            <p:ph idx="18"/>
          </p:nvPr>
        </p:nvSpPr>
        <p:spPr>
          <a:xfrm rot="16200000">
            <a:off x="6416033" y="3585686"/>
            <a:ext cx="679611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5" name="Espace réservé du contenu 17"/>
          <p:cNvSpPr>
            <a:spLocks noGrp="1"/>
          </p:cNvSpPr>
          <p:nvPr>
            <p:ph idx="19"/>
          </p:nvPr>
        </p:nvSpPr>
        <p:spPr>
          <a:xfrm rot="16200000">
            <a:off x="6416033" y="5275180"/>
            <a:ext cx="679611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30" name="Espace réservé du contenu 17"/>
          <p:cNvSpPr>
            <a:spLocks noGrp="1"/>
          </p:cNvSpPr>
          <p:nvPr>
            <p:ph idx="21" hasCustomPrompt="1"/>
          </p:nvPr>
        </p:nvSpPr>
        <p:spPr>
          <a:xfrm>
            <a:off x="7179322" y="1235928"/>
            <a:ext cx="5886128" cy="2507172"/>
          </a:xfrm>
          <a:noFill/>
          <a:ln w="19050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Insérez une image ou un graphique</a:t>
            </a:r>
          </a:p>
        </p:txBody>
      </p:sp>
      <p:sp>
        <p:nvSpPr>
          <p:cNvPr id="31" name="Espace réservé du contenu 17"/>
          <p:cNvSpPr>
            <a:spLocks noGrp="1"/>
          </p:cNvSpPr>
          <p:nvPr>
            <p:ph idx="22" hasCustomPrompt="1"/>
          </p:nvPr>
        </p:nvSpPr>
        <p:spPr>
          <a:xfrm>
            <a:off x="7179322" y="3918484"/>
            <a:ext cx="5886128" cy="2507172"/>
          </a:xfrm>
          <a:noFill/>
          <a:ln w="19050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Insérez une image ou un graphique</a:t>
            </a:r>
          </a:p>
        </p:txBody>
      </p:sp>
      <p:sp>
        <p:nvSpPr>
          <p:cNvPr id="26" name="Espace réservé du numéro de diapositive 3"/>
          <p:cNvSpPr>
            <a:spLocks noGrp="1"/>
          </p:cNvSpPr>
          <p:nvPr>
            <p:ph type="sldNum" sz="quarter" idx="23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2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87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Question_Une_Ré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7"/>
          <p:cNvSpPr>
            <a:spLocks noGrp="1"/>
          </p:cNvSpPr>
          <p:nvPr>
            <p:ph idx="19"/>
          </p:nvPr>
        </p:nvSpPr>
        <p:spPr>
          <a:xfrm>
            <a:off x="3092263" y="2050931"/>
            <a:ext cx="9971947" cy="443988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>
              <a:spcBef>
                <a:spcPts val="1221"/>
              </a:spcBef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" name="Titre_Secafi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Une question, une réponse</a:t>
            </a:r>
          </a:p>
        </p:txBody>
      </p:sp>
      <p:sp>
        <p:nvSpPr>
          <p:cNvPr id="8" name="Espace réservé du contenu 17"/>
          <p:cNvSpPr>
            <a:spLocks noGrp="1"/>
          </p:cNvSpPr>
          <p:nvPr>
            <p:ph idx="17" hasCustomPrompt="1"/>
          </p:nvPr>
        </p:nvSpPr>
        <p:spPr>
          <a:xfrm rot="16200000">
            <a:off x="504250" y="2269286"/>
            <a:ext cx="3833652" cy="4003166"/>
          </a:xfrm>
          <a:prstGeom prst="flowChartMerg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vert" lIns="37480" tIns="37480" rIns="37480" bIns="37480" anchor="ctr" anchorCtr="1">
            <a:normAutofit/>
          </a:bodyPr>
          <a:lstStyle>
            <a:lvl1pPr marL="0" indent="0">
              <a:buNone/>
              <a:defRPr sz="295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z="2951" dirty="0">
                <a:solidFill>
                  <a:srgbClr val="000000"/>
                </a:solidFill>
              </a:rPr>
              <a:t>Oui/Non</a:t>
            </a:r>
          </a:p>
        </p:txBody>
      </p:sp>
      <p:sp>
        <p:nvSpPr>
          <p:cNvPr id="10" name="Espace réservé du contenu 17"/>
          <p:cNvSpPr>
            <a:spLocks noGrp="1"/>
          </p:cNvSpPr>
          <p:nvPr>
            <p:ph idx="14" hasCustomPrompt="1"/>
          </p:nvPr>
        </p:nvSpPr>
        <p:spPr>
          <a:xfrm>
            <a:off x="1300090" y="6607476"/>
            <a:ext cx="11234824" cy="551427"/>
          </a:xfr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933" b="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3" name="Espace réservé du contenu 17"/>
          <p:cNvSpPr>
            <a:spLocks noGrp="1"/>
          </p:cNvSpPr>
          <p:nvPr>
            <p:ph idx="20" hasCustomPrompt="1"/>
          </p:nvPr>
        </p:nvSpPr>
        <p:spPr>
          <a:xfrm>
            <a:off x="1214195" y="1333428"/>
            <a:ext cx="11234824" cy="551427"/>
          </a:xfr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933" b="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Question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21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68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Secafi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contenu 17"/>
          <p:cNvSpPr>
            <a:spLocks noGrp="1"/>
          </p:cNvSpPr>
          <p:nvPr userDrawn="1">
            <p:ph idx="11"/>
          </p:nvPr>
        </p:nvSpPr>
        <p:spPr>
          <a:xfrm>
            <a:off x="4212561" y="1560918"/>
            <a:ext cx="4974298" cy="1549710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 algn="l"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19" name="Espace réservé du contenu 17"/>
          <p:cNvSpPr>
            <a:spLocks noGrp="1"/>
          </p:cNvSpPr>
          <p:nvPr userDrawn="1">
            <p:ph idx="12" hasCustomPrompt="1"/>
          </p:nvPr>
        </p:nvSpPr>
        <p:spPr>
          <a:xfrm>
            <a:off x="4210064" y="1167367"/>
            <a:ext cx="4979292" cy="3935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Cliquez pour le titre</a:t>
            </a:r>
          </a:p>
        </p:txBody>
      </p:sp>
      <p:sp>
        <p:nvSpPr>
          <p:cNvPr id="20" name="Espace réservé du contenu 17"/>
          <p:cNvSpPr>
            <a:spLocks noGrp="1"/>
          </p:cNvSpPr>
          <p:nvPr userDrawn="1">
            <p:ph idx="17"/>
          </p:nvPr>
        </p:nvSpPr>
        <p:spPr>
          <a:xfrm rot="16200000">
            <a:off x="3816552" y="3991195"/>
            <a:ext cx="814245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2" name="Espace réservé du contenu 17"/>
          <p:cNvSpPr>
            <a:spLocks noGrp="1"/>
          </p:cNvSpPr>
          <p:nvPr>
            <p:ph idx="18"/>
          </p:nvPr>
        </p:nvSpPr>
        <p:spPr>
          <a:xfrm>
            <a:off x="4212561" y="5650621"/>
            <a:ext cx="4974298" cy="1576503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 algn="l"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3" name="Espace réservé du contenu 17"/>
          <p:cNvSpPr>
            <a:spLocks noGrp="1"/>
          </p:cNvSpPr>
          <p:nvPr>
            <p:ph idx="19" hasCustomPrompt="1"/>
          </p:nvPr>
        </p:nvSpPr>
        <p:spPr>
          <a:xfrm>
            <a:off x="4210064" y="5257071"/>
            <a:ext cx="4979292" cy="3935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Cliquez pour le titre</a:t>
            </a:r>
          </a:p>
        </p:txBody>
      </p:sp>
      <p:sp>
        <p:nvSpPr>
          <p:cNvPr id="24" name="Espace réservé du contenu 17"/>
          <p:cNvSpPr>
            <a:spLocks noGrp="1"/>
          </p:cNvSpPr>
          <p:nvPr>
            <p:ph idx="20"/>
          </p:nvPr>
        </p:nvSpPr>
        <p:spPr>
          <a:xfrm>
            <a:off x="9347622" y="3211244"/>
            <a:ext cx="3770304" cy="2228397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 algn="l"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5" name="Espace réservé du contenu 17"/>
          <p:cNvSpPr>
            <a:spLocks noGrp="1"/>
          </p:cNvSpPr>
          <p:nvPr>
            <p:ph idx="21" hasCustomPrompt="1"/>
          </p:nvPr>
        </p:nvSpPr>
        <p:spPr>
          <a:xfrm>
            <a:off x="9341630" y="2834541"/>
            <a:ext cx="3774089" cy="3935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Cliquez pour le titre</a:t>
            </a:r>
          </a:p>
        </p:txBody>
      </p:sp>
      <p:sp>
        <p:nvSpPr>
          <p:cNvPr id="26" name="Espace réservé du contenu 17"/>
          <p:cNvSpPr>
            <a:spLocks noGrp="1"/>
          </p:cNvSpPr>
          <p:nvPr>
            <p:ph idx="22"/>
          </p:nvPr>
        </p:nvSpPr>
        <p:spPr>
          <a:xfrm>
            <a:off x="248619" y="3211245"/>
            <a:ext cx="3770304" cy="2228397"/>
          </a:xfrm>
          <a:noFill/>
          <a:ln w="19050">
            <a:solidFill>
              <a:schemeClr val="accent2"/>
            </a:solidFill>
          </a:ln>
          <a:effectLst/>
        </p:spPr>
        <p:txBody>
          <a:bodyPr>
            <a:noAutofit/>
          </a:bodyPr>
          <a:lstStyle>
            <a:lvl1pPr algn="l">
              <a:spcBef>
                <a:spcPts val="1221"/>
              </a:spcBef>
              <a:defRPr sz="1526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7" name="Espace réservé du contenu 17"/>
          <p:cNvSpPr>
            <a:spLocks noGrp="1"/>
          </p:cNvSpPr>
          <p:nvPr>
            <p:ph idx="23" hasCustomPrompt="1"/>
          </p:nvPr>
        </p:nvSpPr>
        <p:spPr>
          <a:xfrm>
            <a:off x="242627" y="2834541"/>
            <a:ext cx="3774089" cy="3935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73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Cliquez pour le titre</a:t>
            </a:r>
          </a:p>
        </p:txBody>
      </p:sp>
      <p:sp>
        <p:nvSpPr>
          <p:cNvPr id="28" name="Espace réservé du contenu 17"/>
          <p:cNvSpPr>
            <a:spLocks noGrp="1"/>
          </p:cNvSpPr>
          <p:nvPr>
            <p:ph idx="24"/>
          </p:nvPr>
        </p:nvSpPr>
        <p:spPr>
          <a:xfrm rot="5400000">
            <a:off x="8725839" y="3909771"/>
            <a:ext cx="814245" cy="409505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29" name="Espace réservé du contenu 17"/>
          <p:cNvSpPr>
            <a:spLocks noGrp="1"/>
          </p:cNvSpPr>
          <p:nvPr>
            <p:ph idx="25"/>
          </p:nvPr>
        </p:nvSpPr>
        <p:spPr>
          <a:xfrm>
            <a:off x="6195320" y="3110627"/>
            <a:ext cx="1008781" cy="330534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30" name="Espace réservé du contenu 17"/>
          <p:cNvSpPr>
            <a:spLocks noGrp="1"/>
          </p:cNvSpPr>
          <p:nvPr>
            <p:ph idx="26"/>
          </p:nvPr>
        </p:nvSpPr>
        <p:spPr>
          <a:xfrm rot="10800000">
            <a:off x="6195321" y="4926535"/>
            <a:ext cx="1008781" cy="330534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102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000000"/>
                </a:solidFill>
              </a:rPr>
              <a:t>Modifiez les styles du texte du masque</a:t>
            </a:r>
          </a:p>
        </p:txBody>
      </p:sp>
      <p:sp>
        <p:nvSpPr>
          <p:cNvPr id="31" name="Espace réservé du contenu 17"/>
          <p:cNvSpPr>
            <a:spLocks noGrp="1"/>
          </p:cNvSpPr>
          <p:nvPr>
            <p:ph idx="27" hasCustomPrompt="1"/>
          </p:nvPr>
        </p:nvSpPr>
        <p:spPr>
          <a:xfrm>
            <a:off x="5256913" y="3707401"/>
            <a:ext cx="2885592" cy="8142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anchor="ctr" anchorCtr="1">
            <a:normAutofit/>
          </a:bodyPr>
          <a:lstStyle>
            <a:lvl1pPr marL="0" indent="0" algn="ctr">
              <a:buNone/>
              <a:defRPr sz="1730" b="1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Cliquez pour la cible</a:t>
            </a:r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12619833" y="7147829"/>
            <a:ext cx="601500" cy="182291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012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Sec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rdeaux" title="Aquitaine">
            <a:extLst>
              <a:ext uri="{FF2B5EF4-FFF2-40B4-BE49-F238E27FC236}">
                <a16:creationId xmlns:a16="http://schemas.microsoft.com/office/drawing/2014/main" id="{D583C923-EF09-4D8F-BEA8-826CFB046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9997" y="-199595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Nouvelle-Aquitaine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52 quai de </a:t>
            </a:r>
            <a:r>
              <a:rPr kumimoji="0" lang="fr-FR" sz="95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Paludate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• CS 31970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33088 Bordeaux cedex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05 57 22 45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9" name="Metz" title="Est">
            <a:extLst>
              <a:ext uri="{FF2B5EF4-FFF2-40B4-BE49-F238E27FC236}">
                <a16:creationId xmlns:a16="http://schemas.microsoft.com/office/drawing/2014/main" id="{CC6CFD76-E343-44D3-BC22-17D1DE4335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514" y="-129887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3.785.440 €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Grand Est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8 rue Lafayette • BP 70028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57003 Metz cedex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03 87 56 20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0" name="Paris" title="Ile de France">
            <a:extLst>
              <a:ext uri="{FF2B5EF4-FFF2-40B4-BE49-F238E27FC236}">
                <a16:creationId xmlns:a16="http://schemas.microsoft.com/office/drawing/2014/main" id="{67225647-BC65-4E75-83CF-AFAD4200D2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11733" y="373885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Île-de-France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75647 Paris cedex 13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53 62 70 00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1" name="Toulouse" title="Midi-Pyrénées">
            <a:extLst>
              <a:ext uri="{FF2B5EF4-FFF2-40B4-BE49-F238E27FC236}">
                <a16:creationId xmlns:a16="http://schemas.microsoft.com/office/drawing/2014/main" id="{D9E82C62-868F-43AE-B4AA-47455BE02B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4261" y="-129887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Occitanie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Central Parc 2 • 11 avenue Parmentier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BP 72081 cedex • 31019 Toulouse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05 62 72 36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lang="fr-FR" sz="800" b="0" dirty="0">
              <a:solidFill>
                <a:schemeClr val="tx2"/>
              </a:solidFill>
              <a:latin typeface="Raleway" panose="020B0503030101060003" pitchFamily="34" charset="0"/>
              <a:ea typeface="Times New Roman"/>
              <a:cs typeface="Segoe UI Semilight" panose="020B0402040204020203" pitchFamily="34" charset="0"/>
            </a:endParaRPr>
          </a:p>
        </p:txBody>
      </p:sp>
      <p:sp>
        <p:nvSpPr>
          <p:cNvPr id="14" name="Lille" title="Nord">
            <a:extLst>
              <a:ext uri="{FF2B5EF4-FFF2-40B4-BE49-F238E27FC236}">
                <a16:creationId xmlns:a16="http://schemas.microsoft.com/office/drawing/2014/main" id="{EEC721A2-67C7-45A0-BDB7-62A15AFA00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35205" y="3537301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Hauts-de-France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28 place de la Gare • 59042 Lille cedex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03 20 14 64 64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5" name="Nantes" title="Ouest">
            <a:extLst>
              <a:ext uri="{FF2B5EF4-FFF2-40B4-BE49-F238E27FC236}">
                <a16:creationId xmlns:a16="http://schemas.microsoft.com/office/drawing/2014/main" id="{0E1D97D1-8D72-4B4D-8CDF-C33A108320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21669" y="3269738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Pays de la Loire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9 rue Eugène Orieux • BP 20069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44402 Rezé cedex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02 40 80 24 00</a:t>
            </a: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6" name="Lyon" title="Rhône-Alpes">
            <a:extLst>
              <a:ext uri="{FF2B5EF4-FFF2-40B4-BE49-F238E27FC236}">
                <a16:creationId xmlns:a16="http://schemas.microsoft.com/office/drawing/2014/main" id="{0F699214-3047-4F6F-BCDF-05FCA1DFE4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6703" y="3537301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Immeuble Le Green • 241 rue Garibaldi  69422 Lyon cedex 03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04 78 63 60 63</a:t>
            </a: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7" name="Marseille" title="Sud">
            <a:extLst>
              <a:ext uri="{FF2B5EF4-FFF2-40B4-BE49-F238E27FC236}">
                <a16:creationId xmlns:a16="http://schemas.microsoft.com/office/drawing/2014/main" id="{6F2FD2C8-7793-48FF-B747-B185C029D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59648" y="-129887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Provence-Alpes-Côte d’Azur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Les Docks, Atrium 10.4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10 place de la Joliette • CS 70659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13235 MARSEILLE CEDEX 02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Tél. 04 91 93 92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8" name="Réunion-Mayotte" title="Océan">
            <a:extLst>
              <a:ext uri="{FF2B5EF4-FFF2-40B4-BE49-F238E27FC236}">
                <a16:creationId xmlns:a16="http://schemas.microsoft.com/office/drawing/2014/main" id="{242B21B0-8C4A-4C33-B937-FB220C094B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4614" y="0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 SAS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3.785.440 €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De La Réunion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certifié « Expertises Santé au Travail auprès des CSE », habilité IPRP et membre de la FIRPS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Résidence </a:t>
            </a:r>
            <a:r>
              <a:rPr kumimoji="0" lang="fr-FR" sz="95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Milane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, 1 allée des Zinnias Champ Fleuri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97490 Saint-Denis de La Réunion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02 62 53 77 64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312 938 483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88 312 938 483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4305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Groupe Alp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nctions support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7361" y="139306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600987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Sémaph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is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7872" y="748907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1 090 950 €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Etablissement principal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105 Avenue Raymond Poincaré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75116 PARIS • Tél. 01 40 15 56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428 761 886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Numéro d’identification intracommunautaire </a:t>
            </a:r>
            <a:b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FR 01 428 761 886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1905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Secafi 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ulouse" title="Ouest">
            <a:extLst>
              <a:ext uri="{FF2B5EF4-FFF2-40B4-BE49-F238E27FC236}">
                <a16:creationId xmlns:a16="http://schemas.microsoft.com/office/drawing/2014/main" id="{CE8B2C99-4C6F-4F1D-B41B-0BCA9D5BE5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54031" y="3316488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Pays de la Loire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Adresse postale  : 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Central Parc 2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avenue Parmentier • BP 72081 cedex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31019 Toulouse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2" name="Paris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87320" y="344031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Île-de-France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75647 Paris cedex 13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9" name="Nantes" title="Ouest">
            <a:extLst>
              <a:ext uri="{FF2B5EF4-FFF2-40B4-BE49-F238E27FC236}">
                <a16:creationId xmlns:a16="http://schemas.microsoft.com/office/drawing/2014/main" id="{324839EB-0892-4EA0-B4D0-24B8044DFC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34206" y="355461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Pays de la Loire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9 rue Eugène Orieux • BP 20069  44402 Rezé cedex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3" name="Metz" title="Ouest">
            <a:extLst>
              <a:ext uri="{FF2B5EF4-FFF2-40B4-BE49-F238E27FC236}">
                <a16:creationId xmlns:a16="http://schemas.microsoft.com/office/drawing/2014/main" id="{6257763E-F7A2-4390-85AF-C3D8E282D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83611" y="355461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Île-de-France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Adresse postale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: 8 rue Lafayette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BP 70028 • 57003 Metz cedex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8" name="Marseille" title="Ouest">
            <a:extLst>
              <a:ext uri="{FF2B5EF4-FFF2-40B4-BE49-F238E27FC236}">
                <a16:creationId xmlns:a16="http://schemas.microsoft.com/office/drawing/2014/main" id="{C990BA83-2296-49F3-9FB5-D1305F8F89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4763" y="-439040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Adresse postale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Les Docks, Atrium 10.4  10, place de la Joliette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13002 Marseille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5" name="Lyon" title="Ouest">
            <a:extLst>
              <a:ext uri="{FF2B5EF4-FFF2-40B4-BE49-F238E27FC236}">
                <a16:creationId xmlns:a16="http://schemas.microsoft.com/office/drawing/2014/main" id="{54A7F21C-2B5D-4272-BE6C-517A509AA7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9877" y="-292694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Immeuble Le Green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241 rue Garibaldi • 69422 Lyon cedex 03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6" name="Lille" title="Ouest">
            <a:extLst>
              <a:ext uri="{FF2B5EF4-FFF2-40B4-BE49-F238E27FC236}">
                <a16:creationId xmlns:a16="http://schemas.microsoft.com/office/drawing/2014/main" id="{24F0ACB9-A582-409D-9E4E-BFAA529CB8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99749" y="-292694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Île-de-France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Adresse postale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28 place de la Gare  59042 Lille cedex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7" name="Bordeaux" title="Ouest">
            <a:extLst>
              <a:ext uri="{FF2B5EF4-FFF2-40B4-BE49-F238E27FC236}">
                <a16:creationId xmlns:a16="http://schemas.microsoft.com/office/drawing/2014/main" id="{735009B8-8D7A-4D83-9C0D-D27B1DA3EB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5643" y="0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Secafi</a:t>
            </a: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Expertise SA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37 000 €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Pays de la Loire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enregistrée comme dispensateur de formation sous le numéro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11 75 59 77 75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Adresse postale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: 52 quai de </a:t>
            </a:r>
            <a:r>
              <a:rPr kumimoji="0" lang="fr-FR" sz="95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Paludate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CS 31970 • 33088 Bordeaux cedex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  75647 Paris cedex 13</a:t>
            </a:r>
            <a:r>
              <a: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•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01 43 90 53 01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388 589 269 RCS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91 388 589 269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75214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Sémaphores 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en" title="Ouest">
            <a:extLst>
              <a:ext uri="{FF2B5EF4-FFF2-40B4-BE49-F238E27FC236}">
                <a16:creationId xmlns:a16="http://schemas.microsoft.com/office/drawing/2014/main" id="{A4392EF7-4324-4E94-ADA8-C10BF2DB7B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9019" y="3590613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0000" tIns="41356" rIns="90000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Normandie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 allée du Québec </a:t>
            </a:r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</a:endParaRP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76230 Bois-Guillaume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02 32 80 82 49</a:t>
            </a:r>
          </a:p>
          <a:p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9" name="Réunion" title="Ouest">
            <a:extLst>
              <a:ext uri="{FF2B5EF4-FFF2-40B4-BE49-F238E27FC236}">
                <a16:creationId xmlns:a16="http://schemas.microsoft.com/office/drawing/2014/main" id="{9FC2F443-F65A-4793-B5AC-AFBC5895C9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27450" y="3590613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De la Réunion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Résidence </a:t>
            </a:r>
            <a:r>
              <a:rPr kumimoji="0" lang="fr-FR" sz="950" b="0" i="0" u="none" strike="noStrike" kern="0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Milane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 1 allée des Zinnias, Champ Fleuri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97490 Saint Denis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+262 (0)262.537.764</a:t>
            </a:r>
          </a:p>
          <a:p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1" name="Paris" title="Ouest">
            <a:extLst>
              <a:ext uri="{FF2B5EF4-FFF2-40B4-BE49-F238E27FC236}">
                <a16:creationId xmlns:a16="http://schemas.microsoft.com/office/drawing/2014/main" id="{88D65E49-184E-4884-A207-98804DD05D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64046" y="3459194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Île-de-France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105 Avenue Raymond Poincaré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75116 PARIS • Tél. 01 43 90 53 00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7" name="Orléans" title="Ouest">
            <a:extLst>
              <a:ext uri="{FF2B5EF4-FFF2-40B4-BE49-F238E27FC236}">
                <a16:creationId xmlns:a16="http://schemas.microsoft.com/office/drawing/2014/main" id="{01772D74-8C95-4419-BF01-D23DD61F3E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3182" y="3459194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Île-de-France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8 rue Lavoisier • 45140 Ingré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01 43 90 53 00</a:t>
            </a:r>
          </a:p>
          <a:p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6" name="Nantes" title="Ouest">
            <a:extLst>
              <a:ext uri="{FF2B5EF4-FFF2-40B4-BE49-F238E27FC236}">
                <a16:creationId xmlns:a16="http://schemas.microsoft.com/office/drawing/2014/main" id="{35F20870-58CB-4427-AC16-6F013C2FBF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31454" y="-159284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Pays de la Loire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9, rue Eugène Orieux • BP 10139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44403 Rezé cedex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•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02 40 35 35 17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0" name="Montpellier" title="Ouest">
            <a:extLst>
              <a:ext uri="{FF2B5EF4-FFF2-40B4-BE49-F238E27FC236}">
                <a16:creationId xmlns:a16="http://schemas.microsoft.com/office/drawing/2014/main" id="{15E89D69-79DF-45E4-B330-4B36BAE07C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54073" y="-159284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Occitanie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Immeuble Les Portes d’Antigone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71, place Vauban • 34000 Montpellier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04 67 13 81 76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5" name="Marseille" title="Ouest">
            <a:extLst>
              <a:ext uri="{FF2B5EF4-FFF2-40B4-BE49-F238E27FC236}">
                <a16:creationId xmlns:a16="http://schemas.microsoft.com/office/drawing/2014/main" id="{ACC5C3CE-3BE2-47B5-AC0A-523CE9BE48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56362" y="-159284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Provence-Alpes-Côte d’Azur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Les Docks, Atrium 10.4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10, place de la Joliette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13002 Marseille • Tél. 04 96 17 05 60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4" name="Lyon" title="Ouest">
            <a:extLst>
              <a:ext uri="{FF2B5EF4-FFF2-40B4-BE49-F238E27FC236}">
                <a16:creationId xmlns:a16="http://schemas.microsoft.com/office/drawing/2014/main" id="{E46D6278-6EEE-4E45-A0D1-1EA154542B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6909" y="-256694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Auvergne-Rhône-Alpes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Immeuble Le Green • 241 rue Garibaldi  69422 Lyon cedex 3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•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04 78 63 78 50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5" name="Lille" title="Ouest">
            <a:extLst>
              <a:ext uri="{FF2B5EF4-FFF2-40B4-BE49-F238E27FC236}">
                <a16:creationId xmlns:a16="http://schemas.microsoft.com/office/drawing/2014/main" id="{0E1D97D1-8D72-4B4D-8CDF-C33A108320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6045" y="-336000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Hauts-de-France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28, Place de la Gare • BP 30161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59016 Lille cedex • Tél. 03 20 43 70 50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2" name="Toulouse" title="Ouest">
            <a:extLst>
              <a:ext uri="{FF2B5EF4-FFF2-40B4-BE49-F238E27FC236}">
                <a16:creationId xmlns:a16="http://schemas.microsoft.com/office/drawing/2014/main" id="{7C3E0C0B-8CA2-4C7A-85AB-E231FA6123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06075" y="3525635"/>
            <a:ext cx="223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Expertise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1 784 415€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d’expertise comptable inscrite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tableau de l’Ordre de la région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Occitanie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Parc 2 • 11 avenue Parmentier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72081 • 31019 Toulouse cedex 2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Tél. 05 34 41 53 70</a:t>
            </a: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388 269 045 RCS Paris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10 388 269 045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75611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Sémaphores Au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ulouse" title="Ouest">
            <a:extLst>
              <a:ext uri="{FF2B5EF4-FFF2-40B4-BE49-F238E27FC236}">
                <a16:creationId xmlns:a16="http://schemas.microsoft.com/office/drawing/2014/main" id="{019464C4-D6A4-4BC1-978D-3E7289707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81163" y="3415307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Central Parc 2 • 11 avenue Parmentier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BP 72081 31019 Toulouse cedex 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05 34 41 53 70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7" name="Paris" title="Ouest">
            <a:extLst>
              <a:ext uri="{FF2B5EF4-FFF2-40B4-BE49-F238E27FC236}">
                <a16:creationId xmlns:a16="http://schemas.microsoft.com/office/drawing/2014/main" id="{B075D93B-0876-478B-9FB1-49F524EA26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1503" y="3847306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105 Avenue Raymond Poincaré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75116 PARIS • Tél. 01 43 90 53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6" name="Nantes" title="Ouest">
            <a:extLst>
              <a:ext uri="{FF2B5EF4-FFF2-40B4-BE49-F238E27FC236}">
                <a16:creationId xmlns:a16="http://schemas.microsoft.com/office/drawing/2014/main" id="{D3780556-108E-43A3-8CAA-449854E4B3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785" y="355461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 rue Eugène Orieux • BP 10139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44403 Rezé cedex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•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02 40 35 35 17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15" name="Montpellier" title="Ouest">
            <a:extLst>
              <a:ext uri="{FF2B5EF4-FFF2-40B4-BE49-F238E27FC236}">
                <a16:creationId xmlns:a16="http://schemas.microsoft.com/office/drawing/2014/main" id="{0E1D97D1-8D72-4B4D-8CDF-C33A108320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62040" y="139306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Immeuble Les Portes d’Antigone 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71 place Vauban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 •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34000 Montpellier</a:t>
            </a:r>
          </a:p>
          <a:p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Tél. 04 67 13 81 76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</p:txBody>
      </p:sp>
      <p:sp>
        <p:nvSpPr>
          <p:cNvPr id="4" name="Marseille" title="Ouest">
            <a:extLst>
              <a:ext uri="{FF2B5EF4-FFF2-40B4-BE49-F238E27FC236}">
                <a16:creationId xmlns:a16="http://schemas.microsoft.com/office/drawing/2014/main" id="{167F2C1D-ABCE-4526-BB30-56125451A2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41111" y="0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Les Docks, Atrium 10.4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10, place de la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Joliette • </a:t>
            </a: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13002 Marseille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04 96 17 05 60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</p:txBody>
      </p:sp>
      <p:sp>
        <p:nvSpPr>
          <p:cNvPr id="5" name="Lyon" title="Ouest">
            <a:extLst>
              <a:ext uri="{FF2B5EF4-FFF2-40B4-BE49-F238E27FC236}">
                <a16:creationId xmlns:a16="http://schemas.microsoft.com/office/drawing/2014/main" id="{31AB5E71-3223-4C45-8F55-6A2C9F3E2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6596" y="-73619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Immeuble Le Green • 241 rue Garibaldi  69422 Lyon cedex 03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Tél. 04 78 63 78 50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ＭＳ Ｐゴシック" pitchFamily="34" charset="-128"/>
              <a:cs typeface="Arial" charset="0"/>
              <a:sym typeface="Georgia"/>
            </a:endParaRPr>
          </a:p>
        </p:txBody>
      </p:sp>
      <p:sp>
        <p:nvSpPr>
          <p:cNvPr id="12" name="Lille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1664" y="-161925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Sémaphores Audit SA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 au capital de 200 000 €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Société de Commissariat aux comptes Membre de la Compagnie Régionale 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Bureau :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28, Place de la Gare • 59042 Lille cedex  Tél. 03 20 14 64 64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20/24 rue Martin Bernard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75013 Paris • Tél. 01 53 62 70 00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ＭＳ Ｐゴシック" pitchFamily="34" charset="-128"/>
                <a:cs typeface="Arial" charset="0"/>
                <a:sym typeface="Georgia"/>
              </a:rPr>
              <a:t>337 630 792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RCS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55 337 630 792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27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91AEE-ABDC-4C5A-85B6-B9AF2972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9A86F4-806E-4A6D-99D2-C71FCE375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11F0E0-692A-49D5-BCCC-BA3780CA4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457668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G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VA AUDIT" title="Ouest">
            <a:extLst>
              <a:ext uri="{FF2B5EF4-FFF2-40B4-BE49-F238E27FC236}">
                <a16:creationId xmlns:a16="http://schemas.microsoft.com/office/drawing/2014/main" id="{AF29DF0D-1282-4F6F-A064-B231294A91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98432" y="794905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GVA AUDIT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par Actions Simplifiée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capital de 50.000 €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de Commissariat aux Comptes membre de la Compagnie Régionale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de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105 avenue Raymond Poincaré •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CS 81691 • 75116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+33 (0)1 45 00 76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00 • info@gva.fr  www.gva.fr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347 496 788 RCS Paris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•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NAF 6920 Z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: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45 347 496 788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Membre de UHY international,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réseau de cabinets indépendants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d’audit et de conseil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Membre indépendant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du Groupement Différence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Certifié ISO 9001 Version 2015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  <p:sp>
        <p:nvSpPr>
          <p:cNvPr id="4" name="GVA-EURAUDIT" title="Ouest">
            <a:extLst>
              <a:ext uri="{FF2B5EF4-FFF2-40B4-BE49-F238E27FC236}">
                <a16:creationId xmlns:a16="http://schemas.microsoft.com/office/drawing/2014/main" id="{FB9A22E9-E2A3-4784-AC89-5744EAFA51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43463" y="1216602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GVA-EURAUDIT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par Actions Simplifiée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capital de 350.000 €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d'Expertise Comptable et de Commissariat aux Comptes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inscrite au Tableau de l'Ordre des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Experts-Comptables et membre de la Compagnie Régionale des Commissaires aux Comptes de la Région de Paris/Ile de 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105 avenue Raymond Poincaré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 CS 81691 • 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75116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+33 (0)1 45 00 76 00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• info@gva.fr  www.gva.fr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310 132 832 RCS PARIS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• NAF 6920 Z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19 310 132 832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Membre de UHY international,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réseau de cabinets indépendants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d’audit et de conseil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Membre indépendant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du Groupement Différence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Certifié ISO 9001 Version 2015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51241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GVA UHY EX ARC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HY EX ARCCA" title="Ouest">
            <a:extLst>
              <a:ext uri="{FF2B5EF4-FFF2-40B4-BE49-F238E27FC236}">
                <a16:creationId xmlns:a16="http://schemas.microsoft.com/office/drawing/2014/main" id="{1580336D-0757-4A1F-A48D-CFDAE1CA84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20143" y="1206822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UHY GVA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Société Anonyme au capital de 379.376 €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Société d'Expertise Comptable et de Commissariat aux comptes inscrite au Tableau de l'Ordre des Experts-Comptables et membre de la Compagnie Régionale de la Région de Paris/Ile de 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105 Avenue Raymond Poincaré • 75116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Tél. +33 (0)1 45 00 76 00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414 520 205 RCS PARIS • NAF 6920 Z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Numéro d’identification intracommunautaire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FR 63 414 520 205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Membre de UHY international,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réseau de cabinets indépendants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d’audit et de conseil 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Certifié ISO 9001 Version 2015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585984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GVA U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HY GVA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6709" y="1466811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UHY GVA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Anonyme au capital de 379.376 €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d'Expertise Comptable et de Commissariat aux comptes inscrite au Tableau de l'Ordre des Experts-Comptables et membre de la Compagnie Régionale de la Région de Paris/Ile de France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105 Avenue Raymond Poincaré • 75116 PARIS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+33 (0)1 45 00 76 00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414 520 205 RCS PARIS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• NAF 6920 Z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63 414 520 205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Membre de UHY international,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réseau de cabinets indépendants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d’audit et de conseil  </a:t>
            </a: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1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eorgia"/>
              </a:rPr>
              <a:t>Certifié ISO 9001 Version 2015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-1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903607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TH Cons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yon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0726" y="34951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TH CONSEIL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Société par Actions Simplifiée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 capital de 8.237 €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: 2 Chemin de la </a:t>
            </a:r>
            <a:r>
              <a:rPr kumimoji="0" lang="fr-FR" sz="95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Chauderaie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 69340 FRANCHEVILLE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+33 (0)4 78 57 94 23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478 312 614 RCS LYON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Numéro d’identification intracommunautaire </a:t>
            </a:r>
            <a:b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</a:b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FR 73 478 312 614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Organisme Formation inscrit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auprès du Préfet de la région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Auvergne Rhône-Alpes sous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le n 82.69.09009.69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53969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ages-Lafay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is" title="Ouest">
            <a:extLst>
              <a:ext uri="{FF2B5EF4-FFF2-40B4-BE49-F238E27FC236}">
                <a16:creationId xmlns:a16="http://schemas.microsoft.com/office/drawing/2014/main" id="{FE6E1815-7279-4074-9334-7BFAE180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0726" y="349513"/>
            <a:ext cx="2232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2714" tIns="41356" rIns="82714" bIns="41356" anchor="b" anchorCtr="0" upright="1">
            <a:noAutofit/>
          </a:bodyPr>
          <a:lstStyle/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Lafayette Associés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SAS au capital de 91 2000 €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rgbClr val="0F6396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Siège social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8 rue de la </a:t>
            </a:r>
            <a:r>
              <a:rPr kumimoji="0" lang="fr-FR" sz="950" b="0" i="0" u="none" strike="noStrike" kern="0" cap="none" spc="0" normalizeH="0" baseline="0" noProof="0" dirty="0" err="1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Michodière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 • </a:t>
            </a: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75002 Paris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contact@lafayetteassocies.com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Tél. 09 72 11 88 70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Numéro immatriculation RCS :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502 284 045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0" i="0" u="none" strike="noStrike" kern="0" cap="none" spc="0" normalizeH="0" baseline="0" noProof="0" dirty="0">
                <a:ln>
                  <a:noFill/>
                </a:ln>
                <a:solidFill>
                  <a:srgbClr val="0F639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Numéro identification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950" b="1" i="0" u="none" strike="noStrike" kern="0" cap="none" spc="-1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Une société du Groupe Alpha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9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BORDEAUX • LILLE • LYON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MARSEILLE • METZ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MONTPELLIER • NANTES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NOUMÉA • ORLÉANS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PARIS • ROUEN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SAINT-DENIS DE LA RÉUNION  </a:t>
            </a:r>
          </a:p>
          <a:p>
            <a:pPr marL="0" marR="0" lvl="0" indent="0" algn="l" defTabSz="8116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Georgia"/>
              </a:rPr>
              <a:t>TOULOUSE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69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2025ED2-AC79-4BC5-A4DE-791C7AAD93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95600" y="1282700"/>
            <a:ext cx="10414000" cy="5788025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CCB8E3-96A0-4C18-8050-C9C4341C1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3304318" cy="769381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76BDC91E-11EA-48F3-9EF8-6104DC3A24EE}"/>
              </a:ext>
            </a:extLst>
          </p:cNvPr>
          <p:cNvGrpSpPr/>
          <p:nvPr userDrawn="1"/>
        </p:nvGrpSpPr>
        <p:grpSpPr>
          <a:xfrm>
            <a:off x="211520" y="1022603"/>
            <a:ext cx="1913387" cy="1516311"/>
            <a:chOff x="11495" y="1080248"/>
            <a:chExt cx="1913387" cy="1516311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BB3783F-A6C9-4B86-9DD0-198AC72A29E1}"/>
                </a:ext>
              </a:extLst>
            </p:cNvPr>
            <p:cNvSpPr txBox="1"/>
            <p:nvPr userDrawn="1"/>
          </p:nvSpPr>
          <p:spPr>
            <a:xfrm>
              <a:off x="11495" y="1080248"/>
              <a:ext cx="1913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87BD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SYN</a:t>
              </a: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F6396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THÈSE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6CC0DAC-014F-4A4F-8113-858B2D2D5952}"/>
                </a:ext>
              </a:extLst>
            </p:cNvPr>
            <p:cNvCxnSpPr/>
            <p:nvPr userDrawn="1"/>
          </p:nvCxnSpPr>
          <p:spPr>
            <a:xfrm>
              <a:off x="1291712" y="1645006"/>
              <a:ext cx="410022" cy="0"/>
            </a:xfrm>
            <a:prstGeom prst="line">
              <a:avLst/>
            </a:prstGeom>
            <a:noFill/>
            <a:ln w="12700" cap="flat" cmpd="sng" algn="ctr">
              <a:solidFill>
                <a:srgbClr val="0087BD"/>
              </a:solidFill>
              <a:prstDash val="solid"/>
              <a:miter lim="800000"/>
            </a:ln>
            <a:effectLst/>
          </p:spPr>
        </p:cxnSp>
        <p:pic>
          <p:nvPicPr>
            <p:cNvPr id="26" name="Graphique 25" descr="Ampoule">
              <a:extLst>
                <a:ext uri="{FF2B5EF4-FFF2-40B4-BE49-F238E27FC236}">
                  <a16:creationId xmlns:a16="http://schemas.microsoft.com/office/drawing/2014/main" id="{EDC5AB96-94A9-49D4-9BE3-02C239012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7312" y="1830871"/>
              <a:ext cx="765688" cy="765688"/>
            </a:xfrm>
            <a:prstGeom prst="rect">
              <a:avLst/>
            </a:prstGeom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8A3E1591-589F-46B8-B2B9-D6331930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7249"/>
            <a:ext cx="10298144" cy="82573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22CD0F-1A1B-466B-9479-3E2ECF819D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30D21-9BE3-4A5C-B184-314335A5A2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7976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20.GI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image" Target="../media/image19.GIF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18.jpeg"/><Relationship Id="rId30" Type="http://schemas.openxmlformats.org/officeDocument/2006/relationships/image" Target="../media/image2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1.gif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0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_Secafi"/>
          <p:cNvSpPr>
            <a:spLocks noGrp="1" noChangeArrowheads="1"/>
          </p:cNvSpPr>
          <p:nvPr>
            <p:ph type="title"/>
          </p:nvPr>
        </p:nvSpPr>
        <p:spPr bwMode="auto">
          <a:xfrm>
            <a:off x="485744" y="197249"/>
            <a:ext cx="12708000" cy="82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5999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fr-FR" altLang="fr-FR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6A0E5225-C68C-4834-A827-21A86DFFCC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47856" y="7258579"/>
            <a:ext cx="520683" cy="213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1"/>
                </a:solidFill>
                <a:latin typeface="+mj-lt"/>
                <a:cs typeface="Segoe UI" pitchFamily="34" charset="0"/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519691B-E0AA-40AA-BC24-C2392CAB1B57}"/>
              </a:ext>
            </a:extLst>
          </p:cNvPr>
          <p:cNvSpPr/>
          <p:nvPr userDrawn="1"/>
        </p:nvSpPr>
        <p:spPr>
          <a:xfrm>
            <a:off x="2220484" y="7298480"/>
            <a:ext cx="10973259" cy="144000"/>
          </a:xfrm>
          <a:custGeom>
            <a:avLst/>
            <a:gdLst>
              <a:gd name="connsiteX0" fmla="*/ 0 w 9271486"/>
              <a:gd name="connsiteY0" fmla="*/ 0 h 162000"/>
              <a:gd name="connsiteX1" fmla="*/ 9271486 w 9271486"/>
              <a:gd name="connsiteY1" fmla="*/ 0 h 162000"/>
              <a:gd name="connsiteX2" fmla="*/ 9271486 w 9271486"/>
              <a:gd name="connsiteY2" fmla="*/ 162000 h 162000"/>
              <a:gd name="connsiteX3" fmla="*/ 0 w 9271486"/>
              <a:gd name="connsiteY3" fmla="*/ 162000 h 162000"/>
              <a:gd name="connsiteX4" fmla="*/ 0 w 9271486"/>
              <a:gd name="connsiteY4" fmla="*/ 0 h 162000"/>
              <a:gd name="connsiteX0" fmla="*/ 55245 w 9271486"/>
              <a:gd name="connsiteY0" fmla="*/ 1905 h 162000"/>
              <a:gd name="connsiteX1" fmla="*/ 9271486 w 9271486"/>
              <a:gd name="connsiteY1" fmla="*/ 0 h 162000"/>
              <a:gd name="connsiteX2" fmla="*/ 9271486 w 9271486"/>
              <a:gd name="connsiteY2" fmla="*/ 162000 h 162000"/>
              <a:gd name="connsiteX3" fmla="*/ 0 w 9271486"/>
              <a:gd name="connsiteY3" fmla="*/ 162000 h 162000"/>
              <a:gd name="connsiteX4" fmla="*/ 55245 w 9271486"/>
              <a:gd name="connsiteY4" fmla="*/ 1905 h 162000"/>
              <a:gd name="connsiteX0" fmla="*/ 55245 w 9318355"/>
              <a:gd name="connsiteY0" fmla="*/ 1905 h 162000"/>
              <a:gd name="connsiteX1" fmla="*/ 9318355 w 9318355"/>
              <a:gd name="connsiteY1" fmla="*/ 0 h 162000"/>
              <a:gd name="connsiteX2" fmla="*/ 9271486 w 9318355"/>
              <a:gd name="connsiteY2" fmla="*/ 162000 h 162000"/>
              <a:gd name="connsiteX3" fmla="*/ 0 w 9318355"/>
              <a:gd name="connsiteY3" fmla="*/ 162000 h 162000"/>
              <a:gd name="connsiteX4" fmla="*/ 55245 w 9318355"/>
              <a:gd name="connsiteY4" fmla="*/ 1905 h 1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355" h="162000">
                <a:moveTo>
                  <a:pt x="55245" y="1905"/>
                </a:moveTo>
                <a:lnTo>
                  <a:pt x="9318355" y="0"/>
                </a:lnTo>
                <a:lnTo>
                  <a:pt x="9271486" y="162000"/>
                </a:lnTo>
                <a:lnTo>
                  <a:pt x="0" y="162000"/>
                </a:lnTo>
                <a:lnTo>
                  <a:pt x="55245" y="1905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637C6-3614-43A2-A1D6-50B86B49D530}"/>
              </a:ext>
            </a:extLst>
          </p:cNvPr>
          <p:cNvSpPr/>
          <p:nvPr userDrawn="1"/>
        </p:nvSpPr>
        <p:spPr>
          <a:xfrm rot="17280000">
            <a:off x="12327349" y="6684716"/>
            <a:ext cx="2124000" cy="1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13965"/>
              </a:solidFill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11664BD0-6D08-4CE0-88BB-CFEE6927F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2620" y="7234766"/>
            <a:ext cx="100800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727485-CFEB-4226-B801-E777704095D0}"/>
              </a:ext>
            </a:extLst>
          </p:cNvPr>
          <p:cNvSpPr/>
          <p:nvPr userDrawn="1"/>
        </p:nvSpPr>
        <p:spPr>
          <a:xfrm rot="19473526">
            <a:off x="-88809" y="272923"/>
            <a:ext cx="972000" cy="1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13965"/>
              </a:solidFill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7BDB6619-6E13-47C8-B967-6840F32F5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44" y="1287781"/>
            <a:ext cx="12708000" cy="577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endParaRPr lang="fr-FR" sz="1800" dirty="0"/>
          </a:p>
        </p:txBody>
      </p:sp>
      <p:pic>
        <p:nvPicPr>
          <p:cNvPr id="8" name="banniere">
            <a:extLst>
              <a:ext uri="{FF2B5EF4-FFF2-40B4-BE49-F238E27FC236}">
                <a16:creationId xmlns:a16="http://schemas.microsoft.com/office/drawing/2014/main" id="{CE7EBA4D-649E-48B7-BBE9-BE69D6653A10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" y="7258579"/>
            <a:ext cx="1958471" cy="3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26" r:id="rId45"/>
    <p:sldLayoutId id="2147483740" r:id="rId46"/>
    <p:sldLayoutId id="2147483741" r:id="rId47"/>
    <p:sldLayoutId id="2147483742" r:id="rId48"/>
  </p:sldLayoutIdLst>
  <p:hf hdr="0" dt="0"/>
  <p:txStyles>
    <p:titleStyle>
      <a:lvl1pPr algn="l" defTabSz="593121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tx2"/>
          </a:solidFill>
          <a:latin typeface="+mn-lt"/>
          <a:ea typeface="BatangChe" panose="02030609000101010101" pitchFamily="49" charset="-127"/>
          <a:cs typeface="Segoe UI Semilight" panose="020B0402040204020203" pitchFamily="34" charset="0"/>
        </a:defRPr>
      </a:lvl1pPr>
      <a:lvl2pPr algn="r" defTabSz="593121" rtl="0" eaLnBrk="1" fontAlgn="base" hangingPunct="1">
        <a:spcBef>
          <a:spcPct val="0"/>
        </a:spcBef>
        <a:spcAft>
          <a:spcPct val="0"/>
        </a:spcAft>
        <a:defRPr sz="1181" b="1">
          <a:solidFill>
            <a:srgbClr val="004070"/>
          </a:solidFill>
          <a:latin typeface="Segoe UI" pitchFamily="34" charset="0"/>
          <a:cs typeface="Segoe UI" pitchFamily="34" charset="0"/>
        </a:defRPr>
      </a:lvl2pPr>
      <a:lvl3pPr algn="r" defTabSz="593121" rtl="0" eaLnBrk="1" fontAlgn="base" hangingPunct="1">
        <a:spcBef>
          <a:spcPct val="0"/>
        </a:spcBef>
        <a:spcAft>
          <a:spcPct val="0"/>
        </a:spcAft>
        <a:defRPr sz="1181" b="1">
          <a:solidFill>
            <a:srgbClr val="004070"/>
          </a:solidFill>
          <a:latin typeface="Segoe UI" pitchFamily="34" charset="0"/>
          <a:cs typeface="Segoe UI" pitchFamily="34" charset="0"/>
        </a:defRPr>
      </a:lvl3pPr>
      <a:lvl4pPr algn="r" defTabSz="593121" rtl="0" eaLnBrk="1" fontAlgn="base" hangingPunct="1">
        <a:spcBef>
          <a:spcPct val="0"/>
        </a:spcBef>
        <a:spcAft>
          <a:spcPct val="0"/>
        </a:spcAft>
        <a:defRPr sz="1181" b="1">
          <a:solidFill>
            <a:srgbClr val="004070"/>
          </a:solidFill>
          <a:latin typeface="Segoe UI" pitchFamily="34" charset="0"/>
          <a:cs typeface="Segoe UI" pitchFamily="34" charset="0"/>
        </a:defRPr>
      </a:lvl4pPr>
      <a:lvl5pPr algn="r" defTabSz="593121" rtl="0" eaLnBrk="1" fontAlgn="base" hangingPunct="1">
        <a:spcBef>
          <a:spcPct val="0"/>
        </a:spcBef>
        <a:spcAft>
          <a:spcPct val="0"/>
        </a:spcAft>
        <a:defRPr sz="1181" b="1">
          <a:solidFill>
            <a:srgbClr val="004070"/>
          </a:solidFill>
          <a:latin typeface="Segoe UI" pitchFamily="34" charset="0"/>
          <a:cs typeface="Segoe UI" pitchFamily="34" charset="0"/>
        </a:defRPr>
      </a:lvl5pPr>
      <a:lvl6pPr marL="267741" algn="r" defTabSz="59312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rgbClr val="000000"/>
          </a:solidFill>
          <a:latin typeface="Univers" pitchFamily="34" charset="0"/>
        </a:defRPr>
      </a:lvl6pPr>
      <a:lvl7pPr marL="535482" algn="r" defTabSz="59312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rgbClr val="000000"/>
          </a:solidFill>
          <a:latin typeface="Univers" pitchFamily="34" charset="0"/>
        </a:defRPr>
      </a:lvl7pPr>
      <a:lvl8pPr marL="803223" algn="r" defTabSz="59312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rgbClr val="000000"/>
          </a:solidFill>
          <a:latin typeface="Univers" pitchFamily="34" charset="0"/>
        </a:defRPr>
      </a:lvl8pPr>
      <a:lvl9pPr marL="1070964" algn="r" defTabSz="59312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81">
          <a:solidFill>
            <a:srgbClr val="000000"/>
          </a:solidFill>
          <a:latin typeface="Univers" pitchFamily="34" charset="0"/>
        </a:defRPr>
      </a:lvl9pPr>
    </p:titleStyle>
    <p:bodyStyle>
      <a:lvl1pPr marL="361950" marR="0" indent="-276225" algn="just" defTabSz="1023179" rtl="0" eaLnBrk="1" fontAlgn="auto" latinLnBrk="0" hangingPunct="1">
        <a:lnSpc>
          <a:spcPct val="100000"/>
        </a:lnSpc>
        <a:spcBef>
          <a:spcPts val="1197"/>
        </a:spcBef>
        <a:spcAft>
          <a:spcPts val="0"/>
        </a:spcAft>
        <a:buClr>
          <a:srgbClr val="E62930"/>
        </a:buClr>
        <a:buSzPct val="100000"/>
        <a:buFontTx/>
        <a:buBlip>
          <a:blip r:embed="rId51"/>
        </a:buBlip>
        <a:tabLst/>
        <a:defRPr kumimoji="0" lang="fr-FR" sz="16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Calibri Light" panose="020F0302020204030204" pitchFamily="34" charset="0"/>
        </a:defRPr>
      </a:lvl1pPr>
      <a:lvl2pPr marL="714375" marR="0" indent="-266700" algn="just" defTabSz="1023179" rtl="0" eaLnBrk="1" fontAlgn="auto" latinLnBrk="0" hangingPunct="1">
        <a:lnSpc>
          <a:spcPct val="100000"/>
        </a:lnSpc>
        <a:spcBef>
          <a:spcPts val="698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kumimoji="0" lang="fr-FR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cs typeface="Calibri Light" panose="020F0302020204030204" pitchFamily="34" charset="0"/>
        </a:defRPr>
      </a:lvl2pPr>
      <a:lvl3pPr marL="990600" marR="0" indent="-266700" algn="just" defTabSz="1023179" rtl="0" eaLnBrk="1" fontAlgn="auto" latinLnBrk="0" hangingPunct="1">
        <a:lnSpc>
          <a:spcPct val="100000"/>
        </a:lnSpc>
        <a:spcBef>
          <a:spcPts val="399"/>
        </a:spcBef>
        <a:spcAft>
          <a:spcPts val="0"/>
        </a:spcAft>
        <a:buClr>
          <a:srgbClr val="0F6396"/>
        </a:buClr>
        <a:buSzTx/>
        <a:buFont typeface="Calibri" panose="020F0502020204030204" pitchFamily="34" charset="0"/>
        <a:buChar char="-"/>
        <a:tabLst/>
        <a:defRPr kumimoji="0" lang="fr-FR" sz="12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cs typeface="Calibri Light" panose="020F0302020204030204" pitchFamily="34" charset="0"/>
        </a:defRPr>
      </a:lvl3pPr>
      <a:lvl4pPr marL="1343025" marR="0" indent="-276225" algn="just" defTabSz="1023179" rtl="0" eaLnBrk="1" fontAlgn="auto" latinLnBrk="0" hangingPunct="1">
        <a:lnSpc>
          <a:spcPct val="100000"/>
        </a:lnSpc>
        <a:spcBef>
          <a:spcPts val="399"/>
        </a:spcBef>
        <a:spcAft>
          <a:spcPts val="0"/>
        </a:spcAft>
        <a:buClr>
          <a:srgbClr val="0F6396"/>
        </a:buClr>
        <a:buSzTx/>
        <a:buFont typeface="Calibri Light" panose="020F0302020204030204" pitchFamily="34" charset="0"/>
        <a:buChar char="‐"/>
        <a:tabLst/>
        <a:defRPr kumimoji="0" lang="fr-FR" altLang="fr-FR" sz="11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cs typeface="Calibri Light" panose="020F0302020204030204" pitchFamily="34" charset="0"/>
        </a:defRPr>
      </a:lvl4pPr>
      <a:lvl5pPr marL="1312863" marR="0" indent="300038" algn="l" defTabSz="257171" rtl="0" eaLnBrk="1" fontAlgn="auto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Tx/>
        <a:buFont typeface="Wingdings" panose="05000000000000000000" pitchFamily="2" charset="2"/>
        <a:buChar char="ü"/>
        <a:tabLst/>
        <a:defRPr lang="fr-FR" sz="1200" baseline="0" dirty="0">
          <a:solidFill>
            <a:schemeClr val="tx1"/>
          </a:solidFill>
          <a:latin typeface="+mj-lt"/>
          <a:cs typeface="Segoe UI" pitchFamily="34" charset="0"/>
        </a:defRPr>
      </a:lvl5pPr>
      <a:lvl6pPr marL="1455841" indent="-146886" algn="just" defTabSz="593121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00">
          <a:solidFill>
            <a:srgbClr val="000000"/>
          </a:solidFill>
          <a:latin typeface="+mn-lt"/>
        </a:defRPr>
      </a:lvl6pPr>
      <a:lvl7pPr marL="1576698" indent="0" algn="just" defTabSz="593121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None/>
        <a:defRPr sz="1700">
          <a:solidFill>
            <a:srgbClr val="000000"/>
          </a:solidFill>
          <a:latin typeface="+mn-lt"/>
        </a:defRPr>
      </a:lvl7pPr>
      <a:lvl8pPr marL="1844436" indent="0" algn="just" defTabSz="593121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None/>
        <a:defRPr kumimoji="0" lang="fr-FR" sz="1396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cs typeface="Calibri Light" panose="020F0302020204030204" pitchFamily="34" charset="0"/>
        </a:defRPr>
      </a:lvl8pPr>
      <a:lvl9pPr marL="2259063" indent="-146886" algn="just" defTabSz="593121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844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67741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35482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03223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70964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338705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606448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874188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141929" algn="l" defTabSz="535482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9033" y="1357075"/>
            <a:ext cx="12665453" cy="570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sp>
        <p:nvSpPr>
          <p:cNvPr id="1027" name="Titre_Secafi"/>
          <p:cNvSpPr>
            <a:spLocks noGrp="1" noChangeArrowheads="1"/>
          </p:cNvSpPr>
          <p:nvPr>
            <p:ph type="title"/>
          </p:nvPr>
        </p:nvSpPr>
        <p:spPr bwMode="auto">
          <a:xfrm>
            <a:off x="559033" y="100085"/>
            <a:ext cx="12662301" cy="9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5999" rIns="0" bIns="71998" numCol="1" anchor="b" anchorCtr="0" compatLnSpc="1">
            <a:prstTxWarp prst="textNoShape">
              <a:avLst/>
            </a:prstTxWarp>
          </a:bodyPr>
          <a:lstStyle/>
          <a:p>
            <a:pPr lvl="0"/>
            <a:endParaRPr lang="fr-FR" altLang="fr-FR" dirty="0"/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619833" y="7147829"/>
            <a:ext cx="601500" cy="1822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425" b="1">
                <a:solidFill>
                  <a:schemeClr val="accent4"/>
                </a:solidFill>
                <a:latin typeface="Gill Sans MT" pitchFamily="34" charset="0"/>
                <a:cs typeface="Segoe UI" pitchFamily="34" charset="0"/>
              </a:defRPr>
            </a:lvl1pPr>
          </a:lstStyle>
          <a:p>
            <a:fld id="{FD495AF3-2BE3-4F2F-A3F0-65C3F202E4D2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1033" name="Image 14" descr="logo secafi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" y="7293360"/>
            <a:ext cx="1441715" cy="3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 36"/>
          <p:cNvGrpSpPr/>
          <p:nvPr/>
        </p:nvGrpSpPr>
        <p:grpSpPr>
          <a:xfrm flipH="1">
            <a:off x="12190900" y="7083149"/>
            <a:ext cx="428930" cy="304740"/>
            <a:chOff x="422275" y="838200"/>
            <a:chExt cx="332435" cy="314325"/>
          </a:xfrm>
          <a:solidFill>
            <a:srgbClr val="80003B"/>
          </a:solidFill>
        </p:grpSpPr>
        <p:sp>
          <p:nvSpPr>
            <p:cNvPr id="38" name="Triangle isocèle 23"/>
            <p:cNvSpPr/>
            <p:nvPr userDrawn="1"/>
          </p:nvSpPr>
          <p:spPr bwMode="auto">
            <a:xfrm>
              <a:off x="422275" y="840583"/>
              <a:ext cx="330127" cy="181768"/>
            </a:xfrm>
            <a:custGeom>
              <a:avLst/>
              <a:gdLst>
                <a:gd name="connsiteX0" fmla="*/ 0 w 265833"/>
                <a:gd name="connsiteY0" fmla="*/ 184150 h 184150"/>
                <a:gd name="connsiteX1" fmla="*/ 265833 w 265833"/>
                <a:gd name="connsiteY1" fmla="*/ 0 h 184150"/>
                <a:gd name="connsiteX2" fmla="*/ 265833 w 265833"/>
                <a:gd name="connsiteY2" fmla="*/ 184150 h 184150"/>
                <a:gd name="connsiteX3" fmla="*/ 0 w 265833"/>
                <a:gd name="connsiteY3" fmla="*/ 184150 h 184150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65833 w 330127"/>
                <a:gd name="connsiteY2" fmla="*/ 181768 h 181768"/>
                <a:gd name="connsiteX3" fmla="*/ 0 w 330127"/>
                <a:gd name="connsiteY3" fmla="*/ 181768 h 181768"/>
                <a:gd name="connsiteX0" fmla="*/ 0 w 330127"/>
                <a:gd name="connsiteY0" fmla="*/ 181768 h 181768"/>
                <a:gd name="connsiteX1" fmla="*/ 330127 w 330127"/>
                <a:gd name="connsiteY1" fmla="*/ 0 h 181768"/>
                <a:gd name="connsiteX2" fmla="*/ 253926 w 330127"/>
                <a:gd name="connsiteY2" fmla="*/ 181768 h 181768"/>
                <a:gd name="connsiteX3" fmla="*/ 0 w 330127"/>
                <a:gd name="connsiteY3" fmla="*/ 181768 h 18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27" h="181768">
                  <a:moveTo>
                    <a:pt x="0" y="181768"/>
                  </a:moveTo>
                  <a:lnTo>
                    <a:pt x="330127" y="0"/>
                  </a:lnTo>
                  <a:lnTo>
                    <a:pt x="253926" y="181768"/>
                  </a:lnTo>
                  <a:lnTo>
                    <a:pt x="0" y="181768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4055" tIns="42028" rIns="84055" bIns="42028" rtlCol="0" anchor="ctr"/>
            <a:lstStyle/>
            <a:p>
              <a:pPr algn="ctr" defTabSz="884645" eaLnBrk="0" hangingPunct="0">
                <a:lnSpc>
                  <a:spcPct val="90000"/>
                </a:lnSpc>
              </a:pPr>
              <a:endParaRPr lang="fr-FR" sz="1526" b="1" i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39" name="Connecteur droit 38"/>
            <p:cNvCxnSpPr/>
            <p:nvPr userDrawn="1"/>
          </p:nvCxnSpPr>
          <p:spPr bwMode="auto">
            <a:xfrm flipV="1">
              <a:off x="422275" y="838200"/>
              <a:ext cx="332435" cy="184150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Connecteur droit 39"/>
            <p:cNvCxnSpPr/>
            <p:nvPr userDrawn="1"/>
          </p:nvCxnSpPr>
          <p:spPr bwMode="auto">
            <a:xfrm flipV="1">
              <a:off x="621506" y="838200"/>
              <a:ext cx="133204" cy="314325"/>
            </a:xfrm>
            <a:prstGeom prst="line">
              <a:avLst/>
            </a:prstGeom>
            <a:grpFill/>
            <a:ln w="28575" cap="rnd" cmpd="sng" algn="ctr">
              <a:solidFill>
                <a:srgbClr val="00407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Connecteur droit 40"/>
          <p:cNvCxnSpPr/>
          <p:nvPr/>
        </p:nvCxnSpPr>
        <p:spPr bwMode="auto">
          <a:xfrm>
            <a:off x="1" y="7265101"/>
            <a:ext cx="12619832" cy="0"/>
          </a:xfrm>
          <a:prstGeom prst="line">
            <a:avLst/>
          </a:prstGeom>
          <a:noFill/>
          <a:ln w="28575" cap="rnd" cmpd="sng" algn="ctr">
            <a:solidFill>
              <a:srgbClr val="0040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Connecteur droit 47"/>
          <p:cNvCxnSpPr/>
          <p:nvPr/>
        </p:nvCxnSpPr>
        <p:spPr bwMode="auto">
          <a:xfrm>
            <a:off x="13224486" y="7260903"/>
            <a:ext cx="458154" cy="0"/>
          </a:xfrm>
          <a:prstGeom prst="line">
            <a:avLst/>
          </a:prstGeom>
          <a:noFill/>
          <a:ln w="28575" cap="rnd" cmpd="sng" algn="ctr">
            <a:solidFill>
              <a:srgbClr val="0040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7265101"/>
            <a:ext cx="13679488" cy="429512"/>
          </a:xfrm>
          <a:prstGeom prst="rect">
            <a:avLst/>
          </a:prstGeom>
        </p:spPr>
        <p:txBody>
          <a:bodyPr vert="horz" lIns="95198" tIns="47599" rIns="95198" bIns="47599" rtlCol="0" anchor="ctr"/>
          <a:lstStyle>
            <a:lvl1pPr algn="ctr">
              <a:defRPr sz="916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cs typeface="Segoe UI Light" pitchFamily="34" charset="0"/>
              </a:rPr>
              <a:t>SG - Réorganisation des BU/SU - CSE Centraux - Volet RPS et charge de travail - 21 mars 2024</a:t>
            </a:r>
            <a:endParaRPr lang="fr-FR" dirty="0">
              <a:cs typeface="Segoe UI Light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70440" y="1092445"/>
            <a:ext cx="12763607" cy="3663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0"/>
          </a:gra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5537" tIns="42769" rIns="85537" bIns="42769" rtlCol="0" anchor="ctr"/>
          <a:lstStyle/>
          <a:p>
            <a:pPr algn="ctr" defTabSz="849721" eaLnBrk="0" hangingPunct="0">
              <a:lnSpc>
                <a:spcPct val="90000"/>
              </a:lnSpc>
            </a:pPr>
            <a:endParaRPr lang="fr-FR" sz="1425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8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</p:sldLayoutIdLst>
  <p:hf hdr="0" dt="0"/>
  <p:txStyles>
    <p:titleStyle>
      <a:lvl1pPr algn="r" defTabSz="107301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r" defTabSz="1073010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2pPr>
      <a:lvl3pPr algn="r" defTabSz="1073010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3pPr>
      <a:lvl4pPr algn="r" defTabSz="1073010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4pPr>
      <a:lvl5pPr algn="r" defTabSz="1073010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5pPr>
      <a:lvl6pPr marL="484368" algn="r" defTabSz="10730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6pPr>
      <a:lvl7pPr marL="968737" algn="r" defTabSz="10730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7pPr>
      <a:lvl8pPr marL="1453105" algn="r" defTabSz="10730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8pPr>
      <a:lvl9pPr marL="1937474" algn="r" defTabSz="10730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9pPr>
    </p:titleStyle>
    <p:bodyStyle>
      <a:lvl1pPr marL="293069" indent="-219802" algn="just" defTabSz="1073010" rtl="0" eaLnBrk="1" fontAlgn="base" hangingPunct="1">
        <a:lnSpc>
          <a:spcPct val="100000"/>
        </a:lnSpc>
        <a:spcBef>
          <a:spcPts val="2035"/>
        </a:spcBef>
        <a:spcAft>
          <a:spcPct val="0"/>
        </a:spcAft>
        <a:buClr>
          <a:srgbClr val="80003B"/>
        </a:buClr>
        <a:buSzPct val="115000"/>
        <a:buFontTx/>
        <a:buBlip>
          <a:blip r:embed="rId28"/>
        </a:buBlip>
        <a:defRPr lang="fr-FR" sz="1628" b="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805939" indent="-219802" algn="just" defTabSz="1073010" rtl="0" eaLnBrk="1" fontAlgn="base" hangingPunct="1">
        <a:lnSpc>
          <a:spcPct val="100000"/>
        </a:lnSpc>
        <a:spcBef>
          <a:spcPts val="712"/>
        </a:spcBef>
        <a:spcAft>
          <a:spcPct val="0"/>
        </a:spcAft>
        <a:buClr>
          <a:srgbClr val="80003B"/>
        </a:buClr>
        <a:buSzPct val="80000"/>
        <a:buFontTx/>
        <a:buBlip>
          <a:blip r:embed="rId29"/>
        </a:buBlip>
        <a:defRPr lang="fr-FR" sz="1425" dirty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062374" indent="-219802" algn="just" defTabSz="1073010" rtl="0" eaLnBrk="1" fontAlgn="base" hangingPunct="1">
        <a:lnSpc>
          <a:spcPct val="100000"/>
        </a:lnSpc>
        <a:spcBef>
          <a:spcPts val="407"/>
        </a:spcBef>
        <a:spcAft>
          <a:spcPct val="0"/>
        </a:spcAft>
        <a:buClr>
          <a:schemeClr val="accent2"/>
        </a:buClr>
        <a:buSzPct val="80000"/>
        <a:buFontTx/>
        <a:buBlip>
          <a:blip r:embed="rId30"/>
        </a:buBlip>
        <a:defRPr lang="fr-FR" sz="1221" dirty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245542" indent="-183168" algn="just" defTabSz="1073010" rtl="0" eaLnBrk="1" fontAlgn="base" hangingPunct="1">
        <a:lnSpc>
          <a:spcPct val="100000"/>
        </a:lnSpc>
        <a:spcBef>
          <a:spcPts val="407"/>
        </a:spcBef>
        <a:spcAft>
          <a:spcPct val="0"/>
        </a:spcAft>
        <a:buClr>
          <a:schemeClr val="accent4"/>
        </a:buClr>
        <a:buSzPct val="60000"/>
        <a:buFont typeface="Wingdings" pitchFamily="2" charset="2"/>
        <a:buChar char="l"/>
        <a:defRPr lang="fr-FR" sz="1221" dirty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1518697" indent="-265730" algn="l" defTabSz="107301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•"/>
        <a:defRPr lang="fr-FR" sz="1221" dirty="0">
          <a:solidFill>
            <a:srgbClr val="004070"/>
          </a:solidFill>
          <a:latin typeface="Segoe UI" pitchFamily="34" charset="0"/>
          <a:cs typeface="Segoe UI" pitchFamily="34" charset="0"/>
        </a:defRPr>
      </a:lvl5pPr>
      <a:lvl6pPr marL="2633753" indent="-265730" algn="just" defTabSz="107301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6pPr>
      <a:lvl7pPr marL="3118122" indent="-265730" algn="just" defTabSz="107301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7pPr>
      <a:lvl8pPr marL="3602489" indent="-265730" algn="just" defTabSz="107301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8pPr>
      <a:lvl9pPr marL="4086858" indent="-265730" algn="just" defTabSz="107301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1pPr>
      <a:lvl2pPr marL="484368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2pPr>
      <a:lvl3pPr marL="968737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3pPr>
      <a:lvl4pPr marL="1453105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4pPr>
      <a:lvl5pPr marL="1937474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5pPr>
      <a:lvl6pPr marL="2421842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6pPr>
      <a:lvl7pPr marL="2906211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7pPr>
      <a:lvl8pPr marL="3390578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8pPr>
      <a:lvl9pPr marL="3874947" algn="l" defTabSz="968737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4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r" defTabSz="1072994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r" defTabSz="1072994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2pPr>
      <a:lvl3pPr algn="r" defTabSz="1072994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3pPr>
      <a:lvl4pPr algn="r" defTabSz="1072994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4pPr>
      <a:lvl5pPr algn="r" defTabSz="1072994" rtl="0" eaLnBrk="1" fontAlgn="base" hangingPunct="1">
        <a:spcBef>
          <a:spcPct val="0"/>
        </a:spcBef>
        <a:spcAft>
          <a:spcPct val="0"/>
        </a:spcAft>
        <a:defRPr sz="2137" b="1">
          <a:solidFill>
            <a:srgbClr val="004070"/>
          </a:solidFill>
          <a:latin typeface="Segoe UI" pitchFamily="34" charset="0"/>
          <a:cs typeface="Segoe UI" pitchFamily="34" charset="0"/>
        </a:defRPr>
      </a:lvl5pPr>
      <a:lvl6pPr marL="484360" algn="r" defTabSz="10729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6pPr>
      <a:lvl7pPr marL="968723" algn="r" defTabSz="10729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7pPr>
      <a:lvl8pPr marL="1453085" algn="r" defTabSz="10729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8pPr>
      <a:lvl9pPr marL="1937446" algn="r" defTabSz="10729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37">
          <a:solidFill>
            <a:srgbClr val="000000"/>
          </a:solidFill>
          <a:latin typeface="Univers" pitchFamily="34" charset="0"/>
        </a:defRPr>
      </a:lvl9pPr>
    </p:titleStyle>
    <p:bodyStyle>
      <a:lvl1pPr marL="293065" indent="-219800" algn="just" defTabSz="1072994" rtl="0" eaLnBrk="1" fontAlgn="base" hangingPunct="1">
        <a:lnSpc>
          <a:spcPct val="100000"/>
        </a:lnSpc>
        <a:spcBef>
          <a:spcPts val="2035"/>
        </a:spcBef>
        <a:spcAft>
          <a:spcPct val="0"/>
        </a:spcAft>
        <a:buClr>
          <a:srgbClr val="80003B"/>
        </a:buClr>
        <a:buSzPct val="115000"/>
        <a:buFontTx/>
        <a:buBlip>
          <a:blip r:embed="rId13"/>
        </a:buBlip>
        <a:defRPr lang="fr-FR" sz="1628" b="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805927" indent="-219800" algn="just" defTabSz="1072994" rtl="0" eaLnBrk="1" fontAlgn="base" hangingPunct="1">
        <a:lnSpc>
          <a:spcPct val="100000"/>
        </a:lnSpc>
        <a:spcBef>
          <a:spcPts val="712"/>
        </a:spcBef>
        <a:spcAft>
          <a:spcPct val="0"/>
        </a:spcAft>
        <a:buClr>
          <a:srgbClr val="80003B"/>
        </a:buClr>
        <a:buSzPct val="80000"/>
        <a:buFontTx/>
        <a:buBlip>
          <a:blip r:embed="rId14"/>
        </a:buBlip>
        <a:defRPr lang="fr-FR" sz="1425" dirty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062360" indent="-219800" algn="just" defTabSz="1072994" rtl="0" eaLnBrk="1" fontAlgn="base" hangingPunct="1">
        <a:lnSpc>
          <a:spcPct val="100000"/>
        </a:lnSpc>
        <a:spcBef>
          <a:spcPts val="407"/>
        </a:spcBef>
        <a:spcAft>
          <a:spcPct val="0"/>
        </a:spcAft>
        <a:buClr>
          <a:schemeClr val="accent2"/>
        </a:buClr>
        <a:buSzPct val="80000"/>
        <a:buFontTx/>
        <a:buBlip>
          <a:blip r:embed="rId15"/>
        </a:buBlip>
        <a:defRPr lang="fr-FR" sz="1221" dirty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245524" indent="-183164" algn="just" defTabSz="1072994" rtl="0" eaLnBrk="1" fontAlgn="base" hangingPunct="1">
        <a:lnSpc>
          <a:spcPct val="100000"/>
        </a:lnSpc>
        <a:spcBef>
          <a:spcPts val="407"/>
        </a:spcBef>
        <a:spcAft>
          <a:spcPct val="0"/>
        </a:spcAft>
        <a:buClr>
          <a:schemeClr val="accent4"/>
        </a:buClr>
        <a:buSzPct val="60000"/>
        <a:buFont typeface="Wingdings" pitchFamily="2" charset="2"/>
        <a:buChar char="l"/>
        <a:defRPr lang="fr-FR" sz="1221" dirty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1518675" indent="-265728" algn="l" defTabSz="1072994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•"/>
        <a:defRPr lang="fr-FR" sz="1221" dirty="0">
          <a:solidFill>
            <a:srgbClr val="004070"/>
          </a:solidFill>
          <a:latin typeface="Segoe UI" pitchFamily="34" charset="0"/>
          <a:cs typeface="Segoe UI" pitchFamily="34" charset="0"/>
        </a:defRPr>
      </a:lvl5pPr>
      <a:lvl6pPr marL="2633715" indent="-265728" algn="just" defTabSz="1072994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6pPr>
      <a:lvl7pPr marL="3118076" indent="-265728" algn="just" defTabSz="1072994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7pPr>
      <a:lvl8pPr marL="3602435" indent="-265728" algn="just" defTabSz="1072994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8pPr>
      <a:lvl9pPr marL="4086799" indent="-265728" algn="just" defTabSz="1072994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4246E"/>
        </a:buClr>
        <a:buFont typeface="Wingdings" pitchFamily="2" charset="2"/>
        <a:buChar char=""/>
        <a:defRPr sz="1526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1pPr>
      <a:lvl2pPr marL="484360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2pPr>
      <a:lvl3pPr marL="968723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3pPr>
      <a:lvl4pPr marL="1453085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4pPr>
      <a:lvl5pPr marL="1937446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5pPr>
      <a:lvl6pPr marL="2421806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6pPr>
      <a:lvl7pPr marL="2906169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7pPr>
      <a:lvl8pPr marL="3390529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8pPr>
      <a:lvl9pPr marL="3874891" algn="l" defTabSz="968723" rtl="0" eaLnBrk="1" latinLnBrk="0" hangingPunct="1">
        <a:defRPr sz="19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3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156A2D-874D-40A7-99E7-78AC9F043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9694" y="2266950"/>
            <a:ext cx="5161756" cy="243636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Synthèse </a:t>
            </a:r>
          </a:p>
          <a:p>
            <a:r>
              <a:rPr lang="fr-FR" dirty="0"/>
              <a:t>Réorganisation des Services Centraux </a:t>
            </a:r>
          </a:p>
          <a:p>
            <a:r>
              <a:rPr lang="fr-FR" dirty="0"/>
              <a:t>et Plan de Départs Volontaires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7B7DD0-F470-431D-B41B-ECF483885F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852620" y="7234766"/>
            <a:ext cx="10080000" cy="249385"/>
          </a:xfrm>
        </p:spPr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281870-894B-4C78-8761-F41CDCC7B8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047856" y="7258579"/>
            <a:ext cx="520683" cy="213823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395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Ce projet risque de se heurter plus qu’il n’est attendu à quelques </a:t>
            </a:r>
            <a:r>
              <a:rPr lang="fr-FR" sz="2000" b="1" dirty="0"/>
              <a:t>limites externes </a:t>
            </a:r>
            <a:r>
              <a:rPr lang="fr-FR" sz="2000" dirty="0"/>
              <a:t>:</a:t>
            </a:r>
          </a:p>
          <a:p>
            <a:pPr marL="542925" indent="-457200">
              <a:buFont typeface="+mj-lt"/>
              <a:buAutoNum type="arabicPeriod"/>
            </a:pPr>
            <a:r>
              <a:rPr lang="fr-FR" sz="2000" b="1" dirty="0"/>
              <a:t>Les conséquences futures de l’attrition du Change </a:t>
            </a:r>
            <a:r>
              <a:rPr lang="fr-FR" sz="2000" dirty="0"/>
              <a:t>(budgets informatiques consacrés aux développements informatiques) </a:t>
            </a:r>
            <a:r>
              <a:rPr lang="fr-FR" sz="2000" b="1" dirty="0"/>
              <a:t>:</a:t>
            </a:r>
          </a:p>
          <a:p>
            <a:pPr lvl="1"/>
            <a:r>
              <a:rPr lang="fr-FR" sz="1800" dirty="0"/>
              <a:t>Laquelle n’est pas chiffrée, mais peut être estimée à une </a:t>
            </a:r>
            <a:r>
              <a:rPr lang="fr-FR" sz="1800" b="1" dirty="0">
                <a:solidFill>
                  <a:srgbClr val="C00000"/>
                </a:solidFill>
              </a:rPr>
              <a:t>baisse de près d’un tiers (NB : total CTA  + CTB)</a:t>
            </a:r>
          </a:p>
          <a:p>
            <a:pPr lvl="1"/>
            <a:r>
              <a:rPr lang="fr-FR" sz="1800" dirty="0"/>
              <a:t>Elle se fera sentir progressivement sous forme de </a:t>
            </a:r>
            <a:r>
              <a:rPr lang="fr-FR" sz="1800" b="1" dirty="0"/>
              <a:t>dette technique ou commerciale</a:t>
            </a:r>
          </a:p>
          <a:p>
            <a:pPr marL="542925" indent="-457200">
              <a:buFont typeface="+mj-lt"/>
              <a:buAutoNum type="arabicPeriod"/>
            </a:pPr>
            <a:r>
              <a:rPr lang="fr-FR" sz="2000" b="1" dirty="0"/>
              <a:t>Les exigences du régulateur :</a:t>
            </a:r>
          </a:p>
          <a:p>
            <a:pPr lvl="1"/>
            <a:r>
              <a:rPr lang="fr-FR" sz="1800" dirty="0"/>
              <a:t>Notamment en matière de </a:t>
            </a:r>
            <a:r>
              <a:rPr lang="fr-FR" sz="1800" b="1" dirty="0"/>
              <a:t>modèles de risques</a:t>
            </a:r>
            <a:r>
              <a:rPr lang="fr-FR" sz="1800" dirty="0"/>
              <a:t>, dont l’unification est prévue</a:t>
            </a:r>
          </a:p>
          <a:p>
            <a:pPr lvl="1"/>
            <a:r>
              <a:rPr lang="fr-FR" sz="1800" dirty="0"/>
              <a:t>Mais aussi dans la pression sur de </a:t>
            </a:r>
            <a:r>
              <a:rPr lang="fr-FR" sz="1800" b="1" dirty="0"/>
              <a:t>nouveaux projets informatiques</a:t>
            </a:r>
          </a:p>
          <a:p>
            <a:pPr marL="542925" indent="-457200">
              <a:buFont typeface="+mj-lt"/>
              <a:buAutoNum type="arabicPeriod"/>
            </a:pPr>
            <a:r>
              <a:rPr lang="fr-FR" sz="2000" b="1" dirty="0"/>
              <a:t>L’image portée sur les clients :</a:t>
            </a:r>
          </a:p>
          <a:p>
            <a:pPr lvl="1"/>
            <a:r>
              <a:rPr lang="fr-FR" sz="1800" dirty="0"/>
              <a:t>Critique sur la </a:t>
            </a:r>
            <a:r>
              <a:rPr lang="fr-FR" sz="1800" b="1" dirty="0"/>
              <a:t>rétraction du périmètre AFMO</a:t>
            </a:r>
          </a:p>
          <a:p>
            <a:pPr lvl="1"/>
            <a:r>
              <a:rPr lang="fr-FR" sz="1800" dirty="0"/>
              <a:t>Potentiellement sensible sur le </a:t>
            </a:r>
            <a:r>
              <a:rPr lang="fr-FR" sz="1800" b="1" dirty="0"/>
              <a:t>virage pris par GLBA</a:t>
            </a:r>
          </a:p>
          <a:p>
            <a:pPr marL="542925" indent="-457200">
              <a:buFont typeface="+mj-lt"/>
              <a:buAutoNum type="arabicPeriod"/>
            </a:pPr>
            <a:r>
              <a:rPr lang="fr-FR" sz="2000" b="1" dirty="0"/>
              <a:t>L’essoufflement rapide </a:t>
            </a:r>
            <a:r>
              <a:rPr lang="fr-FR" sz="2000" dirty="0"/>
              <a:t>des avantages de</a:t>
            </a:r>
            <a:r>
              <a:rPr lang="fr-FR" sz="2000" b="1" dirty="0"/>
              <a:t> stratégies </a:t>
            </a:r>
            <a:r>
              <a:rPr lang="fr-FR" sz="2000" dirty="0"/>
              <a:t>fondamentalement</a:t>
            </a:r>
            <a:r>
              <a:rPr lang="fr-FR" sz="2000" b="1" dirty="0"/>
              <a:t> mimétiques</a:t>
            </a:r>
            <a:r>
              <a:rPr lang="fr-FR" sz="2000" dirty="0"/>
              <a:t>, sans aucun avantage comparatif spécifique et nouveau (et ne mettant pas en avant les avantages déjà constitués précédemment)</a:t>
            </a:r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Un projet qui sous-estime ses limites externes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2702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S’agissant de la </a:t>
            </a:r>
            <a:r>
              <a:rPr lang="fr-FR" sz="2000" b="1" dirty="0"/>
              <a:t>faisabilité finale des projets </a:t>
            </a:r>
            <a:r>
              <a:rPr lang="fr-FR" sz="2000" dirty="0"/>
              <a:t>des 7 BU-SU, nous ne relevons que peu de cas où la faisabilité ne nous semble pas garantie. </a:t>
            </a:r>
          </a:p>
          <a:p>
            <a:r>
              <a:rPr lang="fr-FR" sz="2000" dirty="0"/>
              <a:t>Encore faut-il assumer clairement que certaines organisations reposent sur une molette de réglage finale exposée comme suit : « si les simplifications et baisses de charges n’y suffisent pas, </a:t>
            </a:r>
            <a:r>
              <a:rPr lang="fr-FR" sz="2000" b="1" dirty="0"/>
              <a:t>d’autres renoncements viendront en complément </a:t>
            </a:r>
            <a:r>
              <a:rPr lang="fr-FR" sz="2000" dirty="0"/>
              <a:t>».</a:t>
            </a:r>
          </a:p>
          <a:p>
            <a:r>
              <a:rPr lang="fr-FR" sz="2000" dirty="0"/>
              <a:t>C’est particulièrement vrai sur le plan des SI, avec une contrainte sur les budgets du </a:t>
            </a:r>
            <a:r>
              <a:rPr lang="fr-FR" sz="2000" i="1" dirty="0"/>
              <a:t>Change. </a:t>
            </a:r>
            <a:r>
              <a:rPr lang="fr-FR" sz="2000" dirty="0"/>
              <a:t>Mais on le retrouve aussi avec des tâches de </a:t>
            </a:r>
            <a:r>
              <a:rPr lang="fr-FR" sz="2000" i="1" dirty="0" err="1"/>
              <a:t>reporting</a:t>
            </a:r>
            <a:r>
              <a:rPr lang="fr-FR" sz="2000" dirty="0"/>
              <a:t> ou de supervision.</a:t>
            </a:r>
          </a:p>
          <a:p>
            <a:r>
              <a:rPr lang="fr-FR" sz="2000" dirty="0"/>
              <a:t>Surtout, il nous est paru fréquemment une </a:t>
            </a:r>
            <a:r>
              <a:rPr lang="fr-FR" sz="2000" b="1" dirty="0"/>
              <a:t>discordance entre le calendrier </a:t>
            </a:r>
            <a:r>
              <a:rPr lang="fr-FR" sz="2000" dirty="0"/>
              <a:t>volontariste </a:t>
            </a:r>
            <a:r>
              <a:rPr lang="fr-FR" sz="2000" b="1" dirty="0"/>
              <a:t>du plan </a:t>
            </a:r>
            <a:r>
              <a:rPr lang="fr-FR" sz="2000" dirty="0"/>
              <a:t>(départs à compter de juin, objectif d’achèvement à l’automne) et </a:t>
            </a:r>
            <a:r>
              <a:rPr lang="fr-FR" sz="2000" b="1" dirty="0"/>
              <a:t>l’effectivité des extinctions de tâches</a:t>
            </a:r>
            <a:r>
              <a:rPr lang="fr-FR" sz="2000" dirty="0"/>
              <a:t> envisagées (ou encore en cours de recherche, identification, et spécification).</a:t>
            </a:r>
          </a:p>
          <a:p>
            <a:r>
              <a:rPr lang="fr-FR" sz="2000" dirty="0"/>
              <a:t>Autrement dit, l’objectif est réalisable, mais à condition d’accepter à la fois : </a:t>
            </a:r>
          </a:p>
          <a:p>
            <a:pPr lvl="1"/>
            <a:r>
              <a:rPr lang="fr-FR" sz="1800" dirty="0"/>
              <a:t>Des </a:t>
            </a:r>
            <a:r>
              <a:rPr lang="fr-FR" sz="1800" b="1" dirty="0">
                <a:solidFill>
                  <a:srgbClr val="C00000"/>
                </a:solidFill>
              </a:rPr>
              <a:t>compléments plus ou moins désirables </a:t>
            </a:r>
            <a:r>
              <a:rPr lang="fr-FR" sz="1800" dirty="0"/>
              <a:t>pour parfaire l’atteinte de la cible ;</a:t>
            </a:r>
          </a:p>
          <a:p>
            <a:pPr lvl="1"/>
            <a:r>
              <a:rPr lang="fr-FR" sz="1800" dirty="0"/>
              <a:t>Des </a:t>
            </a:r>
            <a:r>
              <a:rPr lang="fr-FR" sz="1800" b="1" dirty="0">
                <a:solidFill>
                  <a:srgbClr val="C00000"/>
                </a:solidFill>
              </a:rPr>
              <a:t>décalages dans le temps</a:t>
            </a:r>
            <a:r>
              <a:rPr lang="fr-FR" sz="1800" dirty="0"/>
              <a:t>, annonciateurs d</a:t>
            </a:r>
            <a:r>
              <a:rPr lang="fr-FR" sz="1800" b="1" dirty="0"/>
              <a:t>e surcharge de travail, ou de travail dégradé, ou de besoins de renforts temporaires</a:t>
            </a:r>
          </a:p>
          <a:p>
            <a:pPr lvl="1"/>
            <a:endParaRPr lang="fr-FR" sz="1800" dirty="0"/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Un projet qui risque de buter sur d’autres limites, internes cette fois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14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Nos travaux nous amènent à relever des degrés de préparation variables, voire d’impréparation avérée, selon les 7 BU-SU concernées, dans un grand nombre de champs :</a:t>
            </a:r>
          </a:p>
          <a:p>
            <a:r>
              <a:rPr lang="fr-FR" sz="2000" dirty="0"/>
              <a:t>Degré très variable de concertation, de co-construction ou de précision de la cible organisationnelle (</a:t>
            </a:r>
            <a:r>
              <a:rPr lang="fr-FR" sz="2000" dirty="0" err="1"/>
              <a:t>yc</a:t>
            </a:r>
            <a:r>
              <a:rPr lang="fr-FR" sz="2000" dirty="0"/>
              <a:t> sur l’implication du management)</a:t>
            </a:r>
          </a:p>
          <a:p>
            <a:r>
              <a:rPr lang="fr-FR" sz="2000" b="1" dirty="0"/>
              <a:t>Insuffisante caractérisation des populations concernées, dans leur exposition aux risques liés à un reclassement ou une évolution de postes</a:t>
            </a:r>
          </a:p>
          <a:p>
            <a:r>
              <a:rPr lang="fr-FR" sz="2000" b="1" dirty="0"/>
              <a:t>Insuffisante identification des parcours de reclassement pour les équipes concernées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Engorgement manifeste des systèmes de gestion de la mobilité</a:t>
            </a:r>
            <a:r>
              <a:rPr lang="fr-FR" sz="2000" b="1" dirty="0"/>
              <a:t>, sans réponse à ce jour</a:t>
            </a:r>
          </a:p>
          <a:p>
            <a:r>
              <a:rPr lang="fr-FR" sz="2000" b="1" dirty="0"/>
              <a:t>Insuffisance ou absence de </a:t>
            </a:r>
            <a:r>
              <a:rPr lang="fr-FR" sz="2000" b="1" dirty="0">
                <a:solidFill>
                  <a:srgbClr val="C00000"/>
                </a:solidFill>
              </a:rPr>
              <a:t>dispositifs de management de la transition</a:t>
            </a:r>
          </a:p>
          <a:p>
            <a:r>
              <a:rPr lang="fr-FR" sz="2000" b="1" dirty="0"/>
              <a:t>Absence criante d’</a:t>
            </a:r>
            <a:r>
              <a:rPr lang="fr-FR" sz="2000" b="1" dirty="0">
                <a:solidFill>
                  <a:srgbClr val="C00000"/>
                </a:solidFill>
              </a:rPr>
              <a:t>évaluation en continu de la charge de travail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</a:rPr>
              <a:t>Une hypothèse de pertes de compétences, </a:t>
            </a:r>
            <a:r>
              <a:rPr lang="fr-FR" sz="2000" dirty="0"/>
              <a:t>par inappétence aux reclassements internes proposés, ne peut être écartée dans certains cas (GLBA ; sporadiquement dans les SI). En effet, la</a:t>
            </a:r>
            <a:r>
              <a:rPr lang="fr-FR" sz="2000" b="1" dirty="0"/>
              <a:t> désirabilité de certaines fonctions </a:t>
            </a:r>
            <a:r>
              <a:rPr lang="fr-FR" sz="2000" dirty="0"/>
              <a:t>n’a pas nécessairement été pensée </a:t>
            </a:r>
            <a:r>
              <a:rPr lang="fr-FR" sz="2000" i="1" dirty="0"/>
              <a:t>ex ante</a:t>
            </a:r>
            <a:r>
              <a:rPr lang="fr-FR" sz="2000" dirty="0"/>
              <a:t>.</a:t>
            </a:r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L’impréparation du projet pose questions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012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 sz="2400" dirty="0"/>
          </a:p>
          <a:p>
            <a:r>
              <a:rPr lang="fr-FR" sz="2400" dirty="0"/>
              <a:t>Nous sommes donc amenés à introduire deux types de recommandations : </a:t>
            </a:r>
          </a:p>
          <a:p>
            <a:endParaRPr lang="fr-FR" sz="2000" dirty="0"/>
          </a:p>
          <a:p>
            <a:r>
              <a:rPr lang="fr-FR" sz="2400" dirty="0"/>
              <a:t>Des </a:t>
            </a:r>
            <a:r>
              <a:rPr lang="fr-FR" sz="2400" b="1" dirty="0">
                <a:solidFill>
                  <a:srgbClr val="C00000"/>
                </a:solidFill>
              </a:rPr>
              <a:t>recommandations ciblées</a:t>
            </a:r>
            <a:r>
              <a:rPr lang="fr-FR" sz="2400" dirty="0"/>
              <a:t>, par nature très variables, selon les 7 BU-SU concernées, quant à </a:t>
            </a:r>
            <a:r>
              <a:rPr lang="fr-FR" sz="2400" b="1" dirty="0"/>
              <a:t>certains projets organisationnels</a:t>
            </a:r>
          </a:p>
          <a:p>
            <a:pPr lvl="1"/>
            <a:r>
              <a:rPr lang="fr-FR" sz="2200" b="1" i="1" dirty="0"/>
              <a:t>NB : Ces recommandations par BU/SU n’aborderont pas la question transverse de la </a:t>
            </a:r>
            <a:r>
              <a:rPr lang="fr-FR" sz="2200" b="1" i="1" dirty="0">
                <a:solidFill>
                  <a:srgbClr val="00B050"/>
                </a:solidFill>
              </a:rPr>
              <a:t>charge de travail, traitée en transverse</a:t>
            </a:r>
          </a:p>
          <a:p>
            <a:endParaRPr lang="fr-FR" sz="2400" b="1" dirty="0"/>
          </a:p>
          <a:p>
            <a:r>
              <a:rPr lang="fr-FR" sz="2400" dirty="0"/>
              <a:t>Des </a:t>
            </a:r>
            <a:r>
              <a:rPr lang="fr-FR" sz="2400" b="1" dirty="0">
                <a:solidFill>
                  <a:srgbClr val="C00000"/>
                </a:solidFill>
              </a:rPr>
              <a:t>recommandations génériques</a:t>
            </a:r>
            <a:r>
              <a:rPr lang="fr-FR" sz="2400" dirty="0"/>
              <a:t>, quant à la </a:t>
            </a:r>
            <a:r>
              <a:rPr lang="fr-FR" sz="2400" b="1" dirty="0"/>
              <a:t>conduite du projet </a:t>
            </a:r>
            <a:r>
              <a:rPr lang="fr-FR" sz="2400" dirty="0"/>
              <a:t>dans son ensemble</a:t>
            </a:r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L’impréparation du projet : Nos recommandations palliatives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4907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D73F89-FDC4-474E-8701-1F7C4B9BA2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2769" y="1189162"/>
            <a:ext cx="12708000" cy="5781675"/>
          </a:xfrm>
        </p:spPr>
        <p:txBody>
          <a:bodyPr/>
          <a:lstStyle/>
          <a:p>
            <a:pPr lvl="4" indent="0">
              <a:buNone/>
            </a:pPr>
            <a:r>
              <a:rPr lang="fr-FR" sz="2000" b="1" dirty="0"/>
              <a:t>			</a:t>
            </a:r>
            <a:r>
              <a:rPr lang="fr-FR" sz="2000" b="1" dirty="0">
                <a:solidFill>
                  <a:srgbClr val="C00000"/>
                </a:solidFill>
              </a:rPr>
              <a:t>VIGILANCES	</a:t>
            </a:r>
            <a:r>
              <a:rPr lang="fr-FR" sz="2000" b="1" dirty="0"/>
              <a:t>																				</a:t>
            </a:r>
            <a:r>
              <a:rPr lang="fr-FR" sz="2000" b="1" dirty="0">
                <a:solidFill>
                  <a:srgbClr val="C00000"/>
                </a:solidFill>
              </a:rPr>
              <a:t>RECOMMANDATIONS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161C76-AE67-4770-BEBF-42AC0468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4" y="197249"/>
            <a:ext cx="12708000" cy="825739"/>
          </a:xfrm>
        </p:spPr>
        <p:txBody>
          <a:bodyPr/>
          <a:lstStyle/>
          <a:p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Recommandations et préconisations </a:t>
            </a:r>
            <a:r>
              <a:rPr lang="fr-FR" sz="2800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opérationnelles</a:t>
            </a:r>
            <a:br>
              <a:rPr lang="fr-FR" sz="2800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</a:br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1 : Projets organisationnels</a:t>
            </a:r>
            <a:r>
              <a:rPr lang="fr-FR" sz="2800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, pour chaque BU-SU (1/2)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CFE135-6710-4234-9D0F-0D643AB63F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2620" y="7234766"/>
            <a:ext cx="10080000" cy="249385"/>
          </a:xfrm>
        </p:spPr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4731B9-C68F-4B25-95BC-93E424D13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047856" y="7258579"/>
            <a:ext cx="520683" cy="213823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14</a:t>
            </a:fld>
            <a:endParaRPr lang="fr-FR" alt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DEB7D39-A63D-4A79-A1EE-F8C11947B4B5}"/>
              </a:ext>
            </a:extLst>
          </p:cNvPr>
          <p:cNvGrpSpPr/>
          <p:nvPr/>
        </p:nvGrpSpPr>
        <p:grpSpPr>
          <a:xfrm>
            <a:off x="498719" y="1426306"/>
            <a:ext cx="11717439" cy="1957173"/>
            <a:chOff x="606460" y="2563478"/>
            <a:chExt cx="12371927" cy="57823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AE081-C025-4CE8-B9AD-4BAA18C3F8E2}"/>
                </a:ext>
              </a:extLst>
            </p:cNvPr>
            <p:cNvSpPr/>
            <p:nvPr/>
          </p:nvSpPr>
          <p:spPr>
            <a:xfrm>
              <a:off x="606460" y="2730369"/>
              <a:ext cx="12371927" cy="5615501"/>
            </a:xfrm>
            <a:prstGeom prst="rect">
              <a:avLst/>
            </a:prstGeom>
            <a:solidFill>
              <a:srgbClr val="E9F5F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BFDA31-4B25-47F8-8859-1CD0A3DEC884}"/>
                </a:ext>
              </a:extLst>
            </p:cNvPr>
            <p:cNvSpPr/>
            <p:nvPr/>
          </p:nvSpPr>
          <p:spPr>
            <a:xfrm>
              <a:off x="606460" y="2747034"/>
              <a:ext cx="5945815" cy="5234279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>
                <a:solidFill>
                  <a:srgbClr val="0070C0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>
                  <a:solidFill>
                    <a:srgbClr val="0070C0"/>
                  </a:solidFill>
                </a:rPr>
                <a:t>DFIN :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Stress des managers / Reconversion vers postes experts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Nouvelles spécialisations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Nouvelle doctrine de délocalisation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Haut niveau de charge initiale + annonce de surcharges temporaires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5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15D10DD-0B47-41C7-A98F-DD49A42053DF}"/>
                </a:ext>
              </a:extLst>
            </p:cNvPr>
            <p:cNvSpPr/>
            <p:nvPr/>
          </p:nvSpPr>
          <p:spPr>
            <a:xfrm>
              <a:off x="7002353" y="2563478"/>
              <a:ext cx="5415782" cy="4414088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500" kern="1200" dirty="0"/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0070C0"/>
                  </a:solidFill>
                </a:rPr>
                <a:t>DFIN :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Pilotage resserré des </a:t>
              </a:r>
              <a:r>
                <a:rPr lang="fr-FR" sz="1500" b="1" i="1" dirty="0"/>
                <a:t>offshorings</a:t>
              </a:r>
              <a:r>
                <a:rPr lang="fr-FR" sz="1500" b="1" dirty="0"/>
                <a:t> et transferts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Clarification des parcours de compétences et de montée en expertises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Formation / sensibilisation à la supervision</a:t>
              </a:r>
              <a:endParaRPr lang="fr-FR" sz="1500" b="1" kern="1200" dirty="0"/>
            </a:p>
          </p:txBody>
        </p:sp>
        <p:sp>
          <p:nvSpPr>
            <p:cNvPr id="13" name="Connecteur droit 12">
              <a:extLst>
                <a:ext uri="{FF2B5EF4-FFF2-40B4-BE49-F238E27FC236}">
                  <a16:creationId xmlns:a16="http://schemas.microsoft.com/office/drawing/2014/main" id="{F06473FC-7CA6-4D46-807A-632188327FEB}"/>
                </a:ext>
              </a:extLst>
            </p:cNvPr>
            <p:cNvSpPr/>
            <p:nvPr/>
          </p:nvSpPr>
          <p:spPr>
            <a:xfrm>
              <a:off x="6872887" y="2610689"/>
              <a:ext cx="54811" cy="4964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A44EE81-3555-4B67-955A-595704A2EAAE}"/>
              </a:ext>
            </a:extLst>
          </p:cNvPr>
          <p:cNvSpPr/>
          <p:nvPr/>
        </p:nvSpPr>
        <p:spPr>
          <a:xfrm>
            <a:off x="472769" y="3677113"/>
            <a:ext cx="5782513" cy="1029314"/>
          </a:xfrm>
          <a:custGeom>
            <a:avLst/>
            <a:gdLst>
              <a:gd name="connsiteX0" fmla="*/ 0 w 4033951"/>
              <a:gd name="connsiteY0" fmla="*/ 0 h 3840605"/>
              <a:gd name="connsiteX1" fmla="*/ 4033951 w 4033951"/>
              <a:gd name="connsiteY1" fmla="*/ 0 h 3840605"/>
              <a:gd name="connsiteX2" fmla="*/ 4033951 w 4033951"/>
              <a:gd name="connsiteY2" fmla="*/ 3840605 h 3840605"/>
              <a:gd name="connsiteX3" fmla="*/ 0 w 4033951"/>
              <a:gd name="connsiteY3" fmla="*/ 3840605 h 3840605"/>
              <a:gd name="connsiteX4" fmla="*/ 0 w 4033951"/>
              <a:gd name="connsiteY4" fmla="*/ 0 h 38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951" h="3840605">
                <a:moveTo>
                  <a:pt x="0" y="0"/>
                </a:moveTo>
                <a:lnTo>
                  <a:pt x="4033951" y="0"/>
                </a:lnTo>
                <a:lnTo>
                  <a:pt x="4033951" y="3840605"/>
                </a:lnTo>
                <a:lnTo>
                  <a:pt x="0" y="3840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>
                <a:solidFill>
                  <a:srgbClr val="00B050"/>
                </a:solidFill>
                <a:highlight>
                  <a:srgbClr val="E1EACD"/>
                </a:highlight>
              </a:rPr>
              <a:t>HRCO :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Processus lourd à prévoir pour le reclassement des salariés </a:t>
            </a:r>
            <a:r>
              <a:rPr lang="fr-FR" sz="1500" b="1" dirty="0">
                <a:highlight>
                  <a:srgbClr val="E1EACD"/>
                </a:highlight>
              </a:rPr>
              <a:t>du Fil RH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Changements non négligeables dans le contenu des postes</a:t>
            </a:r>
            <a:endParaRPr lang="fr-FR" sz="1500" b="1" kern="12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57A2A61-98A9-4920-B85D-A5F117E57D91}"/>
              </a:ext>
            </a:extLst>
          </p:cNvPr>
          <p:cNvSpPr/>
          <p:nvPr/>
        </p:nvSpPr>
        <p:spPr>
          <a:xfrm>
            <a:off x="6357438" y="3547132"/>
            <a:ext cx="5782513" cy="1159294"/>
          </a:xfrm>
          <a:custGeom>
            <a:avLst/>
            <a:gdLst>
              <a:gd name="connsiteX0" fmla="*/ 0 w 4033951"/>
              <a:gd name="connsiteY0" fmla="*/ 0 h 3840605"/>
              <a:gd name="connsiteX1" fmla="*/ 4033951 w 4033951"/>
              <a:gd name="connsiteY1" fmla="*/ 0 h 3840605"/>
              <a:gd name="connsiteX2" fmla="*/ 4033951 w 4033951"/>
              <a:gd name="connsiteY2" fmla="*/ 3840605 h 3840605"/>
              <a:gd name="connsiteX3" fmla="*/ 0 w 4033951"/>
              <a:gd name="connsiteY3" fmla="*/ 3840605 h 3840605"/>
              <a:gd name="connsiteX4" fmla="*/ 0 w 4033951"/>
              <a:gd name="connsiteY4" fmla="*/ 0 h 38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951" h="3840605">
                <a:moveTo>
                  <a:pt x="0" y="0"/>
                </a:moveTo>
                <a:lnTo>
                  <a:pt x="4033951" y="0"/>
                </a:lnTo>
                <a:lnTo>
                  <a:pt x="4033951" y="3840605"/>
                </a:lnTo>
                <a:lnTo>
                  <a:pt x="0" y="3840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dirty="0">
                <a:solidFill>
                  <a:srgbClr val="00B050"/>
                </a:solidFill>
                <a:highlight>
                  <a:srgbClr val="E1EACD"/>
                </a:highlight>
              </a:rPr>
              <a:t>HRCO :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Procéder à un transfert en biseau, au fil des reclassements et de la fiabilisation du transfert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highlight>
                  <a:srgbClr val="E1EACD"/>
                </a:highlight>
              </a:rPr>
              <a:t>M</a:t>
            </a:r>
            <a:r>
              <a:rPr lang="fr-FR" sz="1500" b="1" kern="1200" dirty="0">
                <a:highlight>
                  <a:srgbClr val="E1EACD"/>
                </a:highlight>
              </a:rPr>
              <a:t>ieux partager les ambitions People Ambition et Capital Humain</a:t>
            </a:r>
            <a:endParaRPr lang="fr-FR" sz="1500" b="1" kern="120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3F7CF96-E34B-4397-9BC9-FEF128E6640B}"/>
              </a:ext>
            </a:extLst>
          </p:cNvPr>
          <p:cNvGrpSpPr/>
          <p:nvPr/>
        </p:nvGrpSpPr>
        <p:grpSpPr>
          <a:xfrm>
            <a:off x="626836" y="4860044"/>
            <a:ext cx="11717439" cy="1957173"/>
            <a:chOff x="606460" y="2563478"/>
            <a:chExt cx="12371927" cy="57823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6354D0-2B2F-4C30-8412-F2ED1807C064}"/>
                </a:ext>
              </a:extLst>
            </p:cNvPr>
            <p:cNvSpPr/>
            <p:nvPr/>
          </p:nvSpPr>
          <p:spPr>
            <a:xfrm>
              <a:off x="606460" y="2730369"/>
              <a:ext cx="12371927" cy="5615501"/>
            </a:xfrm>
            <a:prstGeom prst="rect">
              <a:avLst/>
            </a:prstGeom>
            <a:solidFill>
              <a:srgbClr val="E9F5F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97C2440-224C-49A3-BF53-E2CE3C40C467}"/>
                </a:ext>
              </a:extLst>
            </p:cNvPr>
            <p:cNvSpPr/>
            <p:nvPr/>
          </p:nvSpPr>
          <p:spPr>
            <a:xfrm>
              <a:off x="606460" y="2747034"/>
              <a:ext cx="5945815" cy="5234279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>
                  <a:solidFill>
                    <a:srgbClr val="0070C0"/>
                  </a:solidFill>
                </a:rPr>
                <a:t>SGRF :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Risque de dépit et de </a:t>
              </a:r>
              <a:r>
                <a:rPr lang="fr-FR" sz="1500" b="1" dirty="0"/>
                <a:t>découragement après une période de forte mobilisation  et de forts changements</a:t>
              </a:r>
              <a:endParaRPr lang="fr-FR" sz="1500" b="1" kern="1200" dirty="0"/>
            </a:p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Changements de posture dans un contexte de nombreux renoncements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500" kern="1200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C1A7E6-06F7-49AD-BD54-7754089F0E6E}"/>
                </a:ext>
              </a:extLst>
            </p:cNvPr>
            <p:cNvSpPr/>
            <p:nvPr/>
          </p:nvSpPr>
          <p:spPr>
            <a:xfrm>
              <a:off x="7002353" y="2563478"/>
              <a:ext cx="5415782" cy="4414088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0070C0"/>
                  </a:solidFill>
                </a:rPr>
                <a:t>SGRF :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Recommuniquer sur les prochains objectifs de SGRF et en faire des défis </a:t>
              </a:r>
              <a:r>
                <a:rPr lang="fr-FR" sz="1500" b="1" dirty="0" err="1"/>
                <a:t>positifis</a:t>
              </a:r>
              <a:endParaRPr lang="fr-FR" sz="1500" b="1" dirty="0"/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500" b="1" dirty="0"/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Peser les renoncements et en préciser les calendriers</a:t>
              </a:r>
            </a:p>
          </p:txBody>
        </p:sp>
        <p:sp>
          <p:nvSpPr>
            <p:cNvPr id="25" name="Connecteur droit 24">
              <a:extLst>
                <a:ext uri="{FF2B5EF4-FFF2-40B4-BE49-F238E27FC236}">
                  <a16:creationId xmlns:a16="http://schemas.microsoft.com/office/drawing/2014/main" id="{043422F9-520B-4E03-8FB3-BDEFFC07BC3D}"/>
                </a:ext>
              </a:extLst>
            </p:cNvPr>
            <p:cNvSpPr/>
            <p:nvPr/>
          </p:nvSpPr>
          <p:spPr>
            <a:xfrm>
              <a:off x="6872887" y="2610689"/>
              <a:ext cx="54811" cy="4964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52770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D73F89-FDC4-474E-8701-1F7C4B9BA2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2769" y="1189162"/>
            <a:ext cx="12708000" cy="5781675"/>
          </a:xfrm>
        </p:spPr>
        <p:txBody>
          <a:bodyPr/>
          <a:lstStyle/>
          <a:p>
            <a:pPr lvl="4" indent="0">
              <a:buNone/>
            </a:pPr>
            <a:r>
              <a:rPr lang="fr-FR" sz="2000" b="1" dirty="0"/>
              <a:t>			</a:t>
            </a:r>
            <a:r>
              <a:rPr lang="fr-FR" sz="2000" b="1" dirty="0">
                <a:solidFill>
                  <a:srgbClr val="C00000"/>
                </a:solidFill>
              </a:rPr>
              <a:t>VIGILANCES	</a:t>
            </a:r>
            <a:r>
              <a:rPr lang="fr-FR" sz="2000" b="1" dirty="0"/>
              <a:t>																				</a:t>
            </a:r>
            <a:r>
              <a:rPr lang="fr-FR" sz="2000" b="1" dirty="0">
                <a:solidFill>
                  <a:srgbClr val="C00000"/>
                </a:solidFill>
              </a:rPr>
              <a:t>RECOMMANDATIONS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161C76-AE67-4770-BEBF-42AC0468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4" y="197249"/>
            <a:ext cx="12708000" cy="825739"/>
          </a:xfrm>
        </p:spPr>
        <p:txBody>
          <a:bodyPr/>
          <a:lstStyle/>
          <a:p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Recommandations et préconisations </a:t>
            </a:r>
            <a:r>
              <a:rPr lang="fr-FR" sz="2800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opérationnelles</a:t>
            </a:r>
            <a:br>
              <a:rPr lang="fr-FR" sz="2800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</a:br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1 : Projets organisationnels</a:t>
            </a:r>
            <a:r>
              <a:rPr lang="fr-FR" sz="2800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, pour chaque BU-SU (2/2)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CFE135-6710-4234-9D0F-0D643AB63F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2620" y="7234766"/>
            <a:ext cx="10080000" cy="249385"/>
          </a:xfrm>
        </p:spPr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4731B9-C68F-4B25-95BC-93E424D13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047856" y="7258579"/>
            <a:ext cx="520683" cy="213823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15</a:t>
            </a:fld>
            <a:endParaRPr lang="fr-FR" alt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DEB7D39-A63D-4A79-A1EE-F8C11947B4B5}"/>
              </a:ext>
            </a:extLst>
          </p:cNvPr>
          <p:cNvGrpSpPr/>
          <p:nvPr/>
        </p:nvGrpSpPr>
        <p:grpSpPr>
          <a:xfrm>
            <a:off x="485744" y="1513150"/>
            <a:ext cx="11717439" cy="1957173"/>
            <a:chOff x="606460" y="2563478"/>
            <a:chExt cx="12371927" cy="57823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AE081-C025-4CE8-B9AD-4BAA18C3F8E2}"/>
                </a:ext>
              </a:extLst>
            </p:cNvPr>
            <p:cNvSpPr/>
            <p:nvPr/>
          </p:nvSpPr>
          <p:spPr>
            <a:xfrm>
              <a:off x="606460" y="2730369"/>
              <a:ext cx="12371927" cy="5615501"/>
            </a:xfrm>
            <a:prstGeom prst="rect">
              <a:avLst/>
            </a:prstGeom>
            <a:solidFill>
              <a:srgbClr val="E9F5F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BFDA31-4B25-47F8-8859-1CD0A3DEC884}"/>
                </a:ext>
              </a:extLst>
            </p:cNvPr>
            <p:cNvSpPr/>
            <p:nvPr/>
          </p:nvSpPr>
          <p:spPr>
            <a:xfrm>
              <a:off x="606460" y="2747034"/>
              <a:ext cx="5945815" cy="5234279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>
                  <a:solidFill>
                    <a:srgbClr val="0070C0"/>
                  </a:solidFill>
                </a:rPr>
                <a:t>GLBA :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Faible appétence pour les postes offerts par le CPM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Interrogations sur  la hiérarchisation des 3 fonctions créées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Flou sur les futures rémunérations variables</a:t>
              </a:r>
              <a:endParaRPr lang="fr-FR" sz="1500" b="1" kern="1200" dirty="0"/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Frustrations devant la spécialisation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Absence d’objectifs chiffrés de croissance</a:t>
              </a:r>
              <a:endParaRPr lang="fr-FR" sz="1500" b="1" kern="1200" dirty="0"/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5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15D10DD-0B47-41C7-A98F-DD49A42053DF}"/>
                </a:ext>
              </a:extLst>
            </p:cNvPr>
            <p:cNvSpPr/>
            <p:nvPr/>
          </p:nvSpPr>
          <p:spPr>
            <a:xfrm>
              <a:off x="7002353" y="2563478"/>
              <a:ext cx="5415782" cy="4414088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dirty="0">
                <a:solidFill>
                  <a:srgbClr val="0070C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0070C0"/>
                  </a:solidFill>
                </a:rPr>
                <a:t>GLBA :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Revoir à la hausse le calibrage initial des postes pour se donner  de réelles chances de croissance, et de syndication –gestion de portefeuille, plus actives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Les réduire ultérieurement au fil de l’eau, au vu de la charge réelle resserré des </a:t>
              </a:r>
              <a:r>
                <a:rPr lang="fr-FR" sz="1500" b="1" i="1" dirty="0"/>
                <a:t>offshorings</a:t>
              </a:r>
              <a:r>
                <a:rPr lang="fr-FR" sz="1500" b="1" dirty="0"/>
                <a:t> et transferts</a:t>
              </a:r>
            </a:p>
          </p:txBody>
        </p:sp>
        <p:sp>
          <p:nvSpPr>
            <p:cNvPr id="13" name="Connecteur droit 12">
              <a:extLst>
                <a:ext uri="{FF2B5EF4-FFF2-40B4-BE49-F238E27FC236}">
                  <a16:creationId xmlns:a16="http://schemas.microsoft.com/office/drawing/2014/main" id="{F06473FC-7CA6-4D46-807A-632188327FEB}"/>
                </a:ext>
              </a:extLst>
            </p:cNvPr>
            <p:cNvSpPr/>
            <p:nvPr/>
          </p:nvSpPr>
          <p:spPr>
            <a:xfrm>
              <a:off x="6872887" y="2610689"/>
              <a:ext cx="54811" cy="4964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A44EE81-3555-4B67-955A-595704A2EAAE}"/>
              </a:ext>
            </a:extLst>
          </p:cNvPr>
          <p:cNvSpPr/>
          <p:nvPr/>
        </p:nvSpPr>
        <p:spPr>
          <a:xfrm>
            <a:off x="472769" y="3677113"/>
            <a:ext cx="5782513" cy="1029314"/>
          </a:xfrm>
          <a:custGeom>
            <a:avLst/>
            <a:gdLst>
              <a:gd name="connsiteX0" fmla="*/ 0 w 4033951"/>
              <a:gd name="connsiteY0" fmla="*/ 0 h 3840605"/>
              <a:gd name="connsiteX1" fmla="*/ 4033951 w 4033951"/>
              <a:gd name="connsiteY1" fmla="*/ 0 h 3840605"/>
              <a:gd name="connsiteX2" fmla="*/ 4033951 w 4033951"/>
              <a:gd name="connsiteY2" fmla="*/ 3840605 h 3840605"/>
              <a:gd name="connsiteX3" fmla="*/ 0 w 4033951"/>
              <a:gd name="connsiteY3" fmla="*/ 3840605 h 3840605"/>
              <a:gd name="connsiteX4" fmla="*/ 0 w 4033951"/>
              <a:gd name="connsiteY4" fmla="*/ 0 h 38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951" h="3840605">
                <a:moveTo>
                  <a:pt x="0" y="0"/>
                </a:moveTo>
                <a:lnTo>
                  <a:pt x="4033951" y="0"/>
                </a:lnTo>
                <a:lnTo>
                  <a:pt x="4033951" y="3840605"/>
                </a:lnTo>
                <a:lnTo>
                  <a:pt x="0" y="3840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>
                <a:solidFill>
                  <a:srgbClr val="00B050"/>
                </a:solidFill>
                <a:highlight>
                  <a:srgbClr val="E1EACD"/>
                </a:highlight>
              </a:rPr>
              <a:t>AFMO-EURO :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Fort sentiment de découragement et d’amertume , en contexte de réussite économique avérée</a:t>
            </a:r>
            <a:endParaRPr lang="fr-FR" sz="1500" b="1" dirty="0">
              <a:highlight>
                <a:srgbClr val="E1EACD"/>
              </a:highlight>
            </a:endParaRP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Changement de postures non négligeables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highlight>
                  <a:srgbClr val="E1EACD"/>
                </a:highlight>
              </a:rPr>
              <a:t>Spécificités de compétences et d’appétences pénalisantes pour le reclassement </a:t>
            </a:r>
            <a:endParaRPr lang="fr-FR" sz="1500" b="1" kern="12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57A2A61-98A9-4920-B85D-A5F117E57D91}"/>
              </a:ext>
            </a:extLst>
          </p:cNvPr>
          <p:cNvSpPr/>
          <p:nvPr/>
        </p:nvSpPr>
        <p:spPr>
          <a:xfrm>
            <a:off x="6357438" y="3547132"/>
            <a:ext cx="5782513" cy="1159294"/>
          </a:xfrm>
          <a:custGeom>
            <a:avLst/>
            <a:gdLst>
              <a:gd name="connsiteX0" fmla="*/ 0 w 4033951"/>
              <a:gd name="connsiteY0" fmla="*/ 0 h 3840605"/>
              <a:gd name="connsiteX1" fmla="*/ 4033951 w 4033951"/>
              <a:gd name="connsiteY1" fmla="*/ 0 h 3840605"/>
              <a:gd name="connsiteX2" fmla="*/ 4033951 w 4033951"/>
              <a:gd name="connsiteY2" fmla="*/ 3840605 h 3840605"/>
              <a:gd name="connsiteX3" fmla="*/ 0 w 4033951"/>
              <a:gd name="connsiteY3" fmla="*/ 3840605 h 3840605"/>
              <a:gd name="connsiteX4" fmla="*/ 0 w 4033951"/>
              <a:gd name="connsiteY4" fmla="*/ 0 h 38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951" h="3840605">
                <a:moveTo>
                  <a:pt x="0" y="0"/>
                </a:moveTo>
                <a:lnTo>
                  <a:pt x="4033951" y="0"/>
                </a:lnTo>
                <a:lnTo>
                  <a:pt x="4033951" y="3840605"/>
                </a:lnTo>
                <a:lnTo>
                  <a:pt x="0" y="3840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dirty="0">
                <a:solidFill>
                  <a:srgbClr val="00B050"/>
                </a:solidFill>
                <a:highlight>
                  <a:srgbClr val="E1EACD"/>
                </a:highlight>
              </a:rPr>
              <a:t>AFMO-EURO :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Objectiver la maturité relative des filiales et l’intégrer dans le calendrier de déploiement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highlight>
                  <a:srgbClr val="E1EACD"/>
                </a:highlight>
              </a:rPr>
              <a:t>Accompagner aux changements de posture relationnelle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 kern="1200" dirty="0">
                <a:highlight>
                  <a:srgbClr val="E1EACD"/>
                </a:highlight>
              </a:rPr>
              <a:t>Communiquer en continu sur les aléas de cession et le calendrier réel de l’autonomisation des filiales et des transferts vers d’autres entités</a:t>
            </a:r>
            <a:endParaRPr lang="fr-FR" sz="1500" b="1" kern="120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3F7CF96-E34B-4397-9BC9-FEF128E6640B}"/>
              </a:ext>
            </a:extLst>
          </p:cNvPr>
          <p:cNvGrpSpPr/>
          <p:nvPr/>
        </p:nvGrpSpPr>
        <p:grpSpPr>
          <a:xfrm>
            <a:off x="613861" y="5222847"/>
            <a:ext cx="11717439" cy="1957173"/>
            <a:chOff x="606460" y="2563478"/>
            <a:chExt cx="12371927" cy="57823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6354D0-2B2F-4C30-8412-F2ED1807C064}"/>
                </a:ext>
              </a:extLst>
            </p:cNvPr>
            <p:cNvSpPr/>
            <p:nvPr/>
          </p:nvSpPr>
          <p:spPr>
            <a:xfrm>
              <a:off x="606460" y="2730369"/>
              <a:ext cx="12371927" cy="5615501"/>
            </a:xfrm>
            <a:prstGeom prst="rect">
              <a:avLst/>
            </a:prstGeom>
            <a:solidFill>
              <a:srgbClr val="E9F5F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97C2440-224C-49A3-BF53-E2CE3C40C467}"/>
                </a:ext>
              </a:extLst>
            </p:cNvPr>
            <p:cNvSpPr/>
            <p:nvPr/>
          </p:nvSpPr>
          <p:spPr>
            <a:xfrm>
              <a:off x="606460" y="2747034"/>
              <a:ext cx="5945815" cy="5234279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>
                  <a:solidFill>
                    <a:srgbClr val="0070C0"/>
                  </a:solidFill>
                </a:rPr>
                <a:t>RESG :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Enjeu de discordance (avérée) des calendriers entre les suppressions effectives  de charges et les départs attendus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kern="1200" dirty="0"/>
                <a:t>Risques de perte de compétences (Architectes ; GTS, notamment) 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500" kern="1200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C1A7E6-06F7-49AD-BD54-7754089F0E6E}"/>
                </a:ext>
              </a:extLst>
            </p:cNvPr>
            <p:cNvSpPr/>
            <p:nvPr/>
          </p:nvSpPr>
          <p:spPr>
            <a:xfrm>
              <a:off x="7002353" y="2563478"/>
              <a:ext cx="5415782" cy="4414088"/>
            </a:xfrm>
            <a:custGeom>
              <a:avLst/>
              <a:gdLst>
                <a:gd name="connsiteX0" fmla="*/ 0 w 4033951"/>
                <a:gd name="connsiteY0" fmla="*/ 0 h 3840605"/>
                <a:gd name="connsiteX1" fmla="*/ 4033951 w 4033951"/>
                <a:gd name="connsiteY1" fmla="*/ 0 h 3840605"/>
                <a:gd name="connsiteX2" fmla="*/ 4033951 w 4033951"/>
                <a:gd name="connsiteY2" fmla="*/ 3840605 h 3840605"/>
                <a:gd name="connsiteX3" fmla="*/ 0 w 4033951"/>
                <a:gd name="connsiteY3" fmla="*/ 3840605 h 3840605"/>
                <a:gd name="connsiteX4" fmla="*/ 0 w 4033951"/>
                <a:gd name="connsiteY4" fmla="*/ 0 h 384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951" h="3840605">
                  <a:moveTo>
                    <a:pt x="0" y="0"/>
                  </a:moveTo>
                  <a:lnTo>
                    <a:pt x="4033951" y="0"/>
                  </a:lnTo>
                  <a:lnTo>
                    <a:pt x="4033951" y="3840605"/>
                  </a:lnTo>
                  <a:lnTo>
                    <a:pt x="0" y="3840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0070C0"/>
                  </a:solidFill>
                </a:rPr>
                <a:t>RESG :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Mieux peser les calendriers des fins de projets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A l’indispensable suivi de charge, adjoindre un dispositif d’alerte sur les compétences disponibles</a:t>
              </a:r>
            </a:p>
            <a:p>
              <a:pPr marL="28575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500" b="1" dirty="0"/>
                <a:t>Donner une animation significative aux </a:t>
              </a:r>
              <a:r>
                <a:rPr lang="fr-FR" sz="1500" b="1"/>
                <a:t>équipes  nouvellement constituées </a:t>
              </a:r>
              <a:r>
                <a:rPr lang="fr-FR" sz="1500" b="1" dirty="0"/>
                <a:t>(Architectes notamment) </a:t>
              </a:r>
            </a:p>
          </p:txBody>
        </p:sp>
        <p:sp>
          <p:nvSpPr>
            <p:cNvPr id="25" name="Connecteur droit 24">
              <a:extLst>
                <a:ext uri="{FF2B5EF4-FFF2-40B4-BE49-F238E27FC236}">
                  <a16:creationId xmlns:a16="http://schemas.microsoft.com/office/drawing/2014/main" id="{043422F9-520B-4E03-8FB3-BDEFFC07BC3D}"/>
                </a:ext>
              </a:extLst>
            </p:cNvPr>
            <p:cNvSpPr/>
            <p:nvPr/>
          </p:nvSpPr>
          <p:spPr>
            <a:xfrm>
              <a:off x="6872887" y="2610689"/>
              <a:ext cx="54811" cy="4964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5781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Nous préconisons la mise en place d’un </a:t>
            </a:r>
            <a:r>
              <a:rPr lang="fr-FR" sz="2000" b="1" dirty="0">
                <a:solidFill>
                  <a:srgbClr val="C00000"/>
                </a:solidFill>
              </a:rPr>
              <a:t>système de pilotage intégré du plan</a:t>
            </a:r>
            <a:r>
              <a:rPr lang="fr-FR" sz="2000" dirty="0"/>
              <a:t>, composé :</a:t>
            </a:r>
          </a:p>
          <a:p>
            <a:pPr lvl="1"/>
            <a:r>
              <a:rPr lang="fr-FR" sz="1800" dirty="0"/>
              <a:t>D’une méthode d’</a:t>
            </a:r>
            <a:r>
              <a:rPr lang="fr-FR" sz="1800" b="1" dirty="0"/>
              <a:t>évaluation en continu de la charge de travail </a:t>
            </a:r>
            <a:r>
              <a:rPr lang="fr-FR" sz="1800" i="1" dirty="0"/>
              <a:t>(cf. infra)</a:t>
            </a:r>
          </a:p>
          <a:p>
            <a:pPr lvl="1"/>
            <a:r>
              <a:rPr lang="fr-FR" sz="1800" dirty="0"/>
              <a:t>D’une méthode de </a:t>
            </a:r>
            <a:r>
              <a:rPr lang="fr-FR" sz="1800" b="1" dirty="0"/>
              <a:t>mesure en continu des renoncements, simplifications, délocalisations, et abaissements de charges </a:t>
            </a:r>
          </a:p>
          <a:p>
            <a:pPr lvl="2"/>
            <a:r>
              <a:rPr lang="fr-FR" sz="1800" b="1" dirty="0"/>
              <a:t>quantification en ETP libérables </a:t>
            </a:r>
            <a:r>
              <a:rPr lang="fr-FR" sz="1800" dirty="0"/>
              <a:t>: il ne suffit pas de tenir le </a:t>
            </a:r>
            <a:r>
              <a:rPr lang="fr-FR" sz="1800" b="1" dirty="0"/>
              <a:t>décompte de l’atteinte des objectifs du plan, </a:t>
            </a:r>
            <a:r>
              <a:rPr lang="fr-FR" sz="1800" dirty="0"/>
              <a:t>ce qui est utile </a:t>
            </a:r>
            <a:r>
              <a:rPr lang="fr-FR" sz="1800" dirty="0" err="1"/>
              <a:t>managérialement</a:t>
            </a:r>
            <a:r>
              <a:rPr lang="fr-FR" sz="1800" dirty="0"/>
              <a:t> mais hors de propos quant au pilotage de la charge des effectifs restants</a:t>
            </a:r>
          </a:p>
          <a:p>
            <a:pPr lvl="1"/>
            <a:r>
              <a:rPr lang="fr-FR" sz="1800" dirty="0"/>
              <a:t>D’une méthode de </a:t>
            </a:r>
            <a:r>
              <a:rPr lang="fr-FR" sz="1800" b="1" dirty="0"/>
              <a:t>mesure en continu des réductions d’effectifs  (départs ; autres </a:t>
            </a:r>
            <a:r>
              <a:rPr lang="fr-FR" sz="1800" b="1" dirty="0" err="1"/>
              <a:t>indisponiblités</a:t>
            </a:r>
            <a:r>
              <a:rPr lang="fr-FR" sz="1800" b="1" dirty="0"/>
              <a:t>)</a:t>
            </a:r>
          </a:p>
          <a:p>
            <a:pPr lvl="1"/>
            <a:r>
              <a:rPr lang="fr-FR" sz="1800" dirty="0"/>
              <a:t>Avec </a:t>
            </a:r>
            <a:r>
              <a:rPr lang="fr-FR" sz="1800" b="1" dirty="0"/>
              <a:t>intégration et consolidation de ces trois dimensions </a:t>
            </a:r>
            <a:r>
              <a:rPr lang="fr-FR" sz="1800" dirty="0"/>
              <a:t>imbriquées, pour définir les </a:t>
            </a:r>
            <a:r>
              <a:rPr lang="fr-FR" sz="1800" b="1" dirty="0"/>
              <a:t>excédents ou insuffisances de moyens</a:t>
            </a:r>
            <a:r>
              <a:rPr lang="fr-FR" sz="1800" dirty="0"/>
              <a:t>, non pas à la cible, mais </a:t>
            </a:r>
            <a:r>
              <a:rPr lang="fr-FR" sz="1800" i="1" dirty="0"/>
              <a:t>in </a:t>
            </a:r>
            <a:r>
              <a:rPr lang="fr-FR" sz="1800" i="1" dirty="0" err="1"/>
              <a:t>itinere</a:t>
            </a:r>
            <a:r>
              <a:rPr lang="fr-FR" sz="1800" i="1" dirty="0"/>
              <a:t> </a:t>
            </a:r>
            <a:r>
              <a:rPr lang="fr-FR" sz="1800" dirty="0"/>
              <a:t>(au fil de l’eau des départs et des modifications effectives de l’organisation)</a:t>
            </a:r>
          </a:p>
          <a:p>
            <a:endParaRPr lang="fr-FR" sz="2000" dirty="0"/>
          </a:p>
          <a:p>
            <a:r>
              <a:rPr lang="fr-FR" sz="2000" dirty="0"/>
              <a:t>La nécessité d’un </a:t>
            </a:r>
            <a:r>
              <a:rPr lang="fr-FR" sz="2000" b="1" dirty="0">
                <a:solidFill>
                  <a:srgbClr val="C00000"/>
                </a:solidFill>
              </a:rPr>
              <a:t>renforcement de la gestion de projets </a:t>
            </a:r>
            <a:r>
              <a:rPr lang="fr-FR" sz="2000" dirty="0"/>
              <a:t>:</a:t>
            </a:r>
          </a:p>
          <a:p>
            <a:pPr lvl="1"/>
            <a:r>
              <a:rPr lang="fr-FR" sz="1800" dirty="0"/>
              <a:t>En transversal : </a:t>
            </a:r>
            <a:r>
              <a:rPr lang="fr-FR" sz="1800" b="1" dirty="0"/>
              <a:t>Accroissement significatif du dispositif de gestion de la mobilité</a:t>
            </a:r>
          </a:p>
          <a:p>
            <a:pPr lvl="1"/>
            <a:r>
              <a:rPr lang="fr-FR" sz="1800" dirty="0"/>
              <a:t>En local, au moins par exception sur les projets les plus sensibles : Instauration de </a:t>
            </a:r>
            <a:r>
              <a:rPr lang="fr-FR" sz="1800" b="1" dirty="0"/>
              <a:t>managers de transition</a:t>
            </a:r>
            <a:r>
              <a:rPr lang="fr-FR" sz="1800" dirty="0"/>
              <a:t> pour les </a:t>
            </a:r>
            <a:r>
              <a:rPr lang="fr-FR" sz="1800" b="1" dirty="0"/>
              <a:t>dévolutions vers l’offshoring </a:t>
            </a:r>
            <a:r>
              <a:rPr lang="fr-FR" sz="1800" dirty="0"/>
              <a:t>ou les </a:t>
            </a:r>
            <a:r>
              <a:rPr lang="fr-FR" sz="1800" b="1" dirty="0"/>
              <a:t>transferts vers d’autres filiales ou entités</a:t>
            </a:r>
          </a:p>
          <a:p>
            <a:pPr lvl="1"/>
            <a:endParaRPr lang="fr-FR" sz="1600" dirty="0"/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Recommandations et préconisations </a:t>
            </a:r>
            <a:b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</a:br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2 : Conduite du projet – </a:t>
            </a:r>
            <a:r>
              <a:rPr lang="fr-FR" sz="28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Système de pilotage et Gestion de projets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693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9B6E25A-27F2-4B0A-AB9A-53DF706AC9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744" y="1119387"/>
            <a:ext cx="7948750" cy="1524661"/>
          </a:xfrm>
        </p:spPr>
        <p:txBody>
          <a:bodyPr/>
          <a:lstStyle/>
          <a:p>
            <a:r>
              <a:rPr lang="fr-FR" dirty="0"/>
              <a:t>Du fait du volume, des délais impartis, du changement culturel, du lien entre charge et expérience au poste, </a:t>
            </a:r>
            <a:r>
              <a:rPr lang="fr-FR" b="1" dirty="0"/>
              <a:t>nous identifions un risque potentiel d’écart entre les besoins et ressources, ajouté à ceux liés à la montée en compétences, qu’elle soit subie ou choisie, et ses impacts sur le professionnalisme et l’estime de soi.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D841200-2D26-4A0D-B235-8F95F540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2 : Conduite du projet – </a:t>
            </a:r>
            <a:r>
              <a:rPr lang="fr-FR" sz="28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Cartographie évolutive des compétences</a:t>
            </a:r>
            <a:b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</a:b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8E030-CA4A-418D-9688-700871E83B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DE1ECB-9579-483C-A808-40CCF390D7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17</a:t>
            </a:fld>
            <a:endParaRPr lang="fr-FR" altLang="fr-FR" dirty="0"/>
          </a:p>
        </p:txBody>
      </p:sp>
      <p:pic>
        <p:nvPicPr>
          <p:cNvPr id="22" name="Espace réservé du contenu 21">
            <a:extLst>
              <a:ext uri="{FF2B5EF4-FFF2-40B4-BE49-F238E27FC236}">
                <a16:creationId xmlns:a16="http://schemas.microsoft.com/office/drawing/2014/main" id="{C8108B48-528F-4891-B8C3-C398EFF1FEDF}"/>
              </a:ext>
            </a:extLst>
          </p:cNvPr>
          <p:cNvPicPr>
            <a:picLocks noGrp="1" noChangeAspect="1"/>
          </p:cNvPicPr>
          <p:nvPr>
            <p:ph sz="quarter" idx="15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32768" y="4921286"/>
            <a:ext cx="4473022" cy="1741922"/>
          </a:xfrm>
          <a:prstGeom prst="rect">
            <a:avLst/>
          </a:prstGeom>
        </p:spPr>
      </p:pic>
      <p:pic>
        <p:nvPicPr>
          <p:cNvPr id="18" name="Picture 2" descr="C:\Users\guesdonm\Pictures\risk_measurement_anim_500_wht_9257.gif">
            <a:extLst>
              <a:ext uri="{FF2B5EF4-FFF2-40B4-BE49-F238E27FC236}">
                <a16:creationId xmlns:a16="http://schemas.microsoft.com/office/drawing/2014/main" id="{870BDC20-94CC-41A9-BCBB-3B724A9F1E0B}"/>
              </a:ext>
            </a:extLst>
          </p:cNvPr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768" y="3248858"/>
            <a:ext cx="1154015" cy="11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preconisation">
            <a:extLst>
              <a:ext uri="{FF2B5EF4-FFF2-40B4-BE49-F238E27FC236}">
                <a16:creationId xmlns:a16="http://schemas.microsoft.com/office/drawing/2014/main" id="{5806F660-1514-49AE-8955-344CCCFC5A4C}"/>
              </a:ext>
            </a:extLst>
          </p:cNvPr>
          <p:cNvGrpSpPr/>
          <p:nvPr/>
        </p:nvGrpSpPr>
        <p:grpSpPr>
          <a:xfrm>
            <a:off x="148753" y="2298847"/>
            <a:ext cx="8391038" cy="4276379"/>
            <a:chOff x="4291358" y="966866"/>
            <a:chExt cx="8676197" cy="2490175"/>
          </a:xfrm>
        </p:grpSpPr>
        <p:sp>
          <p:nvSpPr>
            <p:cNvPr id="20" name="preconisation_texte">
              <a:extLst>
                <a:ext uri="{FF2B5EF4-FFF2-40B4-BE49-F238E27FC236}">
                  <a16:creationId xmlns:a16="http://schemas.microsoft.com/office/drawing/2014/main" id="{992B1A00-375A-46BA-B212-084F22C65D1D}"/>
                </a:ext>
              </a:extLst>
            </p:cNvPr>
            <p:cNvSpPr txBox="1">
              <a:spLocks/>
            </p:cNvSpPr>
            <p:nvPr/>
          </p:nvSpPr>
          <p:spPr>
            <a:xfrm>
              <a:off x="4575828" y="1423201"/>
              <a:ext cx="8391727" cy="2033840"/>
            </a:xfrm>
            <a:prstGeom prst="round2DiagRect">
              <a:avLst>
                <a:gd name="adj1" fmla="val 5537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lIns="0" tIns="0" rIns="0" bIns="0"/>
            <a:lstStyle>
              <a:lvl1pPr marL="3619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FontTx/>
                <a:buBlip>
                  <a:blip r:embed="rId6"/>
                </a:buBlip>
                <a:tabLst/>
                <a:def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 Light" panose="020F0302020204030204" pitchFamily="34" charset="0"/>
                </a:defRPr>
              </a:lvl1pPr>
              <a:lvl2pPr marL="89535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698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Wingdings" panose="05000000000000000000" pitchFamily="2" charset="2"/>
                <a:buChar char="§"/>
                <a:tabLst/>
                <a:def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2pPr>
              <a:lvl3pPr marL="125730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" panose="020F0502020204030204" pitchFamily="34" charset="0"/>
                <a:buChar char="-"/>
                <a:tabLst/>
                <a:def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3pPr>
              <a:lvl4pPr marL="16192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 Light" panose="020F0302020204030204" pitchFamily="34" charset="0"/>
                <a:buChar char="‐"/>
                <a:tabLst/>
                <a:defRPr kumimoji="0" lang="fr-FR" alt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4pPr>
              <a:lvl5pPr marL="1312863" marR="0" indent="300038" algn="l" defTabSz="257171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 lang="fr-FR" sz="1200" baseline="0" dirty="0">
                  <a:solidFill>
                    <a:schemeClr val="tx1"/>
                  </a:solidFill>
                  <a:latin typeface="+mj-lt"/>
                  <a:cs typeface="Segoe UI" pitchFamily="34" charset="0"/>
                </a:defRPr>
              </a:lvl5pPr>
              <a:lvl6pPr marL="1455841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100">
                  <a:solidFill>
                    <a:srgbClr val="000000"/>
                  </a:solidFill>
                  <a:latin typeface="+mn-lt"/>
                </a:defRPr>
              </a:lvl6pPr>
              <a:lvl7pPr marL="1576698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sz="1700">
                  <a:solidFill>
                    <a:srgbClr val="000000"/>
                  </a:solidFill>
                  <a:latin typeface="+mn-lt"/>
                </a:defRPr>
              </a:lvl7pPr>
              <a:lvl8pPr marL="1844436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kumimoji="0" lang="fr-FR" sz="139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8pPr>
              <a:lvl9pPr marL="2259063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844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361950" marR="0" lvl="0" indent="-276225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ea typeface="+mn-ea"/>
                  <a:cs typeface="Calibri Light" panose="020F0302020204030204" pitchFamily="34" charset="0"/>
                </a:rPr>
                <a:t>De notre point de vue, afin de faciliter le suivi du projet, le CSE Centraux devrait idéalement disposer sur les périmètres de réorganisation :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De la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cartographie des compétences disponibles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actuellement ; cartographie structurée en accord avec les macro-leviers (cohérence entre compétences maintenues/perdues et activités restantes/supprimées)  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Des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ajustements de cette cartographie à 3 ans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en logique de GEPP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fr-FR" sz="1800" dirty="0">
                  <a:solidFill>
                    <a:srgbClr val="35383B"/>
                  </a:solidFill>
                  <a:latin typeface="Calibri Light"/>
                </a:rPr>
                <a:t>D’une </a:t>
              </a:r>
              <a:r>
                <a:rPr lang="fr-FR" sz="1800" b="1" dirty="0">
                  <a:solidFill>
                    <a:srgbClr val="35383B"/>
                  </a:solidFill>
                  <a:latin typeface="Calibri Light"/>
                </a:rPr>
                <a:t>matrice de transfert ou d’acquisition de compétences </a:t>
              </a:r>
              <a:r>
                <a:rPr lang="fr-FR" sz="1800" dirty="0">
                  <a:solidFill>
                    <a:srgbClr val="35383B"/>
                  </a:solidFill>
                  <a:latin typeface="Calibri Light"/>
                </a:rPr>
                <a:t>dans le cadre du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plan de reclassement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D’un </a:t>
              </a:r>
              <a:r>
                <a:rPr kumimoji="0" lang="fr-FR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reporting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 régulier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sur la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consolidation des besoins et ressources en compétences </a:t>
              </a:r>
              <a:r>
                <a:rPr kumimoji="0" lang="fr-FR" sz="1800" i="1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(au moins pour les services ou postes les plus sensibles)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.</a:t>
              </a:r>
              <a:endParaRPr kumimoji="0" lang="fr-FR" sz="1800" i="1" u="none" strike="noStrike" kern="1200" cap="none" spc="0" normalizeH="0" baseline="0" noProof="0" dirty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Calibri Light"/>
                <a:cs typeface="Calibri Light" panose="020F0302020204030204" pitchFamily="34" charset="0"/>
              </a:endParaRPr>
            </a:p>
            <a:p>
              <a:pPr marL="85725" marR="0" lvl="0" indent="0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3" name="preconisation_titre">
              <a:extLst>
                <a:ext uri="{FF2B5EF4-FFF2-40B4-BE49-F238E27FC236}">
                  <a16:creationId xmlns:a16="http://schemas.microsoft.com/office/drawing/2014/main" id="{7C0D3DD8-DB5B-4633-BFA8-A30C38FED136}"/>
                </a:ext>
              </a:extLst>
            </p:cNvPr>
            <p:cNvSpPr/>
            <p:nvPr/>
          </p:nvSpPr>
          <p:spPr>
            <a:xfrm>
              <a:off x="4832337" y="1133106"/>
              <a:ext cx="2688941" cy="21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RECOMMANDATION</a:t>
              </a:r>
            </a:p>
          </p:txBody>
        </p:sp>
        <p:pic>
          <p:nvPicPr>
            <p:cNvPr id="25" name="preconisation_logo">
              <a:extLst>
                <a:ext uri="{FF2B5EF4-FFF2-40B4-BE49-F238E27FC236}">
                  <a16:creationId xmlns:a16="http://schemas.microsoft.com/office/drawing/2014/main" id="{6E94F3EF-4A1B-4A39-AD54-67E61510E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358" y="966866"/>
              <a:ext cx="658425" cy="646232"/>
            </a:xfrm>
            <a:prstGeom prst="rect">
              <a:avLst/>
            </a:prstGeom>
          </p:spPr>
        </p:pic>
      </p:grp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B8BF9817-FF12-44C5-AEED-0C81474FA09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8"/>
          <a:stretch>
            <a:fillRect/>
          </a:stretch>
        </p:blipFill>
        <p:spPr>
          <a:xfrm>
            <a:off x="9148404" y="1224758"/>
            <a:ext cx="3864409" cy="3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9B6E25A-27F2-4B0A-AB9A-53DF706AC9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3467" y="1119387"/>
            <a:ext cx="11378480" cy="5613821"/>
          </a:xfrm>
        </p:spPr>
        <p:txBody>
          <a:bodyPr/>
          <a:lstStyle/>
          <a:p>
            <a:r>
              <a:rPr lang="fr-FR" sz="1800" dirty="0"/>
              <a:t>Un réel effort a été fait par </a:t>
            </a:r>
            <a:r>
              <a:rPr lang="fr-FR" sz="1800" b="1" dirty="0"/>
              <a:t>HRCO-SSA</a:t>
            </a:r>
            <a:r>
              <a:rPr lang="fr-FR" sz="1800" dirty="0"/>
              <a:t> (fût-ce en décalé par rapport à la conception du projet), à travers deux batteries d’indicateurs en cours de rodage : </a:t>
            </a:r>
            <a:r>
              <a:rPr lang="fr-FR" sz="1800" b="1" dirty="0"/>
              <a:t>indicateurs de préservation du capital humain</a:t>
            </a:r>
            <a:r>
              <a:rPr lang="fr-FR" sz="1800" dirty="0"/>
              <a:t>, et </a:t>
            </a:r>
            <a:r>
              <a:rPr lang="fr-FR" sz="1800" b="1" dirty="0"/>
              <a:t>indicateurs de suivi de projet</a:t>
            </a:r>
            <a:r>
              <a:rPr lang="fr-FR" sz="1800" dirty="0"/>
              <a:t>. Leur rapprochement permettrait de </a:t>
            </a:r>
            <a:r>
              <a:rPr lang="fr-FR" sz="1800" b="1" dirty="0"/>
              <a:t>sensibiliser directeurs de BU-SU </a:t>
            </a:r>
            <a:r>
              <a:rPr lang="fr-FR" sz="1800" dirty="0"/>
              <a:t>et d’</a:t>
            </a:r>
            <a:r>
              <a:rPr lang="fr-FR" sz="1800" b="1" dirty="0"/>
              <a:t>impliquer managers de proximité et RPRH </a:t>
            </a:r>
            <a:r>
              <a:rPr lang="fr-FR" sz="1800" dirty="0"/>
              <a:t>aux </a:t>
            </a:r>
            <a:r>
              <a:rPr lang="fr-FR" sz="1800" b="1" dirty="0"/>
              <a:t>enjeux et difficultés de déroulement </a:t>
            </a:r>
            <a:r>
              <a:rPr lang="fr-FR" sz="1800" dirty="0"/>
              <a:t>des opérations. </a:t>
            </a:r>
          </a:p>
          <a:p>
            <a:r>
              <a:rPr lang="fr-FR" sz="1800" dirty="0"/>
              <a:t>Sans nier ces efforts, nous relevons que </a:t>
            </a:r>
            <a:r>
              <a:rPr lang="fr-FR" sz="1800" b="1" dirty="0"/>
              <a:t>la mesure de la charge relève d’une déclaration purement managériale</a:t>
            </a:r>
            <a:r>
              <a:rPr lang="fr-FR" sz="1800" dirty="0"/>
              <a:t>. Nous ne pensons pas que cela soit suffisant, et nous pensons que l’on manque ainsi une </a:t>
            </a:r>
            <a:r>
              <a:rPr lang="fr-FR" sz="1800" b="1" dirty="0"/>
              <a:t>occasion de responsabilisation et d’écoute directe des salariés</a:t>
            </a:r>
            <a:r>
              <a:rPr lang="fr-FR" sz="1800" dirty="0"/>
              <a:t>.</a:t>
            </a:r>
          </a:p>
          <a:p>
            <a:r>
              <a:rPr lang="fr-FR" sz="1800" dirty="0"/>
              <a:t>Nous  recommandons donc, en sus, </a:t>
            </a:r>
            <a:r>
              <a:rPr lang="fr-FR" sz="1800" b="1" dirty="0">
                <a:solidFill>
                  <a:srgbClr val="C00000"/>
                </a:solidFill>
              </a:rPr>
              <a:t>la mise en place d’une </a:t>
            </a:r>
            <a:r>
              <a:rPr lang="fr-FR" sz="1800" b="1" dirty="0" err="1">
                <a:solidFill>
                  <a:srgbClr val="C00000"/>
                </a:solidFill>
              </a:rPr>
              <a:t>auto-déclaration</a:t>
            </a:r>
            <a:r>
              <a:rPr lang="fr-FR" sz="1800" b="1" dirty="0">
                <a:solidFill>
                  <a:srgbClr val="C00000"/>
                </a:solidFill>
              </a:rPr>
              <a:t> par chaque salarié </a:t>
            </a:r>
            <a:r>
              <a:rPr lang="fr-FR" sz="1800" dirty="0"/>
              <a:t>(des services concernés) </a:t>
            </a:r>
            <a:r>
              <a:rPr lang="fr-FR" sz="1800" b="1" dirty="0">
                <a:solidFill>
                  <a:srgbClr val="C00000"/>
                </a:solidFill>
              </a:rPr>
              <a:t>de la soutenabilité de sa charge, à l’horizon de la semaine, du mois et du trimestre</a:t>
            </a:r>
            <a:r>
              <a:rPr lang="fr-FR" sz="1800" b="1" dirty="0"/>
              <a:t>.</a:t>
            </a:r>
            <a:r>
              <a:rPr lang="fr-FR" sz="1800" dirty="0"/>
              <a:t> Cette déclaration pourra être </a:t>
            </a:r>
            <a:r>
              <a:rPr lang="fr-FR" sz="1800" b="1" dirty="0"/>
              <a:t>confrontée à l’estimation managériale</a:t>
            </a:r>
            <a:r>
              <a:rPr lang="fr-FR" sz="1800" dirty="0"/>
              <a:t>, qui garde toute sa légitimité. Elles pourront ensuite être </a:t>
            </a:r>
            <a:r>
              <a:rPr lang="fr-FR" sz="1800" b="1" dirty="0"/>
              <a:t>confrontées à l’évolution réelle des effectifs</a:t>
            </a:r>
            <a:r>
              <a:rPr lang="fr-FR" sz="1800" dirty="0"/>
              <a:t>, affectée en continu par les </a:t>
            </a:r>
            <a:r>
              <a:rPr lang="fr-FR" sz="1800" b="1" dirty="0"/>
              <a:t>départs et vacances de postes </a:t>
            </a:r>
            <a:r>
              <a:rPr lang="fr-FR" sz="1800" dirty="0"/>
              <a:t>(dues au volontariat ou relevant d’autres causes), pour mesures correctives temporaires </a:t>
            </a:r>
            <a:r>
              <a:rPr lang="fr-FR" sz="1800" i="1" dirty="0"/>
              <a:t>(cf. recommandation préalable d’un </a:t>
            </a:r>
            <a:r>
              <a:rPr lang="fr-FR" sz="1800" b="1" i="1" dirty="0">
                <a:solidFill>
                  <a:srgbClr val="00B050"/>
                </a:solidFill>
              </a:rPr>
              <a:t>Système de pilotage intégré</a:t>
            </a:r>
            <a:r>
              <a:rPr lang="fr-FR" sz="1800" i="1" dirty="0"/>
              <a:t>)</a:t>
            </a:r>
          </a:p>
          <a:p>
            <a:endParaRPr lang="fr-FR" sz="1800" i="1" dirty="0"/>
          </a:p>
          <a:p>
            <a:pPr lvl="1"/>
            <a:r>
              <a:rPr lang="fr-FR" sz="2000" i="1" dirty="0">
                <a:solidFill>
                  <a:srgbClr val="00B050"/>
                </a:solidFill>
              </a:rPr>
              <a:t>Le modèle NASA – TLX, présenté dans notre rapport, peut servir d’outil à cette fin.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D841200-2D26-4A0D-B235-8F95F540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2 : Conduite du projet – </a:t>
            </a:r>
            <a:r>
              <a:rPr lang="fr-FR" sz="28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Evaluation de la Charge de Travail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8E030-CA4A-418D-9688-700871E83B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DE1ECB-9579-483C-A808-40CCF390D7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1274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9B6E25A-27F2-4B0A-AB9A-53DF706AC9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3467" y="1119387"/>
            <a:ext cx="11378480" cy="5613821"/>
          </a:xfrm>
        </p:spPr>
        <p:txBody>
          <a:bodyPr/>
          <a:lstStyle/>
          <a:p>
            <a:r>
              <a:rPr lang="fr-FR" sz="2000" b="1" dirty="0"/>
              <a:t>Principe d’évaluation en continu de la charge de travail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D841200-2D26-4A0D-B235-8F95F540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2 : Conduite du projet – </a:t>
            </a:r>
            <a:r>
              <a:rPr lang="fr-FR" sz="28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Evaluation de la Charge de Travail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8E030-CA4A-418D-9688-700871E83B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DE1ECB-9579-483C-A808-40CCF390D7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19</a:t>
            </a:fld>
            <a:endParaRPr lang="fr-FR" altLang="fr-FR" dirty="0"/>
          </a:p>
        </p:txBody>
      </p:sp>
      <p:grpSp>
        <p:nvGrpSpPr>
          <p:cNvPr id="19" name="preconisation">
            <a:extLst>
              <a:ext uri="{FF2B5EF4-FFF2-40B4-BE49-F238E27FC236}">
                <a16:creationId xmlns:a16="http://schemas.microsoft.com/office/drawing/2014/main" id="{5806F660-1514-49AE-8955-344CCCFC5A4C}"/>
              </a:ext>
            </a:extLst>
          </p:cNvPr>
          <p:cNvGrpSpPr/>
          <p:nvPr/>
        </p:nvGrpSpPr>
        <p:grpSpPr>
          <a:xfrm>
            <a:off x="1227840" y="1935290"/>
            <a:ext cx="10031399" cy="3958733"/>
            <a:chOff x="4291358" y="966866"/>
            <a:chExt cx="10031399" cy="3958733"/>
          </a:xfrm>
        </p:grpSpPr>
        <p:sp>
          <p:nvSpPr>
            <p:cNvPr id="20" name="preconisation_texte">
              <a:extLst>
                <a:ext uri="{FF2B5EF4-FFF2-40B4-BE49-F238E27FC236}">
                  <a16:creationId xmlns:a16="http://schemas.microsoft.com/office/drawing/2014/main" id="{992B1A00-375A-46BA-B212-084F22C65D1D}"/>
                </a:ext>
              </a:extLst>
            </p:cNvPr>
            <p:cNvSpPr txBox="1">
              <a:spLocks/>
            </p:cNvSpPr>
            <p:nvPr/>
          </p:nvSpPr>
          <p:spPr>
            <a:xfrm>
              <a:off x="4575828" y="1423200"/>
              <a:ext cx="9746929" cy="3502399"/>
            </a:xfrm>
            <a:prstGeom prst="round2DiagRect">
              <a:avLst>
                <a:gd name="adj1" fmla="val 5537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lIns="0" tIns="0" rIns="0" bIns="0"/>
            <a:lstStyle>
              <a:lvl1pPr marL="3619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FontTx/>
                <a:buBlip>
                  <a:blip r:embed="rId2"/>
                </a:buBlip>
                <a:tabLst/>
                <a:def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 Light" panose="020F0302020204030204" pitchFamily="34" charset="0"/>
                </a:defRPr>
              </a:lvl1pPr>
              <a:lvl2pPr marL="89535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698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Wingdings" panose="05000000000000000000" pitchFamily="2" charset="2"/>
                <a:buChar char="§"/>
                <a:tabLst/>
                <a:def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2pPr>
              <a:lvl3pPr marL="125730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" panose="020F0502020204030204" pitchFamily="34" charset="0"/>
                <a:buChar char="-"/>
                <a:tabLst/>
                <a:def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3pPr>
              <a:lvl4pPr marL="16192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 Light" panose="020F0302020204030204" pitchFamily="34" charset="0"/>
                <a:buChar char="‐"/>
                <a:tabLst/>
                <a:defRPr kumimoji="0" lang="fr-FR" alt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4pPr>
              <a:lvl5pPr marL="1312863" marR="0" indent="300038" algn="l" defTabSz="257171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 lang="fr-FR" sz="1200" baseline="0" dirty="0">
                  <a:solidFill>
                    <a:schemeClr val="tx1"/>
                  </a:solidFill>
                  <a:latin typeface="+mj-lt"/>
                  <a:cs typeface="Segoe UI" pitchFamily="34" charset="0"/>
                </a:defRPr>
              </a:lvl5pPr>
              <a:lvl6pPr marL="1455841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100">
                  <a:solidFill>
                    <a:srgbClr val="000000"/>
                  </a:solidFill>
                  <a:latin typeface="+mn-lt"/>
                </a:defRPr>
              </a:lvl6pPr>
              <a:lvl7pPr marL="1576698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sz="1700">
                  <a:solidFill>
                    <a:srgbClr val="000000"/>
                  </a:solidFill>
                  <a:latin typeface="+mn-lt"/>
                </a:defRPr>
              </a:lvl7pPr>
              <a:lvl8pPr marL="1844436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kumimoji="0" lang="fr-FR" sz="139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8pPr>
              <a:lvl9pPr marL="2259063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844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Auto-déclaration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 de la soutenabilité de sa charge par chaque salarié impacté par le projet, à triple horizon semaine – mois – trimestre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Réconciliation de ces </a:t>
              </a:r>
              <a:r>
                <a:rPr kumimoji="0" lang="fr-F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auto-déclarations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 avec l’estimation managériale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fr-FR" sz="2000" dirty="0">
                  <a:solidFill>
                    <a:srgbClr val="35383B"/>
                  </a:solidFill>
                  <a:latin typeface="Calibri Light"/>
                </a:rPr>
                <a:t>Réconciliation avec la disponibilité en effectifs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Partage avec les managers, les RH et les managers de projets (</a:t>
              </a:r>
              <a: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35383B"/>
                  </a:solidFill>
                  <a:effectLst/>
                  <a:uLnTx/>
                  <a:uFillTx/>
                  <a:latin typeface="Calibri Light"/>
                  <a:cs typeface="Calibri Light" panose="020F0302020204030204" pitchFamily="34" charset="0"/>
                </a:rPr>
                <a:t>pour les projets les plus importants).</a:t>
              </a:r>
            </a:p>
            <a:p>
              <a:pPr marL="714375" marR="0" lvl="1" indent="-266700" algn="just" defTabSz="102317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7B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fr-FR" sz="2000" dirty="0">
                  <a:solidFill>
                    <a:srgbClr val="35383B"/>
                  </a:solidFill>
                  <a:latin typeface="Calibri Light"/>
                </a:rPr>
                <a:t>Suivi partagé avec les représentants du personnel : </a:t>
              </a:r>
            </a:p>
            <a:p>
              <a:pPr marL="1076325" lvl="2">
                <a:spcBef>
                  <a:spcPts val="600"/>
                </a:spcBef>
                <a:buClr>
                  <a:srgbClr val="0087BD"/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2000" dirty="0">
                  <a:solidFill>
                    <a:srgbClr val="35383B"/>
                  </a:solidFill>
                  <a:latin typeface="Calibri Light"/>
                </a:rPr>
                <a:t>cas avérés et mesures correctives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Calibri Light"/>
                <a:cs typeface="Calibri Light" panose="020F0302020204030204" pitchFamily="34" charset="0"/>
              </a:endParaRPr>
            </a:p>
            <a:p>
              <a:pPr marL="85725" marR="0" lvl="0" indent="0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5383B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3" name="preconisation_titre">
              <a:extLst>
                <a:ext uri="{FF2B5EF4-FFF2-40B4-BE49-F238E27FC236}">
                  <a16:creationId xmlns:a16="http://schemas.microsoft.com/office/drawing/2014/main" id="{7C0D3DD8-DB5B-4633-BFA8-A30C38FED136}"/>
                </a:ext>
              </a:extLst>
            </p:cNvPr>
            <p:cNvSpPr/>
            <p:nvPr/>
          </p:nvSpPr>
          <p:spPr>
            <a:xfrm>
              <a:off x="4832337" y="1133106"/>
              <a:ext cx="2688941" cy="21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RECOMMANDATION</a:t>
              </a:r>
            </a:p>
          </p:txBody>
        </p:sp>
        <p:pic>
          <p:nvPicPr>
            <p:cNvPr id="25" name="preconisation_logo">
              <a:extLst>
                <a:ext uri="{FF2B5EF4-FFF2-40B4-BE49-F238E27FC236}">
                  <a16:creationId xmlns:a16="http://schemas.microsoft.com/office/drawing/2014/main" id="{6E94F3EF-4A1B-4A39-AD54-67E61510E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358" y="966866"/>
              <a:ext cx="658425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05B498-E6D7-4533-A2B7-06BEB0159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F3BCEB-4B73-41B4-BA20-4E21E00DF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2</a:t>
            </a:fld>
            <a:endParaRPr lang="fr-FR" alt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7E883CD-B72D-4976-99B3-86BC5AFDC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46047"/>
              </p:ext>
            </p:extLst>
          </p:nvPr>
        </p:nvGraphicFramePr>
        <p:xfrm>
          <a:off x="2576697" y="1264920"/>
          <a:ext cx="6781312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257">
                  <a:extLst>
                    <a:ext uri="{9D8B030D-6E8A-4147-A177-3AD203B41FA5}">
                      <a16:colId xmlns:a16="http://schemas.microsoft.com/office/drawing/2014/main" val="88661134"/>
                    </a:ext>
                  </a:extLst>
                </a:gridCol>
                <a:gridCol w="1031055">
                  <a:extLst>
                    <a:ext uri="{9D8B030D-6E8A-4147-A177-3AD203B41FA5}">
                      <a16:colId xmlns:a16="http://schemas.microsoft.com/office/drawing/2014/main" val="3426694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F6396"/>
                          </a:solidFill>
                        </a:rPr>
                        <a:t>Un projet traduisant une stratégie sans projection </a:t>
                      </a:r>
                    </a:p>
                  </a:txBody>
                  <a:tcPr anchor="b">
                    <a:lnB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rgbClr val="0F6396"/>
                          </a:solidFill>
                          <a:hlinkClick r:id="rId2" action="ppaction://hlinksldjump"/>
                        </a:rPr>
                        <a:t>Page 3 </a:t>
                      </a:r>
                      <a:endParaRPr lang="fr-FR" sz="1600" b="1" dirty="0">
                        <a:solidFill>
                          <a:srgbClr val="0F6396"/>
                        </a:solidFill>
                      </a:endParaRPr>
                    </a:p>
                  </a:txBody>
                  <a:tcPr anchor="b">
                    <a:lnB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0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algn="l" defTabSz="535482" rtl="0" eaLnBrk="1" latinLnBrk="0" hangingPunct="1"/>
                      <a:r>
                        <a:rPr lang="fr-FR" sz="1600" b="1" kern="1200" dirty="0">
                          <a:solidFill>
                            <a:srgbClr val="0F6396"/>
                          </a:solidFill>
                          <a:latin typeface="+mn-lt"/>
                          <a:ea typeface="+mn-ea"/>
                          <a:cs typeface="+mn-cs"/>
                        </a:rPr>
                        <a:t>Le processus de détermination de la cible interpelle</a:t>
                      </a:r>
                    </a:p>
                  </a:txBody>
                  <a:tcPr anchor="b">
                    <a:lnT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>
                          <a:solidFill>
                            <a:srgbClr val="7F7F7F"/>
                          </a:solidFill>
                          <a:hlinkClick r:id="rId3" action="ppaction://hlinksldjump"/>
                        </a:rPr>
                        <a:t>Page 5  </a:t>
                      </a:r>
                      <a:endParaRPr lang="fr-FR" sz="1400" b="0" dirty="0">
                        <a:solidFill>
                          <a:srgbClr val="7F7F7F"/>
                        </a:solidFill>
                      </a:endParaRPr>
                    </a:p>
                  </a:txBody>
                  <a:tcPr anchor="b">
                    <a:lnT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099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algn="l" defTabSz="535482" rtl="0" eaLnBrk="1" latinLnBrk="0" hangingPunct="1"/>
                      <a:r>
                        <a:rPr lang="fr-FR" sz="1600" b="1" kern="1200" dirty="0">
                          <a:solidFill>
                            <a:srgbClr val="0F6396"/>
                          </a:solidFill>
                          <a:latin typeface="+mn-lt"/>
                          <a:ea typeface="+mn-ea"/>
                          <a:cs typeface="+mn-cs"/>
                        </a:rPr>
                        <a:t>Un projet qui sous-estime ses limites externes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>
                          <a:solidFill>
                            <a:srgbClr val="7F7F7F"/>
                          </a:solidFill>
                          <a:hlinkClick r:id="" action="ppaction://noaction"/>
                        </a:rPr>
                        <a:t>Page 10 </a:t>
                      </a:r>
                      <a:endParaRPr lang="fr-FR" sz="1400" b="0" dirty="0">
                        <a:solidFill>
                          <a:srgbClr val="7F7F7F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5339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algn="l" defTabSz="535482" rtl="0" eaLnBrk="1" latinLnBrk="0" hangingPunct="1"/>
                      <a:r>
                        <a:rPr lang="fr-FR" sz="1600" b="1" kern="1200" dirty="0">
                          <a:solidFill>
                            <a:srgbClr val="0F6396"/>
                          </a:solidFill>
                          <a:latin typeface="+mn-lt"/>
                          <a:ea typeface="+mn-ea"/>
                          <a:cs typeface="+mn-cs"/>
                        </a:rPr>
                        <a:t>Un projet qui risque de buter sur d’autres limites, internes cette fois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>
                          <a:solidFill>
                            <a:srgbClr val="7F7F7F"/>
                          </a:solidFill>
                          <a:hlinkClick r:id="" action="ppaction://noaction"/>
                        </a:rPr>
                        <a:t>Page 11  </a:t>
                      </a:r>
                      <a:endParaRPr lang="fr-FR" sz="1400" b="0" dirty="0">
                        <a:solidFill>
                          <a:srgbClr val="7F7F7F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65333468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lvl="1" algn="l" defTabSz="535482" rtl="0" eaLnBrk="1" latinLnBrk="0" hangingPunct="1"/>
                      <a:r>
                        <a:rPr lang="fr-FR" sz="1600" b="1" kern="1200" dirty="0">
                          <a:solidFill>
                            <a:srgbClr val="0F6396"/>
                          </a:solidFill>
                          <a:latin typeface="+mn-lt"/>
                          <a:ea typeface="+mn-ea"/>
                          <a:cs typeface="+mn-cs"/>
                        </a:rPr>
                        <a:t>L’impréparation du projet pose questions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>
                          <a:solidFill>
                            <a:srgbClr val="7F7F7F"/>
                          </a:solidFill>
                          <a:hlinkClick r:id="" action="ppaction://noaction"/>
                        </a:rPr>
                        <a:t>Page 12 </a:t>
                      </a:r>
                      <a:endParaRPr lang="fr-FR" sz="1400" b="0" dirty="0">
                        <a:solidFill>
                          <a:srgbClr val="7F7F7F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3661639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lvl="1" algn="l" defTabSz="535482" rtl="0" eaLnBrk="1" latinLnBrk="0" hangingPunct="1"/>
                      <a:r>
                        <a:rPr lang="fr-FR" sz="1600" b="1" kern="1200" dirty="0">
                          <a:solidFill>
                            <a:srgbClr val="0F6396"/>
                          </a:solidFill>
                          <a:latin typeface="+mn-lt"/>
                          <a:ea typeface="+mn-ea"/>
                          <a:cs typeface="+mn-cs"/>
                        </a:rPr>
                        <a:t>Recommandations et préconisations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53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7F7F7F"/>
                          </a:solidFill>
                          <a:hlinkClick r:id="" action="ppaction://noaction"/>
                        </a:rPr>
                        <a:t>Page 14 </a:t>
                      </a:r>
                      <a:endParaRPr lang="fr-FR" sz="1400" b="0" dirty="0">
                        <a:solidFill>
                          <a:srgbClr val="7F7F7F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8136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6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Certes </a:t>
            </a:r>
            <a:r>
              <a:rPr lang="fr-FR" sz="2000" b="1" dirty="0"/>
              <a:t>l’objectif de réduction des coûts et d’amélioration du coefficient d’exploitation se justifie </a:t>
            </a:r>
            <a:r>
              <a:rPr lang="fr-FR" sz="2000" dirty="0"/>
              <a:t>au vu de diverses comparaisons sectorielles. Ces comparaisons agrègent différents ratios: Frais IT/Frais généraux ; coefficient d’exploitation (Frais d’exploitation/PNB)  ; RN/PNB.</a:t>
            </a:r>
          </a:p>
          <a:p>
            <a:r>
              <a:rPr lang="fr-FR" sz="2000" b="1" dirty="0"/>
              <a:t>La convergence de leur orientation indique une situation globale de sous-compétitivité de la SG</a:t>
            </a:r>
            <a:r>
              <a:rPr lang="fr-FR" sz="2000" dirty="0"/>
              <a:t>, pénalisée en Bourse par une </a:t>
            </a:r>
            <a:r>
              <a:rPr lang="fr-FR" sz="2000" b="1" dirty="0"/>
              <a:t>décote accrue de la valeur de l’action </a:t>
            </a:r>
            <a:r>
              <a:rPr lang="fr-FR" sz="2000" dirty="0"/>
              <a:t>(0,36 fois l’actif tangible contre 0,85 pour les banques d’Europe continentale).  </a:t>
            </a:r>
          </a:p>
          <a:p>
            <a:r>
              <a:rPr lang="fr-FR" sz="2000" dirty="0"/>
              <a:t>Pour autant, il convient de rappeler que la SG paraît mauvais élève d’un peloton de bons élèves, </a:t>
            </a:r>
            <a:r>
              <a:rPr lang="fr-FR" sz="2000" b="1" dirty="0"/>
              <a:t>bénéficiaires et largement au-dessus des ratios prudentiels </a:t>
            </a:r>
            <a:r>
              <a:rPr lang="fr-FR" sz="2000" dirty="0"/>
              <a:t>qui leur sont imposés…</a:t>
            </a:r>
          </a:p>
          <a:p>
            <a:r>
              <a:rPr lang="fr-FR" sz="2000" dirty="0"/>
              <a:t>Par ailleurs, s’agissant de ratios, il convient d’apprécier </a:t>
            </a:r>
            <a:r>
              <a:rPr lang="fr-FR" sz="2000" b="1" dirty="0">
                <a:solidFill>
                  <a:srgbClr val="C00000"/>
                </a:solidFill>
              </a:rPr>
              <a:t>la dynamique du dénominateur </a:t>
            </a:r>
            <a:r>
              <a:rPr lang="fr-FR" sz="2000" dirty="0"/>
              <a:t>autant que </a:t>
            </a:r>
            <a:r>
              <a:rPr lang="fr-FR" sz="2000" b="1" dirty="0">
                <a:solidFill>
                  <a:srgbClr val="C00000"/>
                </a:solidFill>
              </a:rPr>
              <a:t>le poids du numérateur</a:t>
            </a:r>
            <a:r>
              <a:rPr lang="fr-FR" sz="2000" dirty="0"/>
              <a:t>. </a:t>
            </a:r>
          </a:p>
          <a:p>
            <a:r>
              <a:rPr lang="fr-FR" sz="2000" b="1" dirty="0"/>
              <a:t>La génération de PNB </a:t>
            </a:r>
            <a:r>
              <a:rPr lang="fr-FR" sz="2000" dirty="0"/>
              <a:t>est-elle suffisante, par exemple ? </a:t>
            </a:r>
          </a:p>
          <a:p>
            <a:pPr lvl="1"/>
            <a:r>
              <a:rPr lang="fr-FR" sz="1800" dirty="0"/>
              <a:t>Cette réflexion sollicite alors le </a:t>
            </a:r>
            <a:r>
              <a:rPr lang="fr-FR" sz="1800" b="1" dirty="0"/>
              <a:t>portefeuille de produits de la banque</a:t>
            </a:r>
            <a:r>
              <a:rPr lang="fr-FR" sz="1800" dirty="0"/>
              <a:t>, d’une part : la dynamique de rentabilité instantanée des différents segments pouvant varier fortement (à titre d’exemple, l’exposition à la Banque de détail en France était pénalisante en 2023). </a:t>
            </a:r>
          </a:p>
          <a:p>
            <a:pPr lvl="1"/>
            <a:r>
              <a:rPr lang="fr-FR" sz="1800" dirty="0"/>
              <a:t>Et surtout sa </a:t>
            </a:r>
            <a:r>
              <a:rPr lang="fr-FR" sz="1800" b="1" dirty="0"/>
              <a:t>capacité de croissance commerciale</a:t>
            </a:r>
            <a:r>
              <a:rPr lang="fr-FR" sz="1800" dirty="0"/>
              <a:t>, sur chacun de ces segments, et par la </a:t>
            </a:r>
            <a:r>
              <a:rPr lang="fr-FR" sz="1800" b="1" dirty="0"/>
              <a:t>mise en synergie commerciale </a:t>
            </a:r>
            <a:r>
              <a:rPr lang="fr-FR" sz="1800" dirty="0"/>
              <a:t>de leur ensemble.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F6396"/>
                </a:solidFill>
              </a:rPr>
              <a:t>Un projet traduisant une stratégie sans projection pour le personnel (1/2)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240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En présentant une </a:t>
            </a:r>
            <a:r>
              <a:rPr lang="fr-FR" sz="2000" b="1" dirty="0"/>
              <a:t>stratégie réaliste</a:t>
            </a:r>
            <a:r>
              <a:rPr lang="fr-FR" sz="2000" dirty="0"/>
              <a:t>, fondée sur </a:t>
            </a:r>
            <a:r>
              <a:rPr lang="fr-FR" sz="2000" b="1" dirty="0"/>
              <a:t>la seule réduction des coûts et/ou des activités consommatrices de fonds propres, </a:t>
            </a:r>
            <a:r>
              <a:rPr lang="fr-FR" sz="2000" dirty="0"/>
              <a:t>la SG se condamne à reculer et réduire ses moyens</a:t>
            </a:r>
          </a:p>
          <a:p>
            <a:r>
              <a:rPr lang="fr-FR" sz="2000" dirty="0"/>
              <a:t>Cette stratégie peut être désormais </a:t>
            </a:r>
            <a:r>
              <a:rPr lang="fr-FR" sz="2000" b="1" dirty="0"/>
              <a:t>saluée instantanément en Bourse </a:t>
            </a:r>
            <a:r>
              <a:rPr lang="fr-FR" sz="2000" dirty="0"/>
              <a:t>(sur le thème : Dire ce que l’on va faire; faire ce que l’on a dit). Mais un jour viendra où les bonnes questions attendront leurs réponses.</a:t>
            </a:r>
          </a:p>
          <a:p>
            <a:r>
              <a:rPr lang="fr-FR" sz="2000" dirty="0"/>
              <a:t>À titre d’exemple, et </a:t>
            </a:r>
            <a:r>
              <a:rPr lang="fr-FR" sz="2000" b="1" dirty="0"/>
              <a:t>sauf à accroire que les acquéreurs sont tous dans l’erreur </a:t>
            </a:r>
            <a:r>
              <a:rPr lang="fr-FR" sz="2000" dirty="0"/>
              <a:t>(BPCE </a:t>
            </a:r>
            <a:r>
              <a:rPr lang="fr-FR" sz="2000"/>
              <a:t>pour SGEF</a:t>
            </a:r>
            <a:r>
              <a:rPr lang="fr-FR" sz="2000" dirty="0"/>
              <a:t>…)</a:t>
            </a:r>
            <a:r>
              <a:rPr lang="fr-FR" sz="2000" b="1" dirty="0"/>
              <a:t>, les cessions d’activités récemment annoncées laissent à penser que la SG ne sait pas bonifier ses actifs</a:t>
            </a:r>
            <a:r>
              <a:rPr lang="fr-FR" sz="2000" dirty="0"/>
              <a:t>, et que d’autres s’en sentent mieux capables. 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Cela prive les salariés de la SG de toute projection professionnelle positive</a:t>
            </a:r>
            <a:r>
              <a:rPr lang="fr-FR" sz="2000" dirty="0"/>
              <a:t>.</a:t>
            </a:r>
          </a:p>
          <a:p>
            <a:r>
              <a:rPr lang="fr-FR" sz="2000" dirty="0"/>
              <a:t>Et pour clore ce mini-débat stratégique, à titre de simple éclairage du projet sous revue, nous rappellerons que </a:t>
            </a:r>
            <a:r>
              <a:rPr lang="fr-FR" sz="2000" b="1" dirty="0">
                <a:solidFill>
                  <a:srgbClr val="C00000"/>
                </a:solidFill>
              </a:rPr>
              <a:t>la stratégie la plus créatrice de valeur pour la SG consisterait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(en prenant au mot les marchés !) </a:t>
            </a:r>
            <a:r>
              <a:rPr lang="fr-FR" sz="2000" b="1" dirty="0">
                <a:solidFill>
                  <a:srgbClr val="C00000"/>
                </a:solidFill>
              </a:rPr>
              <a:t>à sortir de Bourse</a:t>
            </a:r>
            <a:r>
              <a:rPr lang="fr-FR" sz="2000" dirty="0"/>
              <a:t>. </a:t>
            </a:r>
          </a:p>
          <a:p>
            <a:r>
              <a:rPr lang="fr-FR" sz="2000" dirty="0"/>
              <a:t>En effet </a:t>
            </a:r>
            <a:r>
              <a:rPr lang="fr-FR" sz="2000" b="1" dirty="0"/>
              <a:t>ses actionnaires récupéreraient ainsi dans leurs comptes l’intégralité de l’actuelle décote.</a:t>
            </a:r>
            <a:r>
              <a:rPr lang="fr-FR" sz="2000" dirty="0"/>
              <a:t> Et </a:t>
            </a:r>
            <a:r>
              <a:rPr lang="fr-FR" sz="2000" b="1" dirty="0"/>
              <a:t>la moindre obligation de distribuer des dividendes soulagerait d’autant la génération de capitaux propres </a:t>
            </a:r>
            <a:r>
              <a:rPr lang="fr-FR" sz="2000" dirty="0"/>
              <a:t>(l’un des marqueurs de la stratégie énoncée en octobre 2023 par M. </a:t>
            </a:r>
            <a:r>
              <a:rPr lang="fr-FR" sz="2000" dirty="0" err="1"/>
              <a:t>Slavomir</a:t>
            </a:r>
            <a:r>
              <a:rPr lang="fr-FR" sz="2000" dirty="0"/>
              <a:t> KRUPA).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F6396"/>
                </a:solidFill>
              </a:rPr>
              <a:t>Un projet traduisant une stratégie sans projection pour le personnel (2/2)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067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Le processus de détermination de la </a:t>
            </a:r>
            <a:r>
              <a:rPr lang="fr-FR" sz="2000" b="1" dirty="0"/>
              <a:t>cible de réduction des coûts centraux </a:t>
            </a:r>
            <a:r>
              <a:rPr lang="fr-FR" sz="2000" dirty="0"/>
              <a:t>repose sur des </a:t>
            </a:r>
            <a:r>
              <a:rPr lang="fr-FR" sz="2000" b="1" dirty="0"/>
              <a:t>benchmarks par activité, </a:t>
            </a:r>
            <a:r>
              <a:rPr lang="fr-FR" sz="2000" dirty="0"/>
              <a:t>portant sur </a:t>
            </a:r>
            <a:r>
              <a:rPr lang="fr-FR" sz="2000" b="1" dirty="0"/>
              <a:t>les frais informatiques </a:t>
            </a:r>
            <a:r>
              <a:rPr lang="fr-FR" sz="2000" dirty="0"/>
              <a:t>et sur </a:t>
            </a:r>
            <a:r>
              <a:rPr lang="fr-FR" sz="2000" b="1" dirty="0"/>
              <a:t>les coefficients d’exploitation.</a:t>
            </a:r>
          </a:p>
          <a:p>
            <a:pPr lvl="1"/>
            <a:r>
              <a:rPr lang="fr-FR" sz="1800" dirty="0"/>
              <a:t>Seule la </a:t>
            </a:r>
            <a:r>
              <a:rPr lang="fr-FR" sz="1800" b="1" dirty="0"/>
              <a:t>réorganisation de GLBA</a:t>
            </a:r>
            <a:r>
              <a:rPr lang="fr-FR" sz="1800" dirty="0"/>
              <a:t> procède d’autres prémisses, fondées sur la </a:t>
            </a:r>
            <a:r>
              <a:rPr lang="fr-FR" sz="1800" b="1" dirty="0"/>
              <a:t>consommation de fonds propres.</a:t>
            </a:r>
          </a:p>
          <a:p>
            <a:r>
              <a:rPr lang="fr-FR" sz="2000" dirty="0"/>
              <a:t>Il en découle une </a:t>
            </a:r>
            <a:r>
              <a:rPr lang="fr-FR" sz="2000" b="1" dirty="0"/>
              <a:t>cible économique</a:t>
            </a:r>
            <a:r>
              <a:rPr lang="fr-FR" sz="2000" dirty="0"/>
              <a:t>, à traduire ensuite en </a:t>
            </a:r>
            <a:r>
              <a:rPr lang="fr-FR" sz="2000" b="1" dirty="0"/>
              <a:t>mesures de réorganisation</a:t>
            </a:r>
            <a:r>
              <a:rPr lang="fr-FR" sz="2000" dirty="0"/>
              <a:t>, dans une dynamique descendante.</a:t>
            </a:r>
          </a:p>
          <a:p>
            <a:r>
              <a:rPr lang="fr-FR" sz="2000" dirty="0"/>
              <a:t>Cette traduction s’appuie sur des </a:t>
            </a:r>
            <a:r>
              <a:rPr lang="fr-FR" sz="2000" b="1" dirty="0"/>
              <a:t>principes</a:t>
            </a:r>
            <a:r>
              <a:rPr lang="fr-FR" sz="2000" dirty="0"/>
              <a:t> que chaque BU-SU peut s’approprier à sa façon : </a:t>
            </a:r>
            <a:r>
              <a:rPr lang="fr-FR" sz="2000" b="1" dirty="0"/>
              <a:t>renoncements</a:t>
            </a:r>
            <a:r>
              <a:rPr lang="fr-FR" sz="2000" dirty="0"/>
              <a:t> ; constats d’</a:t>
            </a:r>
            <a:r>
              <a:rPr lang="fr-FR" sz="2000" b="1" dirty="0"/>
              <a:t>abaissements de charges </a:t>
            </a:r>
            <a:r>
              <a:rPr lang="fr-FR" sz="2000" dirty="0"/>
              <a:t>; </a:t>
            </a:r>
            <a:r>
              <a:rPr lang="fr-FR" sz="2000" b="1" dirty="0"/>
              <a:t>simplifications</a:t>
            </a:r>
            <a:r>
              <a:rPr lang="fr-FR" sz="2000" dirty="0"/>
              <a:t> ; </a:t>
            </a:r>
            <a:r>
              <a:rPr lang="fr-FR" sz="2000" b="1" dirty="0"/>
              <a:t>délocalisations.</a:t>
            </a:r>
            <a:r>
              <a:rPr lang="fr-FR" sz="2000" dirty="0"/>
              <a:t> </a:t>
            </a:r>
          </a:p>
          <a:p>
            <a:r>
              <a:rPr lang="fr-FR" sz="2000" dirty="0"/>
              <a:t>Au-delà des </a:t>
            </a:r>
            <a:r>
              <a:rPr lang="fr-FR" sz="2000" b="1" dirty="0"/>
              <a:t>mesures effectivement identifiées </a:t>
            </a:r>
            <a:r>
              <a:rPr lang="fr-FR" sz="2000" dirty="0"/>
              <a:t>selon ce principe, viendront s’ajouter, dans un </a:t>
            </a:r>
            <a:r>
              <a:rPr lang="fr-FR" sz="2000" b="1" dirty="0"/>
              <a:t>processus participatif à base d’ateliers par services</a:t>
            </a:r>
            <a:r>
              <a:rPr lang="fr-FR" sz="2000" dirty="0"/>
              <a:t>, d’autres </a:t>
            </a:r>
            <a:r>
              <a:rPr lang="fr-FR" sz="2000" b="1" dirty="0"/>
              <a:t>recherches de suppressions d’activités et donc de postes.</a:t>
            </a:r>
          </a:p>
          <a:p>
            <a:r>
              <a:rPr lang="fr-FR" sz="2000" dirty="0"/>
              <a:t>Dans l’ensemble, ce processus est impératif et introduit </a:t>
            </a:r>
            <a:r>
              <a:rPr lang="fr-FR" sz="2000" b="1" dirty="0">
                <a:solidFill>
                  <a:srgbClr val="C00000"/>
                </a:solidFill>
              </a:rPr>
              <a:t>une contrainte comme aiguillon pour la transformation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fr-FR" sz="1800" dirty="0"/>
              <a:t>Nous verrons qu’il y a là le substrat d’une </a:t>
            </a:r>
            <a:r>
              <a:rPr lang="fr-FR" sz="1800" b="1" dirty="0">
                <a:solidFill>
                  <a:srgbClr val="C00000"/>
                </a:solidFill>
              </a:rPr>
              <a:t>transformation culturelle forte </a:t>
            </a:r>
            <a:r>
              <a:rPr lang="fr-FR" sz="1800" dirty="0"/>
              <a:t>(et vraisemblablement sous-estimée), pour le Groupe.</a:t>
            </a:r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Le processus de détermination de la cible interpelle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6173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D22421-F686-42AF-870B-6AAB754705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390" y="1452563"/>
            <a:ext cx="12707938" cy="578167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76190C0-9CEB-47A0-8741-AA969B7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6850"/>
            <a:ext cx="12707938" cy="825500"/>
          </a:xfrm>
        </p:spPr>
        <p:txBody>
          <a:bodyPr/>
          <a:lstStyle/>
          <a:p>
            <a:r>
              <a:rPr lang="fr-FR" dirty="0"/>
              <a:t>À l’origine du projet :</a:t>
            </a:r>
            <a:br>
              <a:rPr lang="fr-FR" dirty="0"/>
            </a:br>
            <a:r>
              <a:rPr lang="fr-FR" sz="2400" i="1" dirty="0">
                <a:solidFill>
                  <a:srgbClr val="00B050"/>
                </a:solidFill>
              </a:rPr>
              <a:t>Un chiffrage central, décliné par BU-SU, par application de 3 leviers majeurs 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67B924-3EF0-4547-8DF1-E9F99550AF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2620" y="7234766"/>
            <a:ext cx="10080000" cy="249385"/>
          </a:xfrm>
        </p:spPr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C91169-A851-4768-AE9C-0271A051C0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047856" y="7258579"/>
            <a:ext cx="520683" cy="213823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6</a:t>
            </a:fld>
            <a:endParaRPr lang="fr-FR" alt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412AF1-6937-4117-B8F0-4BDFE13041B1}"/>
              </a:ext>
            </a:extLst>
          </p:cNvPr>
          <p:cNvGrpSpPr/>
          <p:nvPr/>
        </p:nvGrpSpPr>
        <p:grpSpPr>
          <a:xfrm>
            <a:off x="974720" y="1161632"/>
            <a:ext cx="5438799" cy="2873638"/>
            <a:chOff x="2451685" y="1807596"/>
            <a:chExt cx="8599320" cy="4540563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FC344FF3-C024-4F6F-B015-77C5AE3C89AE}"/>
                </a:ext>
              </a:extLst>
            </p:cNvPr>
            <p:cNvGrpSpPr/>
            <p:nvPr/>
          </p:nvGrpSpPr>
          <p:grpSpPr>
            <a:xfrm>
              <a:off x="2540934" y="1807596"/>
              <a:ext cx="8422522" cy="4540563"/>
              <a:chOff x="2692328" y="2716744"/>
              <a:chExt cx="8422522" cy="4540563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EC0F6E60-1ABD-4422-8368-E6795E9F7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92328" y="2716744"/>
                <a:ext cx="8422522" cy="4540563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8ACE46B-6ED8-4725-80B7-0C1FD81A92B2}"/>
                  </a:ext>
                </a:extLst>
              </p:cNvPr>
              <p:cNvSpPr txBox="1"/>
              <p:nvPr/>
            </p:nvSpPr>
            <p:spPr>
              <a:xfrm>
                <a:off x="4766649" y="5866526"/>
                <a:ext cx="1786217" cy="832623"/>
              </a:xfrm>
              <a:prstGeom prst="rect">
                <a:avLst/>
              </a:prstGeom>
              <a:noFill/>
            </p:spPr>
            <p:txBody>
              <a:bodyPr spcFirstLastPara="1" wrap="square" numCol="1">
                <a:prstTxWarp prst="textArchDown">
                  <a:avLst>
                    <a:gd name="adj" fmla="val 1543060"/>
                  </a:avLst>
                </a:prstTxWarp>
                <a:spAutoFit/>
              </a:bodyPr>
              <a:lstStyle>
                <a:defPPr>
                  <a:defRPr lang="en-US"/>
                </a:defPPr>
                <a:lvl1pPr>
                  <a:defRPr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r>
                  <a:rPr lang="fr-FR" b="1" dirty="0">
                    <a:solidFill>
                      <a:schemeClr val="tx1"/>
                    </a:solidFill>
                  </a:rPr>
                  <a:t>SIMPLIFICATION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8343812-F757-4C57-80D2-DD3BE0A7D048}"/>
                  </a:ext>
                </a:extLst>
              </p:cNvPr>
              <p:cNvSpPr txBox="1"/>
              <p:nvPr/>
            </p:nvSpPr>
            <p:spPr>
              <a:xfrm>
                <a:off x="6052128" y="3333097"/>
                <a:ext cx="1438781" cy="369333"/>
              </a:xfrm>
              <a:prstGeom prst="rect">
                <a:avLst/>
              </a:prstGeom>
              <a:noFill/>
            </p:spPr>
            <p:txBody>
              <a:bodyPr wrap="square">
                <a:prstTxWarp prst="textArchUp">
                  <a:avLst>
                    <a:gd name="adj" fmla="val 11764665"/>
                  </a:avLst>
                </a:prstTxWarp>
                <a:spAutoFit/>
              </a:bodyPr>
              <a:lstStyle/>
              <a:p>
                <a:r>
                  <a:rPr lang="fr-FR" sz="2400" b="1" dirty="0">
                    <a:latin typeface="+mj-lt"/>
                  </a:rPr>
                  <a:t>RENONCEMENT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C1B6996-F690-4BD0-99DA-3D83C947BC2A}"/>
                  </a:ext>
                </a:extLst>
              </p:cNvPr>
              <p:cNvSpPr txBox="1"/>
              <p:nvPr/>
            </p:nvSpPr>
            <p:spPr>
              <a:xfrm>
                <a:off x="6989807" y="5882661"/>
                <a:ext cx="1994242" cy="816488"/>
              </a:xfrm>
              <a:prstGeom prst="rect">
                <a:avLst/>
              </a:prstGeom>
              <a:noFill/>
            </p:spPr>
            <p:txBody>
              <a:bodyPr wrap="square">
                <a:prstTxWarp prst="textArchDown">
                  <a:avLst>
                    <a:gd name="adj" fmla="val 1907220"/>
                  </a:avLst>
                </a:prstTxWarp>
                <a:spAutoFit/>
              </a:bodyPr>
              <a:lstStyle/>
              <a:p>
                <a:pPr algn="ctr"/>
                <a:r>
                  <a:rPr lang="fr-FR" sz="2400" b="1" dirty="0">
                    <a:latin typeface="+mj-lt"/>
                  </a:rPr>
                  <a:t>Offshoring</a:t>
                </a:r>
                <a:r>
                  <a:rPr lang="fr-FR" sz="900" b="1" i="0" dirty="0">
                    <a:latin typeface="+mj-lt"/>
                  </a:rPr>
                  <a:t>  </a:t>
                </a:r>
              </a:p>
              <a:p>
                <a:pPr algn="ctr"/>
                <a:r>
                  <a:rPr lang="fr-FR" sz="1400" b="1" i="0" dirty="0">
                    <a:latin typeface="+mj-lt"/>
                  </a:rPr>
                  <a:t>Transfert d’activité</a:t>
                </a:r>
                <a:endParaRPr lang="fr-FR" sz="1400" dirty="0"/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1A7FA0C-75F7-40E9-A63F-FE0D7057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12224" y="2703112"/>
              <a:ext cx="1438781" cy="1280271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CFB4497-33D1-44EF-A9ED-C02C2863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1685" y="2608615"/>
              <a:ext cx="1615580" cy="1469263"/>
            </a:xfrm>
            <a:prstGeom prst="rect">
              <a:avLst/>
            </a:prstGeom>
          </p:spPr>
        </p:pic>
      </p:grpSp>
      <p:grpSp>
        <p:nvGrpSpPr>
          <p:cNvPr id="36" name="crobservation">
            <a:extLst>
              <a:ext uri="{FF2B5EF4-FFF2-40B4-BE49-F238E27FC236}">
                <a16:creationId xmlns:a16="http://schemas.microsoft.com/office/drawing/2014/main" id="{CD58E56D-B952-4202-A6D4-C4FC9885739E}"/>
              </a:ext>
            </a:extLst>
          </p:cNvPr>
          <p:cNvGrpSpPr/>
          <p:nvPr/>
        </p:nvGrpSpPr>
        <p:grpSpPr>
          <a:xfrm>
            <a:off x="7604210" y="1299936"/>
            <a:ext cx="5443646" cy="5782311"/>
            <a:chOff x="3510124" y="3217957"/>
            <a:chExt cx="5443646" cy="5782311"/>
          </a:xfrm>
        </p:grpSpPr>
        <p:sp>
          <p:nvSpPr>
            <p:cNvPr id="37" name="zdt">
              <a:extLst>
                <a:ext uri="{FF2B5EF4-FFF2-40B4-BE49-F238E27FC236}">
                  <a16:creationId xmlns:a16="http://schemas.microsoft.com/office/drawing/2014/main" id="{836A2D24-9866-499D-9F55-031D3677F6CC}"/>
                </a:ext>
              </a:extLst>
            </p:cNvPr>
            <p:cNvSpPr txBox="1">
              <a:spLocks/>
            </p:cNvSpPr>
            <p:nvPr/>
          </p:nvSpPr>
          <p:spPr>
            <a:xfrm>
              <a:off x="3510124" y="3449710"/>
              <a:ext cx="5443646" cy="5550558"/>
            </a:xfrm>
            <a:prstGeom prst="round2DiagRect">
              <a:avLst>
                <a:gd name="adj1" fmla="val 2431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lIns="0" tIns="0" rIns="0" bIns="0"/>
            <a:lstStyle>
              <a:lvl1pPr marL="3619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FontTx/>
                <a:buBlip>
                  <a:blip r:embed="rId5"/>
                </a:buBlip>
                <a:tabLst/>
                <a:def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 Light" panose="020F0302020204030204" pitchFamily="34" charset="0"/>
                </a:defRPr>
              </a:lvl1pPr>
              <a:lvl2pPr marL="89535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698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Wingdings" panose="05000000000000000000" pitchFamily="2" charset="2"/>
                <a:buChar char="§"/>
                <a:tabLst/>
                <a:def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2pPr>
              <a:lvl3pPr marL="125730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" panose="020F0502020204030204" pitchFamily="34" charset="0"/>
                <a:buChar char="-"/>
                <a:tabLst/>
                <a:def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3pPr>
              <a:lvl4pPr marL="16192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 Light" panose="020F0302020204030204" pitchFamily="34" charset="0"/>
                <a:buChar char="‐"/>
                <a:tabLst/>
                <a:defRPr kumimoji="0" lang="fr-FR" alt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4pPr>
              <a:lvl5pPr marL="1312863" marR="0" indent="300038" algn="l" defTabSz="257171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 lang="fr-FR" sz="1200" baseline="0" dirty="0">
                  <a:solidFill>
                    <a:schemeClr val="tx1"/>
                  </a:solidFill>
                  <a:latin typeface="+mj-lt"/>
                  <a:cs typeface="Segoe UI" pitchFamily="34" charset="0"/>
                </a:defRPr>
              </a:lvl5pPr>
              <a:lvl6pPr marL="1455841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100">
                  <a:solidFill>
                    <a:srgbClr val="000000"/>
                  </a:solidFill>
                  <a:latin typeface="+mn-lt"/>
                </a:defRPr>
              </a:lvl6pPr>
              <a:lvl7pPr marL="1576698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sz="1700">
                  <a:solidFill>
                    <a:srgbClr val="000000"/>
                  </a:solidFill>
                  <a:latin typeface="+mn-lt"/>
                </a:defRPr>
              </a:lvl7pPr>
              <a:lvl8pPr marL="1844436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kumimoji="0" lang="fr-FR" sz="139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8pPr>
              <a:lvl9pPr marL="2259063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844">
                  <a:solidFill>
                    <a:srgbClr val="000000"/>
                  </a:solidFill>
                  <a:latin typeface="+mn-lt"/>
                </a:defRPr>
              </a:lvl9pPr>
            </a:lstStyle>
            <a:p>
              <a:r>
                <a:rPr lang="fr-FR" sz="1400" dirty="0"/>
                <a:t>Un </a:t>
              </a:r>
              <a:r>
                <a:rPr lang="fr-FR" sz="1400" b="1" dirty="0"/>
                <a:t>diagnostic posé en central </a:t>
              </a:r>
              <a:r>
                <a:rPr lang="fr-FR" sz="1400" dirty="0"/>
                <a:t>, en lien avec la </a:t>
              </a:r>
              <a:r>
                <a:rPr lang="fr-FR" sz="1400" b="1" dirty="0"/>
                <a:t>stratégie de frugalité et robustesse </a:t>
              </a:r>
              <a:r>
                <a:rPr lang="fr-FR" sz="1400" dirty="0"/>
                <a:t>du modèle : poids excessif des </a:t>
              </a:r>
              <a:r>
                <a:rPr lang="fr-FR" sz="1400" b="1" dirty="0"/>
                <a:t>frais d’exploitation</a:t>
              </a:r>
              <a:r>
                <a:rPr lang="fr-FR" sz="1400" dirty="0"/>
                <a:t>, et notamment des </a:t>
              </a:r>
              <a:r>
                <a:rPr lang="fr-FR" sz="1400" b="1" dirty="0"/>
                <a:t>dépenses informatiques </a:t>
              </a:r>
              <a:r>
                <a:rPr lang="fr-FR" sz="1400" dirty="0"/>
                <a:t>; </a:t>
              </a:r>
              <a:r>
                <a:rPr lang="fr-FR" sz="1400" b="1" dirty="0"/>
                <a:t>complexité et sophistication organisationnelle, informationnelle et informatique</a:t>
              </a:r>
              <a:r>
                <a:rPr lang="fr-FR" sz="1400" dirty="0"/>
                <a:t>.</a:t>
              </a:r>
            </a:p>
            <a:p>
              <a:r>
                <a:rPr lang="fr-FR" sz="1400" dirty="0"/>
                <a:t>Un </a:t>
              </a:r>
              <a:r>
                <a:rPr lang="fr-FR" sz="1400" b="1" dirty="0"/>
                <a:t>benchmark</a:t>
              </a:r>
              <a:r>
                <a:rPr lang="fr-FR" sz="1400" dirty="0"/>
                <a:t> estimant les </a:t>
              </a:r>
              <a:r>
                <a:rPr lang="fr-FR" sz="1400" b="1" dirty="0"/>
                <a:t>surcoûts par métiers et activités</a:t>
              </a:r>
              <a:r>
                <a:rPr lang="fr-FR" sz="1400" dirty="0"/>
                <a:t>, et définissant la </a:t>
              </a:r>
              <a:r>
                <a:rPr lang="fr-FR" sz="1400" b="1" dirty="0"/>
                <a:t>cible d’économies de coûts.</a:t>
              </a:r>
            </a:p>
            <a:p>
              <a:r>
                <a:rPr lang="fr-FR" sz="1400" dirty="0"/>
                <a:t>Le choix de </a:t>
              </a:r>
              <a:r>
                <a:rPr lang="fr-FR" sz="1400" b="1" dirty="0"/>
                <a:t>3 leviers de suppressions de postes </a:t>
              </a:r>
              <a:r>
                <a:rPr lang="fr-FR" sz="1400" dirty="0"/>
                <a:t>: les  </a:t>
              </a:r>
              <a:r>
                <a:rPr lang="fr-FR" sz="1400" b="1" dirty="0"/>
                <a:t>renoncements et </a:t>
              </a:r>
              <a:r>
                <a:rPr lang="fr-FR" sz="1400" dirty="0"/>
                <a:t>abaissements de charges ; la </a:t>
              </a:r>
              <a:r>
                <a:rPr lang="fr-FR" sz="1400" b="1" dirty="0"/>
                <a:t>simplification</a:t>
              </a:r>
              <a:r>
                <a:rPr lang="fr-FR" sz="1400" dirty="0"/>
                <a:t> ;  l’</a:t>
              </a:r>
              <a:r>
                <a:rPr lang="fr-FR" sz="1400" b="1" i="1" dirty="0"/>
                <a:t>offshoring</a:t>
              </a:r>
              <a:r>
                <a:rPr lang="fr-FR" sz="1400" dirty="0"/>
                <a:t>.</a:t>
              </a:r>
            </a:p>
            <a:p>
              <a:r>
                <a:rPr lang="fr-FR" sz="1400" b="1" dirty="0"/>
                <a:t>Les 7 BU-SU </a:t>
              </a:r>
              <a:r>
                <a:rPr lang="fr-FR" sz="1400" dirty="0"/>
                <a:t>concernées sont ensuite appelées à </a:t>
              </a:r>
              <a:r>
                <a:rPr lang="fr-FR" sz="1400" b="1" dirty="0"/>
                <a:t>se saisir de ces leviers, et à remplir l’objectif préalablement chiffré.</a:t>
              </a:r>
            </a:p>
            <a:p>
              <a:r>
                <a:rPr lang="fr-FR" sz="1400" b="1" dirty="0"/>
                <a:t>Des exemples ou des mesures immédiates </a:t>
              </a:r>
              <a:r>
                <a:rPr lang="fr-FR" sz="1400" dirty="0"/>
                <a:t>sont alors compilés, assurant un premier socle de suppressions de postes. </a:t>
              </a:r>
            </a:p>
            <a:p>
              <a:r>
                <a:rPr lang="fr-FR" sz="1400" dirty="0"/>
                <a:t>Les services sont ensuite conviés  à </a:t>
              </a:r>
              <a:r>
                <a:rPr lang="fr-FR" sz="1400" b="1" dirty="0"/>
                <a:t>compléter ce socle</a:t>
              </a:r>
              <a:r>
                <a:rPr lang="fr-FR" sz="1400" dirty="0"/>
                <a:t>, d’une part ; à </a:t>
              </a:r>
              <a:r>
                <a:rPr lang="fr-FR" sz="1400" b="1" dirty="0"/>
                <a:t>lui donner un calendrier </a:t>
              </a:r>
              <a:r>
                <a:rPr lang="fr-FR" sz="1400" dirty="0"/>
                <a:t>d’autre part. Mais surtout, à </a:t>
              </a:r>
              <a:r>
                <a:rPr lang="fr-FR" sz="1400" b="1" dirty="0"/>
                <a:t>décrire la cible organisationnelle</a:t>
              </a:r>
              <a:r>
                <a:rPr lang="fr-FR" sz="1400" dirty="0"/>
                <a:t> et </a:t>
              </a:r>
              <a:r>
                <a:rPr lang="fr-FR" sz="1400" b="1" dirty="0"/>
                <a:t>préciser les moyens résiduels </a:t>
              </a:r>
            </a:p>
            <a:p>
              <a:r>
                <a:rPr lang="fr-FR" sz="1400" dirty="0"/>
                <a:t>Ils devront ultérieurement </a:t>
              </a:r>
              <a:r>
                <a:rPr lang="fr-FR" sz="1400" b="1" dirty="0"/>
                <a:t>s’adapter </a:t>
              </a:r>
              <a:r>
                <a:rPr lang="fr-FR" sz="1400" b="1" i="1" dirty="0"/>
                <a:t>in </a:t>
              </a:r>
              <a:r>
                <a:rPr lang="fr-FR" sz="1400" b="1" i="1" dirty="0" err="1"/>
                <a:t>itinere</a:t>
              </a:r>
              <a:r>
                <a:rPr lang="fr-FR" sz="1400" b="1" i="1" dirty="0"/>
                <a:t> </a:t>
              </a:r>
              <a:r>
                <a:rPr lang="fr-FR" sz="1400" dirty="0"/>
                <a:t>en fonction de</a:t>
              </a:r>
              <a:r>
                <a:rPr lang="fr-FR" sz="1400" b="1" dirty="0"/>
                <a:t> </a:t>
              </a:r>
              <a:r>
                <a:rPr lang="fr-FR" sz="1400" dirty="0"/>
                <a:t>la </a:t>
              </a:r>
              <a:r>
                <a:rPr lang="fr-FR" sz="1400" b="1" dirty="0"/>
                <a:t>réalité des réorganisations </a:t>
              </a:r>
              <a:r>
                <a:rPr lang="fr-FR" sz="1400" dirty="0"/>
                <a:t>; de la </a:t>
              </a:r>
              <a:r>
                <a:rPr lang="fr-FR" sz="1400" b="1" dirty="0"/>
                <a:t>réalité des départs </a:t>
              </a:r>
              <a:r>
                <a:rPr lang="fr-FR" sz="1400" dirty="0"/>
                <a:t>; et des autres </a:t>
              </a:r>
              <a:r>
                <a:rPr lang="fr-FR" sz="1400" b="1" dirty="0"/>
                <a:t>mouvements d’effectifs </a:t>
              </a:r>
              <a:r>
                <a:rPr lang="fr-FR" sz="1400" dirty="0"/>
                <a:t>; tout en tenant compte des </a:t>
              </a:r>
              <a:r>
                <a:rPr lang="fr-FR" sz="1400" b="1" dirty="0"/>
                <a:t>divergences calendaires </a:t>
              </a:r>
              <a:r>
                <a:rPr lang="fr-FR" sz="1400" dirty="0"/>
                <a:t>entre ces 3 mouvements. </a:t>
              </a:r>
            </a:p>
            <a:p>
              <a:r>
                <a:rPr lang="fr-FR" sz="1400" b="1" dirty="0"/>
                <a:t>La charge de travail effective en résultera.</a:t>
              </a:r>
            </a:p>
            <a:p>
              <a:endParaRPr lang="fr-FR" sz="1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9BDF15-751F-497C-9BDD-8865CDBE1A48}"/>
                </a:ext>
              </a:extLst>
            </p:cNvPr>
            <p:cNvSpPr/>
            <p:nvPr/>
          </p:nvSpPr>
          <p:spPr>
            <a:xfrm>
              <a:off x="3986411" y="3217957"/>
              <a:ext cx="2688941" cy="21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ELABORATION du PROJET</a:t>
              </a:r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BE133DB8-76AF-4E71-B727-3FCD7C4EB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345" y="1001808"/>
            <a:ext cx="658425" cy="646232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83F775F9-9866-45A8-A97B-E3DAD1A6DFF0}"/>
              </a:ext>
            </a:extLst>
          </p:cNvPr>
          <p:cNvSpPr txBox="1"/>
          <p:nvPr/>
        </p:nvSpPr>
        <p:spPr>
          <a:xfrm>
            <a:off x="485775" y="4473781"/>
            <a:ext cx="6987875" cy="2625975"/>
          </a:xfrm>
          <a:prstGeom prst="rect">
            <a:avLst/>
          </a:prstGeom>
          <a:noFill/>
        </p:spPr>
        <p:txBody>
          <a:bodyPr wrap="none" spcCol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fr-FR" sz="1400" b="1" dirty="0">
                <a:solidFill>
                  <a:schemeClr val="tx1"/>
                </a:solidFill>
                <a:latin typeface="+mj-lt"/>
              </a:rPr>
              <a:t>Les intentions et les chiffrages préexistent aux analyses par fonction et par services</a:t>
            </a:r>
          </a:p>
          <a:p>
            <a:pPr algn="l">
              <a:lnSpc>
                <a:spcPct val="120000"/>
              </a:lnSpc>
            </a:pPr>
            <a:endParaRPr lang="fr-FR" sz="1400" b="1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20000"/>
              </a:lnSpc>
            </a:pPr>
            <a:r>
              <a:rPr lang="fr-FR" sz="1400" b="1" dirty="0">
                <a:solidFill>
                  <a:schemeClr val="tx1"/>
                </a:solidFill>
                <a:latin typeface="+mj-lt"/>
              </a:rPr>
              <a:t>Les leviers et les exemples amorcent la démarche, mais n’atteignent pas à eux seuls la cible visée</a:t>
            </a:r>
          </a:p>
          <a:p>
            <a:pPr algn="l">
              <a:lnSpc>
                <a:spcPct val="120000"/>
              </a:lnSpc>
            </a:pPr>
            <a:endParaRPr lang="fr-FR" sz="1400" b="1" dirty="0">
              <a:latin typeface="+mj-lt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C00000"/>
                </a:solidFill>
                <a:latin typeface="+mj-lt"/>
              </a:rPr>
              <a:t>Aux services d’affiner et de compléter la démarche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C00000"/>
              </a:solidFill>
              <a:latin typeface="+mj-lt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C00000"/>
                </a:solidFill>
                <a:latin typeface="+mj-lt"/>
              </a:rPr>
              <a:t>Aux BU-SU avec l’appui de la RH de conduire humainement le projet 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C00000"/>
              </a:solidFill>
              <a:latin typeface="+mj-lt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C00000"/>
                </a:solidFill>
                <a:latin typeface="+mj-lt"/>
              </a:rPr>
              <a:t>Et notamment d’ajuster les moyens à la charge de travail effective</a:t>
            </a:r>
          </a:p>
          <a:p>
            <a:pPr algn="l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07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D22421-F686-42AF-870B-6AAB754705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390" y="1452563"/>
            <a:ext cx="12707938" cy="578167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76190C0-9CEB-47A0-8741-AA969B7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6850"/>
            <a:ext cx="12707938" cy="825500"/>
          </a:xfrm>
        </p:spPr>
        <p:txBody>
          <a:bodyPr/>
          <a:lstStyle/>
          <a:p>
            <a:r>
              <a:rPr lang="fr-FR" dirty="0"/>
              <a:t>7 projets – 3 leviers</a:t>
            </a:r>
            <a:br>
              <a:rPr lang="fr-FR" dirty="0"/>
            </a:br>
            <a:r>
              <a:rPr lang="fr-FR" sz="2400" i="1" dirty="0" err="1">
                <a:solidFill>
                  <a:srgbClr val="00B050"/>
                </a:solidFill>
              </a:rPr>
              <a:t>Co-construire</a:t>
            </a:r>
            <a:r>
              <a:rPr lang="fr-FR" sz="2400" i="1" dirty="0">
                <a:solidFill>
                  <a:srgbClr val="00B050"/>
                </a:solidFill>
              </a:rPr>
              <a:t> la cible organisationnelle : assurer la faisabilité opérationnelle d’une cible quantitative 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67B924-3EF0-4547-8DF1-E9F99550AF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2620" y="7234766"/>
            <a:ext cx="10080000" cy="249385"/>
          </a:xfrm>
        </p:spPr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C91169-A851-4768-AE9C-0271A051C0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047856" y="7258579"/>
            <a:ext cx="520683" cy="213823"/>
          </a:xfrm>
        </p:spPr>
        <p:txBody>
          <a:bodyPr/>
          <a:lstStyle/>
          <a:p>
            <a:fld id="{FD495AF3-2BE3-4F2F-A3F0-65C3F202E4D2}" type="slidenum">
              <a:rPr lang="fr-FR" altLang="fr-FR" smtClean="0"/>
              <a:pPr/>
              <a:t>7</a:t>
            </a:fld>
            <a:endParaRPr lang="fr-FR" alt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412AF1-6937-4117-B8F0-4BDFE13041B1}"/>
              </a:ext>
            </a:extLst>
          </p:cNvPr>
          <p:cNvGrpSpPr/>
          <p:nvPr/>
        </p:nvGrpSpPr>
        <p:grpSpPr>
          <a:xfrm>
            <a:off x="974720" y="1161632"/>
            <a:ext cx="5438799" cy="2873638"/>
            <a:chOff x="2451685" y="1807596"/>
            <a:chExt cx="8599320" cy="4540563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FC344FF3-C024-4F6F-B015-77C5AE3C89AE}"/>
                </a:ext>
              </a:extLst>
            </p:cNvPr>
            <p:cNvGrpSpPr/>
            <p:nvPr/>
          </p:nvGrpSpPr>
          <p:grpSpPr>
            <a:xfrm>
              <a:off x="2540934" y="1807596"/>
              <a:ext cx="8422522" cy="4540563"/>
              <a:chOff x="2692328" y="2716744"/>
              <a:chExt cx="8422522" cy="4540563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EC0F6E60-1ABD-4422-8368-E6795E9F7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328" y="2716744"/>
                <a:ext cx="8422522" cy="4540563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8ACE46B-6ED8-4725-80B7-0C1FD81A92B2}"/>
                  </a:ext>
                </a:extLst>
              </p:cNvPr>
              <p:cNvSpPr txBox="1"/>
              <p:nvPr/>
            </p:nvSpPr>
            <p:spPr>
              <a:xfrm>
                <a:off x="4766649" y="5866526"/>
                <a:ext cx="1786217" cy="832623"/>
              </a:xfrm>
              <a:prstGeom prst="rect">
                <a:avLst/>
              </a:prstGeom>
              <a:noFill/>
            </p:spPr>
            <p:txBody>
              <a:bodyPr spcFirstLastPara="1" wrap="square" numCol="1">
                <a:prstTxWarp prst="textArchDown">
                  <a:avLst>
                    <a:gd name="adj" fmla="val 1543060"/>
                  </a:avLst>
                </a:prstTxWarp>
                <a:spAutoFit/>
              </a:bodyPr>
              <a:lstStyle>
                <a:defPPr>
                  <a:defRPr lang="en-US"/>
                </a:defPPr>
                <a:lvl1pPr>
                  <a:defRPr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r>
                  <a:rPr lang="fr-FR" b="1" dirty="0">
                    <a:solidFill>
                      <a:schemeClr val="tx1"/>
                    </a:solidFill>
                  </a:rPr>
                  <a:t>SIMPLIFICATION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8343812-F757-4C57-80D2-DD3BE0A7D048}"/>
                  </a:ext>
                </a:extLst>
              </p:cNvPr>
              <p:cNvSpPr txBox="1"/>
              <p:nvPr/>
            </p:nvSpPr>
            <p:spPr>
              <a:xfrm>
                <a:off x="6052128" y="3333097"/>
                <a:ext cx="1438781" cy="369333"/>
              </a:xfrm>
              <a:prstGeom prst="rect">
                <a:avLst/>
              </a:prstGeom>
              <a:noFill/>
            </p:spPr>
            <p:txBody>
              <a:bodyPr wrap="square">
                <a:prstTxWarp prst="textArchUp">
                  <a:avLst>
                    <a:gd name="adj" fmla="val 11764665"/>
                  </a:avLst>
                </a:prstTxWarp>
                <a:spAutoFit/>
              </a:bodyPr>
              <a:lstStyle/>
              <a:p>
                <a:r>
                  <a:rPr lang="fr-FR" sz="2400" b="1" dirty="0">
                    <a:latin typeface="+mj-lt"/>
                  </a:rPr>
                  <a:t>RENONCEMENT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C1B6996-F690-4BD0-99DA-3D83C947BC2A}"/>
                  </a:ext>
                </a:extLst>
              </p:cNvPr>
              <p:cNvSpPr txBox="1"/>
              <p:nvPr/>
            </p:nvSpPr>
            <p:spPr>
              <a:xfrm>
                <a:off x="6989807" y="5882661"/>
                <a:ext cx="1994242" cy="816488"/>
              </a:xfrm>
              <a:prstGeom prst="rect">
                <a:avLst/>
              </a:prstGeom>
              <a:noFill/>
            </p:spPr>
            <p:txBody>
              <a:bodyPr wrap="square">
                <a:prstTxWarp prst="textArchDown">
                  <a:avLst>
                    <a:gd name="adj" fmla="val 1907220"/>
                  </a:avLst>
                </a:prstTxWarp>
                <a:spAutoFit/>
              </a:bodyPr>
              <a:lstStyle/>
              <a:p>
                <a:pPr algn="ctr"/>
                <a:r>
                  <a:rPr lang="fr-FR" sz="2400" b="1" dirty="0">
                    <a:latin typeface="+mj-lt"/>
                  </a:rPr>
                  <a:t>Offshoring</a:t>
                </a:r>
                <a:r>
                  <a:rPr lang="fr-FR" sz="900" b="1" i="0" dirty="0">
                    <a:latin typeface="+mj-lt"/>
                  </a:rPr>
                  <a:t>  </a:t>
                </a:r>
              </a:p>
              <a:p>
                <a:pPr algn="ctr"/>
                <a:r>
                  <a:rPr lang="fr-FR" sz="1400" b="1" i="0" dirty="0">
                    <a:latin typeface="+mj-lt"/>
                  </a:rPr>
                  <a:t>Transfert d’activité</a:t>
                </a:r>
                <a:endParaRPr lang="fr-FR" sz="1400" dirty="0"/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1A7FA0C-75F7-40E9-A63F-FE0D7057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2224" y="2703112"/>
              <a:ext cx="1438781" cy="1280271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CFB4497-33D1-44EF-A9ED-C02C2863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1685" y="2608615"/>
              <a:ext cx="1615580" cy="1469263"/>
            </a:xfrm>
            <a:prstGeom prst="rect">
              <a:avLst/>
            </a:prstGeom>
          </p:spPr>
        </p:pic>
      </p:grpSp>
      <p:grpSp>
        <p:nvGrpSpPr>
          <p:cNvPr id="36" name="crobservation">
            <a:extLst>
              <a:ext uri="{FF2B5EF4-FFF2-40B4-BE49-F238E27FC236}">
                <a16:creationId xmlns:a16="http://schemas.microsoft.com/office/drawing/2014/main" id="{CD58E56D-B952-4202-A6D4-C4FC9885739E}"/>
              </a:ext>
            </a:extLst>
          </p:cNvPr>
          <p:cNvGrpSpPr/>
          <p:nvPr/>
        </p:nvGrpSpPr>
        <p:grpSpPr>
          <a:xfrm>
            <a:off x="7604210" y="1299936"/>
            <a:ext cx="5443646" cy="5782311"/>
            <a:chOff x="3510124" y="3217957"/>
            <a:chExt cx="5443646" cy="5782311"/>
          </a:xfrm>
        </p:grpSpPr>
        <p:sp>
          <p:nvSpPr>
            <p:cNvPr id="37" name="zdt">
              <a:extLst>
                <a:ext uri="{FF2B5EF4-FFF2-40B4-BE49-F238E27FC236}">
                  <a16:creationId xmlns:a16="http://schemas.microsoft.com/office/drawing/2014/main" id="{836A2D24-9866-499D-9F55-031D3677F6CC}"/>
                </a:ext>
              </a:extLst>
            </p:cNvPr>
            <p:cNvSpPr txBox="1">
              <a:spLocks/>
            </p:cNvSpPr>
            <p:nvPr/>
          </p:nvSpPr>
          <p:spPr>
            <a:xfrm>
              <a:off x="3510124" y="3449710"/>
              <a:ext cx="5443646" cy="5550558"/>
            </a:xfrm>
            <a:prstGeom prst="round2DiagRect">
              <a:avLst>
                <a:gd name="adj1" fmla="val 2431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lIns="0" tIns="0" rIns="0" bIns="0"/>
            <a:lstStyle>
              <a:lvl1pPr marL="3619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1197"/>
                </a:spcBef>
                <a:spcAft>
                  <a:spcPts val="0"/>
                </a:spcAft>
                <a:buClr>
                  <a:srgbClr val="E62930"/>
                </a:buClr>
                <a:buSzPct val="100000"/>
                <a:buFontTx/>
                <a:buBlip>
                  <a:blip r:embed="rId7"/>
                </a:buBlip>
                <a:tabLst/>
                <a:def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 Light" panose="020F0302020204030204" pitchFamily="34" charset="0"/>
                </a:defRPr>
              </a:lvl1pPr>
              <a:lvl2pPr marL="89535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698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Wingdings" panose="05000000000000000000" pitchFamily="2" charset="2"/>
                <a:buChar char="§"/>
                <a:tabLst/>
                <a:def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2pPr>
              <a:lvl3pPr marL="1257300" marR="0" indent="-266700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" panose="020F0502020204030204" pitchFamily="34" charset="0"/>
                <a:buChar char="-"/>
                <a:tabLst/>
                <a:def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3pPr>
              <a:lvl4pPr marL="1619250" marR="0" indent="-276225" algn="just" defTabSz="1023179" rtl="0" eaLnBrk="1" fontAlgn="auto" latinLnBrk="0" hangingPunct="1">
                <a:lnSpc>
                  <a:spcPct val="100000"/>
                </a:lnSpc>
                <a:spcBef>
                  <a:spcPts val="399"/>
                </a:spcBef>
                <a:spcAft>
                  <a:spcPts val="0"/>
                </a:spcAft>
                <a:buClr>
                  <a:srgbClr val="0F6396"/>
                </a:buClr>
                <a:buSzTx/>
                <a:buFont typeface="Calibri Light" panose="020F0302020204030204" pitchFamily="34" charset="0"/>
                <a:buChar char="‐"/>
                <a:tabLst/>
                <a:defRPr kumimoji="0" lang="fr-FR" alt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4pPr>
              <a:lvl5pPr marL="1312863" marR="0" indent="300038" algn="l" defTabSz="257171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 lang="fr-FR" sz="1200" baseline="0" dirty="0">
                  <a:solidFill>
                    <a:schemeClr val="tx1"/>
                  </a:solidFill>
                  <a:latin typeface="+mj-lt"/>
                  <a:cs typeface="Segoe UI" pitchFamily="34" charset="0"/>
                </a:defRPr>
              </a:lvl5pPr>
              <a:lvl6pPr marL="1455841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100">
                  <a:solidFill>
                    <a:srgbClr val="000000"/>
                  </a:solidFill>
                  <a:latin typeface="+mn-lt"/>
                </a:defRPr>
              </a:lvl6pPr>
              <a:lvl7pPr marL="1576698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sz="1700">
                  <a:solidFill>
                    <a:srgbClr val="000000"/>
                  </a:solidFill>
                  <a:latin typeface="+mn-lt"/>
                </a:defRPr>
              </a:lvl7pPr>
              <a:lvl8pPr marL="1844436" indent="0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None/>
                <a:defRPr kumimoji="0" lang="fr-FR" sz="139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 Light" panose="020F0302020204030204" pitchFamily="34" charset="0"/>
                </a:defRPr>
              </a:lvl8pPr>
              <a:lvl9pPr marL="2259063" indent="-146886" algn="just" defTabSz="593121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4246E"/>
                </a:buClr>
                <a:buFont typeface="Wingdings" pitchFamily="2" charset="2"/>
                <a:buChar char=""/>
                <a:defRPr sz="844">
                  <a:solidFill>
                    <a:srgbClr val="000000"/>
                  </a:solidFill>
                  <a:latin typeface="+mn-lt"/>
                </a:defRPr>
              </a:lvl9pPr>
            </a:lstStyle>
            <a:p>
              <a:r>
                <a:rPr lang="fr-FR" sz="1400" dirty="0"/>
                <a:t>Les </a:t>
              </a:r>
              <a:r>
                <a:rPr lang="fr-FR" sz="1400" b="1" dirty="0"/>
                <a:t>ateliers de co-construction</a:t>
              </a:r>
              <a:r>
                <a:rPr lang="fr-FR" sz="1400" dirty="0"/>
                <a:t>, organisés à la maille des services (petites entités), doivent permettre d’évaluer, voire </a:t>
              </a:r>
              <a:r>
                <a:rPr lang="fr-FR" sz="1400" b="1" dirty="0"/>
                <a:t>d’assurer, la faisabilité opérationnelle de la cible « quantitative » dessinée par le Top Management</a:t>
              </a:r>
              <a:r>
                <a:rPr lang="fr-FR" sz="1400" dirty="0"/>
                <a:t> : en termes d’activités maintenues, de répartition des missions entre les postes restants, y compris celles portées par les managers quand leur poste est supprimé.</a:t>
              </a:r>
            </a:p>
            <a:p>
              <a:r>
                <a:rPr lang="fr-FR" sz="1400" dirty="0"/>
                <a:t>Ces ateliers </a:t>
              </a:r>
              <a:r>
                <a:rPr lang="fr-FR" sz="1400" b="1" dirty="0"/>
                <a:t>éviteraient l’effet tunnel </a:t>
              </a:r>
              <a:r>
                <a:rPr lang="fr-FR" sz="1400" dirty="0"/>
                <a:t>ressenti par les IRP lors des consultations ; les résultats étant remontés lors des commissions économiques.</a:t>
              </a:r>
            </a:p>
            <a:p>
              <a:r>
                <a:rPr lang="fr-FR" sz="1400" dirty="0"/>
                <a:t>Partant du </a:t>
              </a:r>
              <a:r>
                <a:rPr lang="fr-FR" sz="1400" b="1" dirty="0"/>
                <a:t>principe que le volontariat au départ est relativement soutenu, ces ateliers permettraient également d’embarquer les salariés restants dans leur fonction future </a:t>
              </a:r>
              <a:r>
                <a:rPr lang="fr-FR" sz="1400" dirty="0"/>
                <a:t>; les potentiels partants étant quant à eux dans une période de transmission.</a:t>
              </a:r>
            </a:p>
            <a:p>
              <a:r>
                <a:rPr lang="fr-FR" sz="1400" dirty="0"/>
                <a:t>Les conférences/formations de sensibilisation, en amont de ces ateliers, sur le sens de la transformation par exemple, permettent </a:t>
              </a:r>
              <a:r>
                <a:rPr lang="fr-FR" sz="1400" b="1" dirty="0"/>
                <a:t>de préparer les personnels et les managers à cet exercice inhabituel et inscrit dans une ferme réduction du nombre de postes.</a:t>
              </a:r>
            </a:p>
            <a:p>
              <a:r>
                <a:rPr lang="fr-FR" sz="1400" dirty="0"/>
                <a:t>Néanmoins, le risque de voir quelques personnels se prêter à l’exercice, sans réelle conviction, n’est pas négligeable. </a:t>
              </a:r>
              <a:r>
                <a:rPr lang="fr-FR" sz="1400" b="1" dirty="0"/>
                <a:t>La courbe d’acceptation du changement étant singulière, il est important de s’assurer régulièrement de l’accord de tout le personnel.</a:t>
              </a:r>
            </a:p>
            <a:p>
              <a:endParaRPr lang="fr-FR" sz="1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9BDF15-751F-497C-9BDD-8865CDBE1A48}"/>
                </a:ext>
              </a:extLst>
            </p:cNvPr>
            <p:cNvSpPr/>
            <p:nvPr/>
          </p:nvSpPr>
          <p:spPr>
            <a:xfrm>
              <a:off x="3986411" y="3217957"/>
              <a:ext cx="2688941" cy="21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COMPTE-RENDU</a:t>
              </a:r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BE133DB8-76AF-4E71-B727-3FCD7C4EB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345" y="1001808"/>
            <a:ext cx="658425" cy="646232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83F775F9-9866-45A8-A97B-E3DAD1A6DFF0}"/>
              </a:ext>
            </a:extLst>
          </p:cNvPr>
          <p:cNvSpPr txBox="1"/>
          <p:nvPr/>
        </p:nvSpPr>
        <p:spPr>
          <a:xfrm>
            <a:off x="1775594" y="5948829"/>
            <a:ext cx="3745256" cy="1407180"/>
          </a:xfrm>
          <a:prstGeom prst="rect">
            <a:avLst/>
          </a:prstGeom>
          <a:noFill/>
        </p:spPr>
        <p:txBody>
          <a:bodyPr wrap="none" spcCol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fr-FR" sz="1200" b="1" dirty="0">
                <a:solidFill>
                  <a:schemeClr val="tx1"/>
                </a:solidFill>
                <a:latin typeface="+mj-lt"/>
              </a:rPr>
              <a:t>Quelques conférences/formations préparatoires à l’exercice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Donner du sens en période de transformation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fr-FR" sz="1200" dirty="0">
                <a:latin typeface="+mj-lt"/>
              </a:rPr>
              <a:t>Accompagner ses collab. Dans la phase d’annonce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fr-FR" sz="1200" dirty="0" err="1">
                <a:solidFill>
                  <a:schemeClr val="tx1"/>
                </a:solidFill>
                <a:latin typeface="+mj-lt"/>
              </a:rPr>
              <a:t>Etre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attenti</a:t>
            </a:r>
            <a:r>
              <a:rPr lang="fr-FR" sz="1200" dirty="0">
                <a:latin typeface="+mj-lt"/>
              </a:rPr>
              <a:t>f à soi et aux autres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Mieux appréhender les périodes de transfo.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Faire une annonce difficile en  période de transfo.</a:t>
            </a:r>
          </a:p>
        </p:txBody>
      </p:sp>
      <p:sp>
        <p:nvSpPr>
          <p:cNvPr id="46" name="Flèche : bas 45">
            <a:extLst>
              <a:ext uri="{FF2B5EF4-FFF2-40B4-BE49-F238E27FC236}">
                <a16:creationId xmlns:a16="http://schemas.microsoft.com/office/drawing/2014/main" id="{73DA088B-195F-4320-AE40-596478584594}"/>
              </a:ext>
            </a:extLst>
          </p:cNvPr>
          <p:cNvSpPr/>
          <p:nvPr/>
        </p:nvSpPr>
        <p:spPr bwMode="auto">
          <a:xfrm rot="7990742">
            <a:off x="4085540" y="4082416"/>
            <a:ext cx="339329" cy="430819"/>
          </a:xfrm>
          <a:prstGeom prst="downArrow">
            <a:avLst/>
          </a:prstGeom>
          <a:solidFill>
            <a:srgbClr val="1C475E"/>
          </a:solidFill>
          <a:ln w="1905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055" tIns="42028" rIns="84055" bIns="420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5025" eaLnBrk="0" hangingPunct="0">
              <a:lnSpc>
                <a:spcPct val="90000"/>
              </a:lnSpc>
            </a:pPr>
            <a:endParaRPr lang="fr-FR" sz="1400" b="0" i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7EF10ED-D029-4C02-9C03-944DBA1965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571" y="4339549"/>
            <a:ext cx="3068357" cy="1644430"/>
          </a:xfrm>
          <a:prstGeom prst="rect">
            <a:avLst/>
          </a:prstGeom>
        </p:spPr>
      </p:pic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22AD696B-B69B-4E33-A9FA-94F552A58E58}"/>
              </a:ext>
            </a:extLst>
          </p:cNvPr>
          <p:cNvSpPr/>
          <p:nvPr/>
        </p:nvSpPr>
        <p:spPr bwMode="auto">
          <a:xfrm rot="8286866">
            <a:off x="2683073" y="5579267"/>
            <a:ext cx="339329" cy="345291"/>
          </a:xfrm>
          <a:prstGeom prst="downArrow">
            <a:avLst/>
          </a:prstGeom>
          <a:solidFill>
            <a:srgbClr val="1C475E"/>
          </a:solidFill>
          <a:ln w="1905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055" tIns="42028" rIns="84055" bIns="420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5025" eaLnBrk="0" hangingPunct="0">
              <a:lnSpc>
                <a:spcPct val="90000"/>
              </a:lnSpc>
            </a:pPr>
            <a:endParaRPr lang="fr-FR" sz="1400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66B59B5E-1B3C-4548-8D98-C2436690572B}"/>
              </a:ext>
            </a:extLst>
          </p:cNvPr>
          <p:cNvSpPr/>
          <p:nvPr/>
        </p:nvSpPr>
        <p:spPr bwMode="auto">
          <a:xfrm rot="14024861">
            <a:off x="2804033" y="4006385"/>
            <a:ext cx="339329" cy="430819"/>
          </a:xfrm>
          <a:prstGeom prst="downArrow">
            <a:avLst/>
          </a:prstGeom>
          <a:solidFill>
            <a:srgbClr val="1C475E"/>
          </a:solidFill>
          <a:ln w="1905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055" tIns="42028" rIns="84055" bIns="420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5025" eaLnBrk="0" hangingPunct="0">
              <a:lnSpc>
                <a:spcPct val="90000"/>
              </a:lnSpc>
            </a:pPr>
            <a:endParaRPr lang="fr-FR" sz="1400" b="0" i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58700115-7F66-4E5D-B48E-60EA5ECFAE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8592" y="4361015"/>
            <a:ext cx="1785984" cy="1370115"/>
          </a:xfrm>
          <a:prstGeom prst="rect">
            <a:avLst/>
          </a:prstGeom>
        </p:spPr>
      </p:pic>
      <p:sp>
        <p:nvSpPr>
          <p:cNvPr id="56" name="Flèche : bas 55">
            <a:extLst>
              <a:ext uri="{FF2B5EF4-FFF2-40B4-BE49-F238E27FC236}">
                <a16:creationId xmlns:a16="http://schemas.microsoft.com/office/drawing/2014/main" id="{5ADBB5DF-86BB-4F84-8519-F858DF150619}"/>
              </a:ext>
            </a:extLst>
          </p:cNvPr>
          <p:cNvSpPr/>
          <p:nvPr/>
        </p:nvSpPr>
        <p:spPr bwMode="auto">
          <a:xfrm rot="13405238">
            <a:off x="3797119" y="5618663"/>
            <a:ext cx="339329" cy="336460"/>
          </a:xfrm>
          <a:prstGeom prst="downArrow">
            <a:avLst/>
          </a:prstGeom>
          <a:solidFill>
            <a:srgbClr val="1C475E"/>
          </a:solidFill>
          <a:ln w="1905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055" tIns="42028" rIns="84055" bIns="420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5025" eaLnBrk="0" hangingPunct="0">
              <a:lnSpc>
                <a:spcPct val="90000"/>
              </a:lnSpc>
            </a:pPr>
            <a:endParaRPr lang="fr-FR" sz="1400" b="0" i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9" name="Picture 6" descr="Agence l'Argentée - Agence digitale Bassin Arcachon Bordeaux">
            <a:extLst>
              <a:ext uri="{FF2B5EF4-FFF2-40B4-BE49-F238E27FC236}">
                <a16:creationId xmlns:a16="http://schemas.microsoft.com/office/drawing/2014/main" id="{0CD4A8A6-3E14-4339-B1B2-D48E5344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05" y="5329695"/>
            <a:ext cx="607184" cy="6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482ADCB-86DC-41F5-B39B-221B699B2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3" y="6490892"/>
            <a:ext cx="1317448" cy="323053"/>
          </a:xfrm>
          <a:prstGeom prst="rect">
            <a:avLst/>
          </a:prstGeom>
          <a:solidFill>
            <a:srgbClr val="1C475E"/>
          </a:solidFill>
        </p:spPr>
      </p:pic>
      <p:pic>
        <p:nvPicPr>
          <p:cNvPr id="1034" name="Picture 10" descr="Voir les photos">
            <a:extLst>
              <a:ext uri="{FF2B5EF4-FFF2-40B4-BE49-F238E27FC236}">
                <a16:creationId xmlns:a16="http://schemas.microsoft.com/office/drawing/2014/main" id="{4E677272-8BBD-450D-8AF0-D029705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11" y="6317599"/>
            <a:ext cx="1082091" cy="4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4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06F127-4B89-4C75-9D4F-B624E9BF0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000" dirty="0"/>
              <a:t>Ce processus est impératif, et introduit </a:t>
            </a:r>
            <a:r>
              <a:rPr lang="fr-FR" sz="2000" b="1" dirty="0"/>
              <a:t>la contrainte comme aiguillon pour la transformation</a:t>
            </a:r>
            <a:r>
              <a:rPr lang="fr-FR" sz="2000" dirty="0"/>
              <a:t>.</a:t>
            </a:r>
          </a:p>
          <a:p>
            <a:r>
              <a:rPr lang="fr-FR" sz="2000" dirty="0"/>
              <a:t>Au-delà même de cette novation, ce projet est le premier à s’inscrire dans un</a:t>
            </a:r>
            <a:r>
              <a:rPr lang="fr-FR" sz="2000" b="1" dirty="0"/>
              <a:t> changement culturel </a:t>
            </a:r>
            <a:r>
              <a:rPr lang="fr-FR" sz="2000" dirty="0"/>
              <a:t>plus profond qu’indiqué. L</a:t>
            </a:r>
            <a:r>
              <a:rPr lang="fr-FR" sz="2000" b="1" dirty="0"/>
              <a:t>’absence de lien explicite entre ce changement culturel et ce projet pourrait se révéler fâcheux pour sa conduite.</a:t>
            </a:r>
          </a:p>
          <a:p>
            <a:r>
              <a:rPr lang="fr-FR" sz="2000" dirty="0"/>
              <a:t>Ce changement culturel incrémente les </a:t>
            </a:r>
            <a:r>
              <a:rPr lang="fr-FR" sz="2000" b="1" dirty="0"/>
              <a:t>valeurs de </a:t>
            </a:r>
            <a:r>
              <a:rPr lang="fr-FR" sz="2000" b="1" dirty="0">
                <a:solidFill>
                  <a:srgbClr val="C00000"/>
                </a:solidFill>
              </a:rPr>
              <a:t>frugalité et robustesse</a:t>
            </a:r>
            <a:r>
              <a:rPr lang="fr-FR" sz="2000" b="1" dirty="0"/>
              <a:t>, </a:t>
            </a:r>
            <a:r>
              <a:rPr lang="fr-FR" sz="2000" dirty="0"/>
              <a:t>et vise à </a:t>
            </a:r>
            <a:r>
              <a:rPr lang="fr-FR" sz="2000" b="1" dirty="0"/>
              <a:t>leur donner un pendant motivant pour le personnel : retrouver la </a:t>
            </a:r>
            <a:r>
              <a:rPr lang="fr-FR" sz="2000" b="1" dirty="0">
                <a:solidFill>
                  <a:srgbClr val="C00000"/>
                </a:solidFill>
              </a:rPr>
              <a:t>fierté d’appartenance </a:t>
            </a:r>
          </a:p>
          <a:p>
            <a:r>
              <a:rPr lang="fr-FR" sz="2000" dirty="0"/>
              <a:t>Celui-ci ne pouvant pas procéder de </a:t>
            </a:r>
            <a:r>
              <a:rPr lang="fr-FR" sz="2000" b="1" dirty="0"/>
              <a:t>développements stratégiques spécifiques, non énoncés </a:t>
            </a:r>
            <a:r>
              <a:rPr lang="fr-FR" sz="2000" i="1" dirty="0"/>
              <a:t>(ou annoncés sur opportunité, au même titre que les éventuelles cessions d’activités, mieux identifiés à date…)</a:t>
            </a:r>
            <a:r>
              <a:rPr lang="fr-FR" sz="2000" dirty="0"/>
              <a:t>, il doit découler d’un </a:t>
            </a:r>
            <a:r>
              <a:rPr lang="fr-FR" sz="2000" b="1" dirty="0">
                <a:solidFill>
                  <a:srgbClr val="C00000"/>
                </a:solidFill>
              </a:rPr>
              <a:t>modèle organisationnel plus efficace, plus fluide au quotidien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; et d’une </a:t>
            </a:r>
            <a:r>
              <a:rPr lang="fr-FR" sz="2000" b="1" dirty="0">
                <a:solidFill>
                  <a:srgbClr val="C00000"/>
                </a:solidFill>
              </a:rPr>
              <a:t>responsabilisation accrue </a:t>
            </a:r>
            <a:r>
              <a:rPr lang="fr-FR" sz="2000" b="1" dirty="0"/>
              <a:t>de l’ensemble du personnel</a:t>
            </a:r>
            <a:r>
              <a:rPr lang="fr-FR" sz="2000" dirty="0"/>
              <a:t>, à tous les niveaux.</a:t>
            </a:r>
          </a:p>
          <a:p>
            <a:r>
              <a:rPr lang="fr-FR" sz="2000" dirty="0"/>
              <a:t>Nous ne pouvons que souligner que </a:t>
            </a:r>
            <a:r>
              <a:rPr lang="fr-FR" sz="2000" b="1" dirty="0"/>
              <a:t>ces profits potentiels apparaissent aléatoires, </a:t>
            </a:r>
            <a:r>
              <a:rPr lang="fr-FR" sz="2000" dirty="0"/>
              <a:t>et </a:t>
            </a:r>
            <a:r>
              <a:rPr lang="fr-FR" sz="2000" i="1" dirty="0"/>
              <a:t>a </a:t>
            </a:r>
            <a:r>
              <a:rPr lang="fr-FR" sz="2000" i="1" dirty="0" err="1"/>
              <a:t>minina</a:t>
            </a:r>
            <a:r>
              <a:rPr lang="fr-FR" sz="2000" i="1" dirty="0"/>
              <a:t> </a:t>
            </a:r>
            <a:r>
              <a:rPr lang="fr-FR" sz="2000" b="1" dirty="0"/>
              <a:t>très </a:t>
            </a:r>
            <a:r>
              <a:rPr lang="fr-FR" sz="2000" b="1" dirty="0">
                <a:solidFill>
                  <a:srgbClr val="C00000"/>
                </a:solidFill>
              </a:rPr>
              <a:t>différés dans le temps</a:t>
            </a:r>
            <a:r>
              <a:rPr lang="fr-FR" sz="2000" dirty="0"/>
              <a:t>, alors que les éléments immédiats de ce changement culturel peuvent être perçus négativement. </a:t>
            </a:r>
          </a:p>
          <a:p>
            <a:pPr lvl="1"/>
            <a:r>
              <a:rPr lang="fr-FR" sz="1800" dirty="0"/>
              <a:t>Par ailleurs, certaines fonctions vont vivre concomitamment un autre changement culturel, lié au </a:t>
            </a:r>
            <a:r>
              <a:rPr lang="fr-FR" sz="1800" b="1" dirty="0"/>
              <a:t>passage d’un rôle direct à un rôle de supervision </a:t>
            </a:r>
            <a:r>
              <a:rPr lang="fr-FR" sz="1800" dirty="0"/>
              <a:t>(</a:t>
            </a:r>
            <a:r>
              <a:rPr lang="fr-FR" sz="1800" i="1" dirty="0"/>
              <a:t>à ne pas sous-estimer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Enfin une </a:t>
            </a:r>
            <a:r>
              <a:rPr lang="fr-FR" sz="1800" b="1" dirty="0"/>
              <a:t>nouvelle doctrine d’</a:t>
            </a:r>
            <a:r>
              <a:rPr lang="fr-FR" sz="1800" b="1" i="1" dirty="0"/>
              <a:t>offshoring</a:t>
            </a:r>
            <a:r>
              <a:rPr lang="fr-FR" sz="1800" b="1" dirty="0"/>
              <a:t> </a:t>
            </a:r>
            <a:r>
              <a:rPr lang="fr-FR" sz="1800" dirty="0"/>
              <a:t>se fait jour : </a:t>
            </a:r>
            <a:r>
              <a:rPr lang="fr-FR" sz="1800" b="1" dirty="0"/>
              <a:t>délocalisation intégrale d’une famille de tâches </a:t>
            </a:r>
            <a:r>
              <a:rPr lang="fr-FR" sz="1800" b="1" dirty="0" err="1"/>
              <a:t>yc</a:t>
            </a:r>
            <a:r>
              <a:rPr lang="fr-FR" sz="1800" b="1" dirty="0"/>
              <a:t> expertes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EED10B-07C0-4CF8-B830-F974654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 defTabSz="535482" rtl="0" eaLnBrk="1" latinLnBrk="0" hangingPunct="1"/>
            <a:r>
              <a:rPr lang="fr-FR" sz="2800" b="1" kern="1200" dirty="0">
                <a:solidFill>
                  <a:srgbClr val="0F6396"/>
                </a:solidFill>
                <a:latin typeface="+mn-lt"/>
                <a:ea typeface="+mn-ea"/>
                <a:cs typeface="+mn-cs"/>
              </a:rPr>
              <a:t>Sous la réorganisation, une transformation culturelle à mieux mesurer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94BABE-6ED7-40BB-B39D-2125FA073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CC5EB8-0036-4B02-9C42-80FEAF70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0818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contenu 37">
            <a:extLst>
              <a:ext uri="{FF2B5EF4-FFF2-40B4-BE49-F238E27FC236}">
                <a16:creationId xmlns:a16="http://schemas.microsoft.com/office/drawing/2014/main" id="{49CD83C5-F4F7-4600-9CCC-294DD3C4D3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5980" y="1222872"/>
            <a:ext cx="10454107" cy="5671681"/>
          </a:xfrm>
        </p:spPr>
        <p:txBody>
          <a:bodyPr/>
          <a:lstStyle/>
          <a:p>
            <a:r>
              <a:rPr lang="fr-FR" sz="1800" dirty="0"/>
              <a:t>Comme on l’a vu, </a:t>
            </a:r>
            <a:r>
              <a:rPr lang="fr-FR" sz="1800" b="1" dirty="0"/>
              <a:t>le projet combine un esprit descendant </a:t>
            </a:r>
            <a:r>
              <a:rPr lang="fr-FR" sz="1800" dirty="0"/>
              <a:t>(intention stratégique ; chiffrage initial ; choix des leviers d’actions et premiers exemples) ; et </a:t>
            </a:r>
            <a:r>
              <a:rPr lang="fr-FR" sz="1800" b="1" dirty="0"/>
              <a:t>un appel à la co-construction participative et décentralisée de la cible </a:t>
            </a:r>
            <a:r>
              <a:rPr lang="fr-FR" sz="1800" dirty="0"/>
              <a:t>(ateliers ; pilotage </a:t>
            </a:r>
            <a:r>
              <a:rPr lang="fr-FR" sz="1800" i="1" dirty="0"/>
              <a:t>in </a:t>
            </a:r>
            <a:r>
              <a:rPr lang="fr-FR" sz="1800" i="1" dirty="0" err="1"/>
              <a:t>itinere</a:t>
            </a:r>
            <a:r>
              <a:rPr lang="fr-FR" sz="1800" i="1" dirty="0"/>
              <a:t> </a:t>
            </a:r>
            <a:r>
              <a:rPr lang="fr-FR" sz="1800" dirty="0"/>
              <a:t>des calendriers de réorganisation, des départs effectifs, et de la charge réelle de travail). </a:t>
            </a:r>
          </a:p>
          <a:p>
            <a:r>
              <a:rPr lang="fr-FR" sz="1800" b="1" dirty="0"/>
              <a:t>Dans ce contexte, deux points irritants doivent particulièrement être mis sous surveillance : </a:t>
            </a:r>
          </a:p>
          <a:p>
            <a:pPr lvl="1"/>
            <a:r>
              <a:rPr lang="fr-FR" sz="1800" b="1" dirty="0"/>
              <a:t>Les </a:t>
            </a:r>
            <a:r>
              <a:rPr lang="fr-FR" sz="1800" b="1" dirty="0">
                <a:solidFill>
                  <a:srgbClr val="C00000"/>
                </a:solidFill>
              </a:rPr>
              <a:t>ateliers de co-construction </a:t>
            </a:r>
            <a:r>
              <a:rPr lang="fr-FR" sz="1800" b="1" dirty="0"/>
              <a:t>: </a:t>
            </a:r>
            <a:r>
              <a:rPr lang="fr-FR" sz="1800" dirty="0"/>
              <a:t>potentiellement, ces ateliers pourraient être perçus par certains</a:t>
            </a:r>
            <a:r>
              <a:rPr lang="fr-FR" sz="1800" b="1" dirty="0"/>
              <a:t> </a:t>
            </a:r>
            <a:r>
              <a:rPr lang="fr-FR" sz="1800" dirty="0"/>
              <a:t>comme </a:t>
            </a:r>
            <a:r>
              <a:rPr lang="fr-FR" sz="1800" b="1" dirty="0"/>
              <a:t>injonction paradoxale</a:t>
            </a:r>
            <a:r>
              <a:rPr lang="fr-FR" sz="1800" dirty="0"/>
              <a:t>, voire comme porteur d’une certaine </a:t>
            </a:r>
            <a:r>
              <a:rPr lang="fr-FR" sz="1800" b="1" dirty="0"/>
              <a:t>violence symbolique </a:t>
            </a:r>
            <a:r>
              <a:rPr lang="fr-FR" sz="1800" dirty="0"/>
              <a:t>(sur le modèle « supprime ton poste »…)</a:t>
            </a:r>
          </a:p>
          <a:p>
            <a:pPr lvl="2"/>
            <a:r>
              <a:rPr lang="fr-FR" sz="1800" dirty="0"/>
              <a:t>L’absence de </a:t>
            </a:r>
            <a:r>
              <a:rPr lang="fr-FR" sz="1800" b="1" dirty="0"/>
              <a:t>diagnostic de terrain </a:t>
            </a:r>
            <a:r>
              <a:rPr lang="fr-FR" sz="1800" dirty="0"/>
              <a:t>initial (</a:t>
            </a:r>
            <a:r>
              <a:rPr lang="fr-FR" sz="1800" b="1" dirty="0"/>
              <a:t>impact humain </a:t>
            </a:r>
            <a:r>
              <a:rPr lang="fr-FR" sz="1800" dirty="0"/>
              <a:t>en cours de mesure après annonce du projet ; réalité des tâches peu documentée), y compris s’agissant d’entités déjà fréquemment ou récemment réorganisées, biaise quelque peu le principe des ateliers : ils postulent </a:t>
            </a:r>
            <a:r>
              <a:rPr lang="fr-FR" sz="1800" b="1" dirty="0"/>
              <a:t>un accord sur le diagnostic et sur la cible, non acquis à ce jour</a:t>
            </a:r>
            <a:r>
              <a:rPr lang="fr-FR" sz="1800" dirty="0"/>
              <a:t>.</a:t>
            </a:r>
          </a:p>
          <a:p>
            <a:pPr lvl="1"/>
            <a:r>
              <a:rPr lang="fr-FR" sz="1800" b="1" dirty="0"/>
              <a:t>Sans </a:t>
            </a:r>
            <a:r>
              <a:rPr lang="fr-FR" sz="1800" b="1" dirty="0">
                <a:solidFill>
                  <a:srgbClr val="C00000"/>
                </a:solidFill>
              </a:rPr>
              <a:t>maîtrise de la charge de travail</a:t>
            </a:r>
            <a:r>
              <a:rPr lang="fr-FR" sz="1800" b="1" dirty="0"/>
              <a:t>, </a:t>
            </a:r>
            <a:r>
              <a:rPr lang="fr-FR" sz="1800" dirty="0"/>
              <a:t>la responsabilisation peut aboutir à une </a:t>
            </a:r>
            <a:r>
              <a:rPr lang="fr-FR" sz="1800" b="1" dirty="0">
                <a:solidFill>
                  <a:srgbClr val="C00000"/>
                </a:solidFill>
              </a:rPr>
              <a:t>défausse sur le personnel </a:t>
            </a:r>
            <a:r>
              <a:rPr lang="fr-FR" sz="1800" dirty="0"/>
              <a:t>(ce qu’elle ne vise pourtant pas). </a:t>
            </a:r>
          </a:p>
          <a:p>
            <a:pPr lvl="2"/>
            <a:r>
              <a:rPr lang="fr-FR" sz="1800" b="1" dirty="0"/>
              <a:t>L’entrée dans l’ère de la responsabilisation </a:t>
            </a:r>
            <a:r>
              <a:rPr lang="fr-FR" sz="1800" dirty="0"/>
              <a:t>s’opère par la </a:t>
            </a:r>
            <a:r>
              <a:rPr lang="fr-FR" sz="1800" b="1" dirty="0"/>
              <a:t>dévolution d’un problème non résolu, en contexte fortement évolutif </a:t>
            </a:r>
            <a:r>
              <a:rPr lang="fr-FR" sz="1800" dirty="0"/>
              <a:t>(au fil des départs, lesquels précéderont souvent les baisses d’activités)</a:t>
            </a:r>
          </a:p>
        </p:txBody>
      </p:sp>
      <p:sp>
        <p:nvSpPr>
          <p:cNvPr id="64" name="Titre 63">
            <a:extLst>
              <a:ext uri="{FF2B5EF4-FFF2-40B4-BE49-F238E27FC236}">
                <a16:creationId xmlns:a16="http://schemas.microsoft.com/office/drawing/2014/main" id="{4D4C842E-F12A-4AE8-8EE9-1DD249DF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26" y="233000"/>
            <a:ext cx="12708000" cy="825739"/>
          </a:xfrm>
        </p:spPr>
        <p:txBody>
          <a:bodyPr/>
          <a:lstStyle/>
          <a:p>
            <a:r>
              <a:rPr lang="fr-FR" dirty="0"/>
              <a:t>L’accompagnement des transformations s’inscrira dans un contexte de changement culturel insuffisamment énoncé</a:t>
            </a:r>
            <a:br>
              <a:rPr lang="fr-FR" sz="2400" i="1" dirty="0">
                <a:solidFill>
                  <a:srgbClr val="00B050"/>
                </a:solidFill>
              </a:rPr>
            </a:br>
            <a:br>
              <a:rPr lang="fr-FR" sz="2400" i="1" dirty="0">
                <a:solidFill>
                  <a:srgbClr val="00B050"/>
                </a:solidFill>
              </a:rPr>
            </a:b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6F02E6-50EB-4D0D-B44B-498BEB18A6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SG - Réorganisation des BU/SU - CSE Centraux - Volet RPS et charge de travail - 21 mars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15C1C-216A-405B-824F-916C4FBB5F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495AF3-2BE3-4F2F-A3F0-65C3F202E4D2}" type="slidenum">
              <a:rPr lang="fr-FR" altLang="fr-FR" smtClean="0"/>
              <a:pPr/>
              <a:t>9</a:t>
            </a:fld>
            <a:endParaRPr lang="fr-FR" alt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2C070-1A11-4F35-BC05-2C1A0DA56A8A}"/>
              </a:ext>
            </a:extLst>
          </p:cNvPr>
          <p:cNvSpPr/>
          <p:nvPr/>
        </p:nvSpPr>
        <p:spPr>
          <a:xfrm>
            <a:off x="6625384" y="2517159"/>
            <a:ext cx="68389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784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Slides">
  <a:themeElements>
    <a:clrScheme name="Couleurs_2024">
      <a:dk1>
        <a:srgbClr val="35383B"/>
      </a:dk1>
      <a:lt1>
        <a:sysClr val="window" lastClr="FFFFFF"/>
      </a:lt1>
      <a:dk2>
        <a:srgbClr val="0F6396"/>
      </a:dk2>
      <a:lt2>
        <a:srgbClr val="E7E6E6"/>
      </a:lt2>
      <a:accent1>
        <a:srgbClr val="0087BD"/>
      </a:accent1>
      <a:accent2>
        <a:srgbClr val="F2B818"/>
      </a:accent2>
      <a:accent3>
        <a:srgbClr val="E62930"/>
      </a:accent3>
      <a:accent4>
        <a:srgbClr val="9C1730"/>
      </a:accent4>
      <a:accent5>
        <a:srgbClr val="C77614"/>
      </a:accent5>
      <a:accent6>
        <a:srgbClr val="39B0E3"/>
      </a:accent6>
      <a:hlink>
        <a:srgbClr val="0087BD"/>
      </a:hlink>
      <a:folHlink>
        <a:srgbClr val="0F6396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headEnd/>
          <a:tailEnd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84055" tIns="42028" rIns="84055" bIns="42028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835025" eaLnBrk="0" hangingPunct="0">
          <a:lnSpc>
            <a:spcPct val="90000"/>
          </a:lnSpc>
          <a:defRPr sz="1400" b="0" i="0" dirty="0" smtClean="0">
            <a:solidFill>
              <a:schemeClr val="tx1"/>
            </a:solidFill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6698" tIns="48350" rIns="96698" bIns="48350" numCol="1" anchor="ctr" anchorCtr="0" compatLnSpc="1">
        <a:prstTxWarp prst="textNoShape">
          <a:avLst/>
        </a:prstTxWarp>
      </a:bodyPr>
      <a:lstStyle>
        <a:defPPr marL="0" marR="0" indent="0" algn="ctr" defTabSz="1012825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Univers" pitchFamily="34" charset="0"/>
            <a:ea typeface="ＭＳ Ｐゴシック" pitchFamily="34" charset="-128"/>
          </a:defRPr>
        </a:defPPr>
      </a:lstStyle>
    </a:lnDef>
    <a:txDef>
      <a:spPr>
        <a:noFill/>
      </a:spPr>
      <a:bodyPr wrap="square" spcCol="0" rtlCol="0">
        <a:spAutoFit/>
      </a:bodyPr>
      <a:lstStyle>
        <a:defPPr algn="l">
          <a:lnSpc>
            <a:spcPct val="120000"/>
          </a:lnSpc>
          <a:defRPr sz="120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>
    <a:extraClrScheme>
      <a:clrScheme name="1_Secaf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000000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4">
        <a:dk1>
          <a:srgbClr val="80003B"/>
        </a:dk1>
        <a:lt1>
          <a:srgbClr val="FFFFFF"/>
        </a:lt1>
        <a:dk2>
          <a:srgbClr val="000000"/>
        </a:dk2>
        <a:lt2>
          <a:srgbClr val="B2B2B2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5">
        <a:dk1>
          <a:srgbClr val="80003B"/>
        </a:dk1>
        <a:lt1>
          <a:srgbClr val="FFFFFF"/>
        </a:lt1>
        <a:dk2>
          <a:srgbClr val="000000"/>
        </a:dk2>
        <a:lt2>
          <a:srgbClr val="969696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6">
        <a:dk1>
          <a:srgbClr val="80003B"/>
        </a:dk1>
        <a:lt1>
          <a:srgbClr val="FFFFFF"/>
        </a:lt1>
        <a:dk2>
          <a:srgbClr val="000000"/>
        </a:dk2>
        <a:lt2>
          <a:srgbClr val="969696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001D3E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FC8113A4-DDC2-4871-9580-9088341A1FD7}" vid="{33588725-1577-4592-9DBB-1A882F130391}"/>
    </a:ext>
  </a:extLst>
</a:theme>
</file>

<file path=ppt/theme/theme2.xml><?xml version="1.0" encoding="utf-8"?>
<a:theme xmlns:a="http://schemas.openxmlformats.org/drawingml/2006/main" name="blank">
  <a:themeElements>
    <a:clrScheme name="SECAFI NEW CHARTE 2014">
      <a:dk1>
        <a:sysClr val="windowText" lastClr="000000"/>
      </a:dk1>
      <a:lt1>
        <a:srgbClr val="FFFFFF"/>
      </a:lt1>
      <a:dk2>
        <a:srgbClr val="004070"/>
      </a:dk2>
      <a:lt2>
        <a:srgbClr val="D9D9D9"/>
      </a:lt2>
      <a:accent1>
        <a:srgbClr val="646464"/>
      </a:accent1>
      <a:accent2>
        <a:srgbClr val="C0AAAF"/>
      </a:accent2>
      <a:accent3>
        <a:srgbClr val="B10057"/>
      </a:accent3>
      <a:accent4>
        <a:srgbClr val="80003B"/>
      </a:accent4>
      <a:accent5>
        <a:srgbClr val="0085B9"/>
      </a:accent5>
      <a:accent6>
        <a:srgbClr val="004070"/>
      </a:accent6>
      <a:hlink>
        <a:srgbClr val="0085B9"/>
      </a:hlink>
      <a:folHlink>
        <a:srgbClr val="004070"/>
      </a:folHlink>
    </a:clrScheme>
    <a:fontScheme name="Secafi_Segoe_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accent4"/>
          </a:solidFill>
          <a:headEnd/>
          <a:tailEnd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84055" tIns="42028" rIns="84055" bIns="42028" rtlCol="0" anchor="ctr"/>
      <a:lstStyle>
        <a:defPPr algn="ctr" defTabSz="835025" eaLnBrk="0" hangingPunct="0">
          <a:lnSpc>
            <a:spcPct val="90000"/>
          </a:lnSpc>
          <a:defRPr sz="1200" b="0" i="0" dirty="0" err="1" smtClean="0">
            <a:solidFill>
              <a:schemeClr val="tx1"/>
            </a:solidFill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6698" tIns="48350" rIns="96698" bIns="48350" numCol="1" anchor="ctr" anchorCtr="0" compatLnSpc="1">
        <a:prstTxWarp prst="textNoShape">
          <a:avLst/>
        </a:prstTxWarp>
      </a:bodyPr>
      <a:lstStyle>
        <a:defPPr marL="0" marR="0" indent="0" algn="ctr" defTabSz="1012825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Univers" pitchFamily="34" charset="0"/>
            <a:ea typeface="ＭＳ Ｐゴシック" pitchFamily="34" charset="-128"/>
          </a:defRPr>
        </a:defPPr>
      </a:lstStyle>
    </a:lnDef>
    <a:txDef>
      <a:spPr>
        <a:noFill/>
      </a:spPr>
      <a:bodyPr wrap="square" spcCol="0" rtlCol="0">
        <a:spAutoFit/>
      </a:bodyPr>
      <a:lstStyle>
        <a:defPPr algn="l">
          <a:lnSpc>
            <a:spcPct val="120000"/>
          </a:lnSpc>
          <a:defRPr sz="1200" dirty="0" err="1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1_Secaf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000000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4">
        <a:dk1>
          <a:srgbClr val="80003B"/>
        </a:dk1>
        <a:lt1>
          <a:srgbClr val="FFFFFF"/>
        </a:lt1>
        <a:dk2>
          <a:srgbClr val="000000"/>
        </a:dk2>
        <a:lt2>
          <a:srgbClr val="B2B2B2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5">
        <a:dk1>
          <a:srgbClr val="80003B"/>
        </a:dk1>
        <a:lt1>
          <a:srgbClr val="FFFFFF"/>
        </a:lt1>
        <a:dk2>
          <a:srgbClr val="000000"/>
        </a:dk2>
        <a:lt2>
          <a:srgbClr val="969696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6">
        <a:dk1>
          <a:srgbClr val="80003B"/>
        </a:dk1>
        <a:lt1>
          <a:srgbClr val="FFFFFF"/>
        </a:lt1>
        <a:dk2>
          <a:srgbClr val="000000"/>
        </a:dk2>
        <a:lt2>
          <a:srgbClr val="969696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001D3E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s techniques">
  <a:themeElements>
    <a:clrScheme name="kit Alpha">
      <a:dk1>
        <a:srgbClr val="35383B"/>
      </a:dk1>
      <a:lt1>
        <a:sysClr val="window" lastClr="FFFFFF"/>
      </a:lt1>
      <a:dk2>
        <a:srgbClr val="0F6396"/>
      </a:dk2>
      <a:lt2>
        <a:srgbClr val="E7E6E6"/>
      </a:lt2>
      <a:accent1>
        <a:srgbClr val="0087BD"/>
      </a:accent1>
      <a:accent2>
        <a:srgbClr val="F2B818"/>
      </a:accent2>
      <a:accent3>
        <a:srgbClr val="E62930"/>
      </a:accent3>
      <a:accent4>
        <a:srgbClr val="9C1730"/>
      </a:accent4>
      <a:accent5>
        <a:srgbClr val="C77614"/>
      </a:accent5>
      <a:accent6>
        <a:srgbClr val="39B0E3"/>
      </a:accent6>
      <a:hlink>
        <a:srgbClr val="EF274A"/>
      </a:hlink>
      <a:folHlink>
        <a:srgbClr val="9C173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accent4"/>
          </a:solidFill>
          <a:headEnd/>
          <a:tailEnd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84055" tIns="42028" rIns="84055" bIns="42028" rtlCol="0" anchor="ctr"/>
      <a:lstStyle>
        <a:defPPr algn="ctr" defTabSz="835025" eaLnBrk="0" hangingPunct="0">
          <a:lnSpc>
            <a:spcPct val="90000"/>
          </a:lnSpc>
          <a:defRPr sz="1400" b="1" i="1" dirty="0">
            <a:solidFill>
              <a:schemeClr val="bg1"/>
            </a:solidFill>
            <a:latin typeface="Arial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6698" tIns="48350" rIns="96698" bIns="48350" numCol="1" anchor="ctr" anchorCtr="0" compatLnSpc="1">
        <a:prstTxWarp prst="textNoShape">
          <a:avLst/>
        </a:prstTxWarp>
      </a:bodyPr>
      <a:lstStyle>
        <a:defPPr marL="0" marR="0" indent="0" algn="ctr" defTabSz="1012825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Univers" pitchFamily="34" charset="0"/>
            <a:ea typeface="ＭＳ Ｐゴシック" pitchFamily="34" charset="-128"/>
          </a:defRPr>
        </a:defPPr>
      </a:lstStyle>
    </a:lnDef>
    <a:txDef>
      <a:spPr>
        <a:noFill/>
      </a:spPr>
      <a:bodyPr wrap="square" spcCol="0" rtlCol="0">
        <a:spAutoFit/>
      </a:bodyPr>
      <a:lstStyle>
        <a:defPPr algn="l">
          <a:lnSpc>
            <a:spcPct val="120000"/>
          </a:lnSpc>
          <a:defRPr sz="1200" dirty="0" err="1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1_Secaf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afi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000000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4">
        <a:dk1>
          <a:srgbClr val="80003B"/>
        </a:dk1>
        <a:lt1>
          <a:srgbClr val="FFFFFF"/>
        </a:lt1>
        <a:dk2>
          <a:srgbClr val="000000"/>
        </a:dk2>
        <a:lt2>
          <a:srgbClr val="B2B2B2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5">
        <a:dk1>
          <a:srgbClr val="80003B"/>
        </a:dk1>
        <a:lt1>
          <a:srgbClr val="FFFFFF"/>
        </a:lt1>
        <a:dk2>
          <a:srgbClr val="000000"/>
        </a:dk2>
        <a:lt2>
          <a:srgbClr val="969696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80003B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afi 16">
        <a:dk1>
          <a:srgbClr val="80003B"/>
        </a:dk1>
        <a:lt1>
          <a:srgbClr val="FFFFFF"/>
        </a:lt1>
        <a:dk2>
          <a:srgbClr val="000000"/>
        </a:dk2>
        <a:lt2>
          <a:srgbClr val="969696"/>
        </a:lt2>
        <a:accent1>
          <a:srgbClr val="80003B"/>
        </a:accent1>
        <a:accent2>
          <a:srgbClr val="001D3E"/>
        </a:accent2>
        <a:accent3>
          <a:srgbClr val="FFFFFF"/>
        </a:accent3>
        <a:accent4>
          <a:srgbClr val="6C0031"/>
        </a:accent4>
        <a:accent5>
          <a:srgbClr val="C0AAAF"/>
        </a:accent5>
        <a:accent6>
          <a:srgbClr val="001937"/>
        </a:accent6>
        <a:hlink>
          <a:srgbClr val="001D3E"/>
        </a:hlink>
        <a:folHlink>
          <a:srgbClr val="001D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CAD392B4-A3F0-4250-B3C5-54130D916264}" vid="{E22C352E-3C2D-4A2A-9369-F1102FC9320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Mission" ma:contentTypeID="0x01010033884A72FF98B440B0909D05F5135F4600A66052E2E431174AAE86346213637214" ma:contentTypeVersion="22" ma:contentTypeDescription="" ma:contentTypeScope="" ma:versionID="f5bd3a6c06fb9b763787e8a8fb59f26e">
  <xsd:schema xmlns:xsd="http://www.w3.org/2001/XMLSchema" xmlns:xs="http://www.w3.org/2001/XMLSchema" xmlns:p="http://schemas.microsoft.com/office/2006/metadata/properties" xmlns:ns2="3a911e3a-937a-4d78-bde5-9d2a2520f50d" xmlns:ns3="871c58ae-e516-425e-926d-9d8933056cdd" targetNamespace="http://schemas.microsoft.com/office/2006/metadata/properties" ma:root="true" ma:fieldsID="dbf1e30c0bc85b599037dfbc9585d995" ns2:_="" ns3:_="">
    <xsd:import namespace="3a911e3a-937a-4d78-bde5-9d2a2520f50d"/>
    <xsd:import namespace="871c58ae-e516-425e-926d-9d8933056cdd"/>
    <xsd:element name="properties">
      <xsd:complexType>
        <xsd:sequence>
          <xsd:element name="documentManagement">
            <xsd:complexType>
              <xsd:all>
                <xsd:element ref="ns2:iaf6ea0565e54d72ac96230a43e97c28" minOccurs="0"/>
                <xsd:element ref="ns2:TaxCatchAll" minOccurs="0"/>
                <xsd:element ref="ns2:TaxCatchAllLabel" minOccurs="0"/>
                <xsd:element ref="ns2:d01a7c7c3cba4c20b190bffbb8a2be35" minOccurs="0"/>
                <xsd:element ref="ns2:EtccMission" minOccurs="0"/>
                <xsd:element ref="ns2:f506384440514b0cb10eddddd67ce21e" minOccurs="0"/>
                <xsd:element ref="ns2:EtccProduit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1e3a-937a-4d78-bde5-9d2a2520f50d" elementFormDefault="qualified">
    <xsd:import namespace="http://schemas.microsoft.com/office/2006/documentManagement/types"/>
    <xsd:import namespace="http://schemas.microsoft.com/office/infopath/2007/PartnerControls"/>
    <xsd:element name="iaf6ea0565e54d72ac96230a43e97c28" ma:index="8" nillable="true" ma:taxonomy="true" ma:internalName="iaf6ea0565e54d72ac96230a43e97c28" ma:taxonomyFieldName="EtccGroupe" ma:displayName="EtccGroupe" ma:readOnly="false" ma:default="1;#SOCIETE GENERALE|93c4b14c-c2cc-4a04-b41e-0d6fa056feeb" ma:fieldId="{2af6ea05-65e5-4d72-ac96-230a43e97c28}" ma:sspId="7dea342c-2627-407a-9f31-6c5338b92119" ma:termSetId="d3e6b09d-2f46-4697-8221-5f5fd4c3f1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bc9df7-6759-4a7d-89b0-3e43221cadd4}" ma:internalName="TaxCatchAll" ma:showField="CatchAllData" ma:web="3a911e3a-937a-4d78-bde5-9d2a2520f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bc9df7-6759-4a7d-89b0-3e43221cadd4}" ma:internalName="TaxCatchAllLabel" ma:readOnly="true" ma:showField="CatchAllDataLabel" ma:web="3a911e3a-937a-4d78-bde5-9d2a2520f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1a7c7c3cba4c20b190bffbb8a2be35" ma:index="12" nillable="true" ma:taxonomy="true" ma:internalName="d01a7c7c3cba4c20b190bffbb8a2be35" ma:taxonomyFieldName="EtccClient" ma:displayName="EtccClient" ma:readOnly="false" ma:default="3;#SOCIETE GENERALE|1d3e9ac0-6598-4891-94ab-f015c58cab08" ma:fieldId="{d01a7c7c-3cba-4c20-b190-bffbb8a2be35}" ma:sspId="7dea342c-2627-407a-9f31-6c5338b92119" ma:termSetId="45fcfca3-5c34-46ff-a0fb-e238fc8ac2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tccMission" ma:index="14" nillable="true" ma:displayName="EtccMission" ma:default="1100-2024-0415" ma:hidden="true" ma:internalName="EtccMission" ma:readOnly="false">
      <xsd:simpleType>
        <xsd:restriction base="dms:Text">
          <xsd:maxLength value="255"/>
        </xsd:restriction>
      </xsd:simpleType>
    </xsd:element>
    <xsd:element name="f506384440514b0cb10eddddd67ce21e" ma:index="15" nillable="true" ma:taxonomy="true" ma:internalName="f506384440514b0cb10eddddd67ce21e" ma:taxonomyFieldName="EtccSecteur" ma:displayName="EtccSecteur" ma:readOnly="false" ma:default="2;#Services financiers|27b876e5-082c-42fd-b30c-9a760ff5bf13" ma:fieldId="{f5063844-4051-4b0c-b10e-ddddd67ce21e}" ma:sspId="7dea342c-2627-407a-9f31-6c5338b92119" ma:termSetId="bf4c0b55-87cd-4941-ac2c-8453f7e665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tccProduit" ma:index="17" nillable="true" ma:displayName="EtccProduit" ma:default="LIC" ma:hidden="true" ma:internalName="EtccProduit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c58ae-e516-425e-926d-9d8933056c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D583CD-B011-4C13-94C2-94798A5E3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7E3BB-E7CD-4F51-98C5-EC7F6D9C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11e3a-937a-4d78-bde5-9d2a2520f50d"/>
    <ds:schemaRef ds:uri="871c58ae-e516-425e-926d-9d8933056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1918</TotalTime>
  <Words>3925</Words>
  <Application>Microsoft Office PowerPoint</Application>
  <PresentationFormat>Personnalisé</PresentationFormat>
  <Paragraphs>272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Gill Sans MT</vt:lpstr>
      <vt:lpstr>Quicksand Light</vt:lpstr>
      <vt:lpstr>Raleway</vt:lpstr>
      <vt:lpstr>Segoe UI</vt:lpstr>
      <vt:lpstr>Segoe UI Semilight</vt:lpstr>
      <vt:lpstr>Source Sans Pro</vt:lpstr>
      <vt:lpstr>Times New Roman</vt:lpstr>
      <vt:lpstr>Univers</vt:lpstr>
      <vt:lpstr>Wingdings</vt:lpstr>
      <vt:lpstr>Wingdings 2</vt:lpstr>
      <vt:lpstr>Slides</vt:lpstr>
      <vt:lpstr>blank</vt:lpstr>
      <vt:lpstr>Slides techniques</vt:lpstr>
      <vt:lpstr>Présentation PowerPoint</vt:lpstr>
      <vt:lpstr>Présentation PowerPoint</vt:lpstr>
      <vt:lpstr>Un projet traduisant une stratégie sans projection pour le personnel (1/2) </vt:lpstr>
      <vt:lpstr>Un projet traduisant une stratégie sans projection pour le personnel (2/2) </vt:lpstr>
      <vt:lpstr>Le processus de détermination de la cible interpelle</vt:lpstr>
      <vt:lpstr>À l’origine du projet : Un chiffrage central, décliné par BU-SU, par application de 3 leviers majeurs </vt:lpstr>
      <vt:lpstr>7 projets – 3 leviers Co-construire la cible organisationnelle : assurer la faisabilité opérationnelle d’une cible quantitative </vt:lpstr>
      <vt:lpstr>Sous la réorganisation, une transformation culturelle à mieux mesurer</vt:lpstr>
      <vt:lpstr>L’accompagnement des transformations s’inscrira dans un contexte de changement culturel insuffisamment énoncé  </vt:lpstr>
      <vt:lpstr>Un projet qui sous-estime ses limites externes ?</vt:lpstr>
      <vt:lpstr>Un projet qui risque de buter sur d’autres limites, internes cette fois ?</vt:lpstr>
      <vt:lpstr>L’impréparation du projet pose questions</vt:lpstr>
      <vt:lpstr>L’impréparation du projet : Nos recommandations palliatives</vt:lpstr>
      <vt:lpstr>Recommandations et préconisations opérationnelles 1 : Projets organisationnels, pour chaque BU-SU (1/2)</vt:lpstr>
      <vt:lpstr>Recommandations et préconisations opérationnelles 1 : Projets organisationnels, pour chaque BU-SU (2/2)</vt:lpstr>
      <vt:lpstr>Recommandations et préconisations  2 : Conduite du projet – Système de pilotage et Gestion de projets</vt:lpstr>
      <vt:lpstr>2 : Conduite du projet – Cartographie évolutive des compétences </vt:lpstr>
      <vt:lpstr>2 : Conduite du projet – Evaluation de la Charge de Travail</vt:lpstr>
      <vt:lpstr>2 : Conduite du projet – Evaluation de la Charge de Travail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Lafond Sylvie</dc:creator>
  <cp:keywords>10/04/2024</cp:keywords>
  <cp:lastModifiedBy>Petitjean Alain</cp:lastModifiedBy>
  <cp:revision>174</cp:revision>
  <cp:lastPrinted>2024-04-17T08:13:36Z</cp:lastPrinted>
  <dcterms:created xsi:type="dcterms:W3CDTF">2024-03-15T12:15:52Z</dcterms:created>
  <dcterms:modified xsi:type="dcterms:W3CDTF">2024-04-17T14:59:30Z</dcterms:modified>
  <cp:category>Secafi|Lyon</cp:category>
</cp:coreProperties>
</file>