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 id="2147483729" r:id="rId4"/>
    <p:sldMasterId id="2147483743" r:id="rId5"/>
  </p:sldMasterIdLst>
  <p:notesMasterIdLst>
    <p:notesMasterId r:id="rId77"/>
  </p:notesMasterIdLst>
  <p:sldIdLst>
    <p:sldId id="2134807747" r:id="rId6"/>
    <p:sldId id="10826" r:id="rId7"/>
    <p:sldId id="4658" r:id="rId8"/>
    <p:sldId id="10829" r:id="rId9"/>
    <p:sldId id="301" r:id="rId10"/>
    <p:sldId id="2134807792" r:id="rId11"/>
    <p:sldId id="2134807847" r:id="rId12"/>
    <p:sldId id="2134807848" r:id="rId13"/>
    <p:sldId id="2134807849" r:id="rId14"/>
    <p:sldId id="2134807850" r:id="rId15"/>
    <p:sldId id="2134807851" r:id="rId16"/>
    <p:sldId id="2134807852" r:id="rId17"/>
    <p:sldId id="2134807748" r:id="rId18"/>
    <p:sldId id="2134807794" r:id="rId19"/>
    <p:sldId id="2134807853" r:id="rId20"/>
    <p:sldId id="2134807854" r:id="rId21"/>
    <p:sldId id="2134807855" r:id="rId22"/>
    <p:sldId id="2134807856" r:id="rId23"/>
    <p:sldId id="2134807857" r:id="rId24"/>
    <p:sldId id="2134807858" r:id="rId25"/>
    <p:sldId id="2134807831" r:id="rId26"/>
    <p:sldId id="2134807793" r:id="rId27"/>
    <p:sldId id="2134807791" r:id="rId28"/>
    <p:sldId id="10847" r:id="rId29"/>
    <p:sldId id="2134807826" r:id="rId30"/>
    <p:sldId id="2134807859" r:id="rId31"/>
    <p:sldId id="2134807813" r:id="rId32"/>
    <p:sldId id="2134807860" r:id="rId33"/>
    <p:sldId id="2134807861" r:id="rId34"/>
    <p:sldId id="2134807760" r:id="rId35"/>
    <p:sldId id="2134807816" r:id="rId36"/>
    <p:sldId id="2134807818" r:id="rId37"/>
    <p:sldId id="2134807862" r:id="rId38"/>
    <p:sldId id="2134807820" r:id="rId39"/>
    <p:sldId id="2134807863" r:id="rId40"/>
    <p:sldId id="2134807809" r:id="rId41"/>
    <p:sldId id="2134807823" r:id="rId42"/>
    <p:sldId id="2134807824" r:id="rId43"/>
    <p:sldId id="2134807825" r:id="rId44"/>
    <p:sldId id="2134807834" r:id="rId45"/>
    <p:sldId id="2134807835" r:id="rId46"/>
    <p:sldId id="2134807836" r:id="rId47"/>
    <p:sldId id="2134807837" r:id="rId48"/>
    <p:sldId id="2134807838" r:id="rId49"/>
    <p:sldId id="2134807839" r:id="rId50"/>
    <p:sldId id="2134807822" r:id="rId51"/>
    <p:sldId id="2134807810" r:id="rId52"/>
    <p:sldId id="2134807817" r:id="rId53"/>
    <p:sldId id="2134807843" r:id="rId54"/>
    <p:sldId id="2134807844" r:id="rId55"/>
    <p:sldId id="2134807845" r:id="rId56"/>
    <p:sldId id="2134807846" r:id="rId57"/>
    <p:sldId id="2134807840" r:id="rId58"/>
    <p:sldId id="2134807864" r:id="rId59"/>
    <p:sldId id="2134807842" r:id="rId60"/>
    <p:sldId id="2134807865" r:id="rId61"/>
    <p:sldId id="2134807866" r:id="rId62"/>
    <p:sldId id="2134807807" r:id="rId63"/>
    <p:sldId id="2134807808" r:id="rId64"/>
    <p:sldId id="2134807802" r:id="rId65"/>
    <p:sldId id="2134807803" r:id="rId66"/>
    <p:sldId id="2134807796" r:id="rId67"/>
    <p:sldId id="2134807804" r:id="rId68"/>
    <p:sldId id="2134807795" r:id="rId69"/>
    <p:sldId id="2134807797" r:id="rId70"/>
    <p:sldId id="2134807798" r:id="rId71"/>
    <p:sldId id="2134807867" r:id="rId72"/>
    <p:sldId id="2134807868" r:id="rId73"/>
    <p:sldId id="2134807801" r:id="rId74"/>
    <p:sldId id="2134807757" r:id="rId75"/>
    <p:sldId id="1825" r:id="rId76"/>
  </p:sldIdLst>
  <p:sldSz cx="13679488" cy="76946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D96666"/>
    <a:srgbClr val="E1EACD"/>
    <a:srgbClr val="D14343"/>
    <a:srgbClr val="840942"/>
    <a:srgbClr val="6C2B9E"/>
    <a:srgbClr val="EBE4E5"/>
    <a:srgbClr val="F2F2F2"/>
    <a:srgbClr val="0085B9"/>
    <a:srgbClr val="8A15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41" autoAdjust="0"/>
  </p:normalViewPr>
  <p:slideViewPr>
    <p:cSldViewPr snapToGrid="0">
      <p:cViewPr varScale="1">
        <p:scale>
          <a:sx n="55" d="100"/>
          <a:sy n="55" d="100"/>
        </p:scale>
        <p:origin x="840" y="36"/>
      </p:cViewPr>
      <p:guideLst/>
    </p:cSldViewPr>
  </p:slideViewPr>
  <p:notesTextViewPr>
    <p:cViewPr>
      <p:scale>
        <a:sx n="1" d="1"/>
        <a:sy n="1" d="1"/>
      </p:scale>
      <p:origin x="0" y="0"/>
    </p:cViewPr>
  </p:notesTextViewPr>
  <p:sorterViewPr>
    <p:cViewPr>
      <p:scale>
        <a:sx n="100" d="100"/>
        <a:sy n="100" d="100"/>
      </p:scale>
      <p:origin x="0" y="-296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3.xml"/><Relationship Id="rId61" Type="http://schemas.openxmlformats.org/officeDocument/2006/relationships/slide" Target="slides/slide56.xml"/><Relationship Id="rId82"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itjean Alain" userId="c1867dc2-b752-47ce-b292-485b59c7a06e" providerId="ADAL" clId="{B51ED20D-5184-436C-89C4-0BF42F3EFB51}"/>
    <pc:docChg chg="undo custSel addSld delSld modSld">
      <pc:chgData name="Petitjean Alain" userId="c1867dc2-b752-47ce-b292-485b59c7a06e" providerId="ADAL" clId="{B51ED20D-5184-436C-89C4-0BF42F3EFB51}" dt="2024-04-18T17:08:38.684" v="388" actId="113"/>
      <pc:docMkLst>
        <pc:docMk/>
      </pc:docMkLst>
      <pc:sldChg chg="modSp mod">
        <pc:chgData name="Petitjean Alain" userId="c1867dc2-b752-47ce-b292-485b59c7a06e" providerId="ADAL" clId="{B51ED20D-5184-436C-89C4-0BF42F3EFB51}" dt="2024-04-18T16:27:33.009" v="3" actId="20577"/>
        <pc:sldMkLst>
          <pc:docMk/>
          <pc:sldMk cId="883060074" sldId="2134807747"/>
        </pc:sldMkLst>
        <pc:spChg chg="mod">
          <ac:chgData name="Petitjean Alain" userId="c1867dc2-b752-47ce-b292-485b59c7a06e" providerId="ADAL" clId="{B51ED20D-5184-436C-89C4-0BF42F3EFB51}" dt="2024-04-18T16:27:33.009" v="3" actId="20577"/>
          <ac:spMkLst>
            <pc:docMk/>
            <pc:sldMk cId="883060074" sldId="2134807747"/>
            <ac:spMk id="2" creationId="{65FE11FD-8AF7-4C27-953C-0FC38FAA4159}"/>
          </ac:spMkLst>
        </pc:spChg>
      </pc:sldChg>
      <pc:sldChg chg="modSp mod">
        <pc:chgData name="Petitjean Alain" userId="c1867dc2-b752-47ce-b292-485b59c7a06e" providerId="ADAL" clId="{B51ED20D-5184-436C-89C4-0BF42F3EFB51}" dt="2024-04-18T16:48:11.015" v="268" actId="20577"/>
        <pc:sldMkLst>
          <pc:docMk/>
          <pc:sldMk cId="695317428" sldId="2134807791"/>
        </pc:sldMkLst>
        <pc:spChg chg="mod">
          <ac:chgData name="Petitjean Alain" userId="c1867dc2-b752-47ce-b292-485b59c7a06e" providerId="ADAL" clId="{B51ED20D-5184-436C-89C4-0BF42F3EFB51}" dt="2024-04-18T16:48:11.015" v="268" actId="20577"/>
          <ac:spMkLst>
            <pc:docMk/>
            <pc:sldMk cId="695317428" sldId="2134807791"/>
            <ac:spMk id="13" creationId="{59B6E25A-27F2-4B0A-AB9A-53DF706AC9A9}"/>
          </ac:spMkLst>
        </pc:spChg>
      </pc:sldChg>
      <pc:sldChg chg="modSp mod">
        <pc:chgData name="Petitjean Alain" userId="c1867dc2-b752-47ce-b292-485b59c7a06e" providerId="ADAL" clId="{B51ED20D-5184-436C-89C4-0BF42F3EFB51}" dt="2024-04-18T16:29:15.098" v="25" actId="20577"/>
        <pc:sldMkLst>
          <pc:docMk/>
          <pc:sldMk cId="945993535" sldId="2134807792"/>
        </pc:sldMkLst>
        <pc:spChg chg="mod">
          <ac:chgData name="Petitjean Alain" userId="c1867dc2-b752-47ce-b292-485b59c7a06e" providerId="ADAL" clId="{B51ED20D-5184-436C-89C4-0BF42F3EFB51}" dt="2024-04-18T16:29:15.098" v="25" actId="20577"/>
          <ac:spMkLst>
            <pc:docMk/>
            <pc:sldMk cId="945993535" sldId="2134807792"/>
            <ac:spMk id="13" creationId="{59B6E25A-27F2-4B0A-AB9A-53DF706AC9A9}"/>
          </ac:spMkLst>
        </pc:spChg>
      </pc:sldChg>
      <pc:sldChg chg="modSp mod">
        <pc:chgData name="Petitjean Alain" userId="c1867dc2-b752-47ce-b292-485b59c7a06e" providerId="ADAL" clId="{B51ED20D-5184-436C-89C4-0BF42F3EFB51}" dt="2024-04-18T16:42:37.439" v="229" actId="6549"/>
        <pc:sldMkLst>
          <pc:docMk/>
          <pc:sldMk cId="406566774" sldId="2134807794"/>
        </pc:sldMkLst>
        <pc:spChg chg="mod">
          <ac:chgData name="Petitjean Alain" userId="c1867dc2-b752-47ce-b292-485b59c7a06e" providerId="ADAL" clId="{B51ED20D-5184-436C-89C4-0BF42F3EFB51}" dt="2024-04-18T16:41:21.197" v="200"/>
          <ac:spMkLst>
            <pc:docMk/>
            <pc:sldMk cId="406566774" sldId="2134807794"/>
            <ac:spMk id="5" creationId="{0D841200-2D26-4A0D-B235-8F95F5401D3A}"/>
          </ac:spMkLst>
        </pc:spChg>
        <pc:spChg chg="mod">
          <ac:chgData name="Petitjean Alain" userId="c1867dc2-b752-47ce-b292-485b59c7a06e" providerId="ADAL" clId="{B51ED20D-5184-436C-89C4-0BF42F3EFB51}" dt="2024-04-18T16:42:37.439" v="229" actId="6549"/>
          <ac:spMkLst>
            <pc:docMk/>
            <pc:sldMk cId="406566774" sldId="2134807794"/>
            <ac:spMk id="13" creationId="{59B6E25A-27F2-4B0A-AB9A-53DF706AC9A9}"/>
          </ac:spMkLst>
        </pc:spChg>
      </pc:sldChg>
      <pc:sldChg chg="del">
        <pc:chgData name="Petitjean Alain" userId="c1867dc2-b752-47ce-b292-485b59c7a06e" providerId="ADAL" clId="{B51ED20D-5184-436C-89C4-0BF42F3EFB51}" dt="2024-04-18T17:08:01.209" v="385" actId="47"/>
        <pc:sldMkLst>
          <pc:docMk/>
          <pc:sldMk cId="1726197565" sldId="2134807799"/>
        </pc:sldMkLst>
      </pc:sldChg>
      <pc:sldChg chg="del">
        <pc:chgData name="Petitjean Alain" userId="c1867dc2-b752-47ce-b292-485b59c7a06e" providerId="ADAL" clId="{B51ED20D-5184-436C-89C4-0BF42F3EFB51}" dt="2024-04-18T17:08:18.334" v="387" actId="47"/>
        <pc:sldMkLst>
          <pc:docMk/>
          <pc:sldMk cId="2998188077" sldId="2134807800"/>
        </pc:sldMkLst>
      </pc:sldChg>
      <pc:sldChg chg="modSp mod">
        <pc:chgData name="Petitjean Alain" userId="c1867dc2-b752-47ce-b292-485b59c7a06e" providerId="ADAL" clId="{B51ED20D-5184-436C-89C4-0BF42F3EFB51}" dt="2024-04-18T17:08:38.684" v="388" actId="113"/>
        <pc:sldMkLst>
          <pc:docMk/>
          <pc:sldMk cId="634547889" sldId="2134807801"/>
        </pc:sldMkLst>
        <pc:spChg chg="mod">
          <ac:chgData name="Petitjean Alain" userId="c1867dc2-b752-47ce-b292-485b59c7a06e" providerId="ADAL" clId="{B51ED20D-5184-436C-89C4-0BF42F3EFB51}" dt="2024-04-18T17:08:38.684" v="388" actId="113"/>
          <ac:spMkLst>
            <pc:docMk/>
            <pc:sldMk cId="634547889" sldId="2134807801"/>
            <ac:spMk id="13" creationId="{59B6E25A-27F2-4B0A-AB9A-53DF706AC9A9}"/>
          </ac:spMkLst>
        </pc:spChg>
      </pc:sldChg>
      <pc:sldChg chg="addSp delSp modSp mod">
        <pc:chgData name="Petitjean Alain" userId="c1867dc2-b752-47ce-b292-485b59c7a06e" providerId="ADAL" clId="{B51ED20D-5184-436C-89C4-0BF42F3EFB51}" dt="2024-04-18T17:06:52.877" v="383" actId="114"/>
        <pc:sldMkLst>
          <pc:docMk/>
          <pc:sldMk cId="2941417510" sldId="2134807803"/>
        </pc:sldMkLst>
        <pc:spChg chg="mod">
          <ac:chgData name="Petitjean Alain" userId="c1867dc2-b752-47ce-b292-485b59c7a06e" providerId="ADAL" clId="{B51ED20D-5184-436C-89C4-0BF42F3EFB51}" dt="2024-04-18T17:06:52.877" v="383" actId="114"/>
          <ac:spMkLst>
            <pc:docMk/>
            <pc:sldMk cId="2941417510" sldId="2134807803"/>
            <ac:spMk id="5" creationId="{0D841200-2D26-4A0D-B235-8F95F5401D3A}"/>
          </ac:spMkLst>
        </pc:spChg>
        <pc:graphicFrameChg chg="add del modGraphic">
          <ac:chgData name="Petitjean Alain" userId="c1867dc2-b752-47ce-b292-485b59c7a06e" providerId="ADAL" clId="{B51ED20D-5184-436C-89C4-0BF42F3EFB51}" dt="2024-04-18T17:06:41.461" v="382" actId="478"/>
          <ac:graphicFrameMkLst>
            <pc:docMk/>
            <pc:sldMk cId="2941417510" sldId="2134807803"/>
            <ac:graphicFrameMk id="6" creationId="{3D5C8453-8851-4AA6-A02F-2F8B793804E5}"/>
          </ac:graphicFrameMkLst>
        </pc:graphicFrameChg>
      </pc:sldChg>
      <pc:sldChg chg="del">
        <pc:chgData name="Petitjean Alain" userId="c1867dc2-b752-47ce-b292-485b59c7a06e" providerId="ADAL" clId="{B51ED20D-5184-436C-89C4-0BF42F3EFB51}" dt="2024-04-18T17:05:44.888" v="378" actId="47"/>
        <pc:sldMkLst>
          <pc:docMk/>
          <pc:sldMk cId="1532831372" sldId="2134807805"/>
        </pc:sldMkLst>
      </pc:sldChg>
      <pc:sldChg chg="del">
        <pc:chgData name="Petitjean Alain" userId="c1867dc2-b752-47ce-b292-485b59c7a06e" providerId="ADAL" clId="{B51ED20D-5184-436C-89C4-0BF42F3EFB51}" dt="2024-04-18T17:06:05.343" v="380" actId="47"/>
        <pc:sldMkLst>
          <pc:docMk/>
          <pc:sldMk cId="3952537295" sldId="2134807806"/>
        </pc:sldMkLst>
      </pc:sldChg>
      <pc:sldChg chg="modSp mod">
        <pc:chgData name="Petitjean Alain" userId="c1867dc2-b752-47ce-b292-485b59c7a06e" providerId="ADAL" clId="{B51ED20D-5184-436C-89C4-0BF42F3EFB51}" dt="2024-04-18T17:01:42.430" v="362" actId="113"/>
        <pc:sldMkLst>
          <pc:docMk/>
          <pc:sldMk cId="690923281" sldId="2134807810"/>
        </pc:sldMkLst>
        <pc:spChg chg="mod">
          <ac:chgData name="Petitjean Alain" userId="c1867dc2-b752-47ce-b292-485b59c7a06e" providerId="ADAL" clId="{B51ED20D-5184-436C-89C4-0BF42F3EFB51}" dt="2024-04-18T17:01:42.430" v="362" actId="113"/>
          <ac:spMkLst>
            <pc:docMk/>
            <pc:sldMk cId="690923281" sldId="2134807810"/>
            <ac:spMk id="13" creationId="{59B6E25A-27F2-4B0A-AB9A-53DF706AC9A9}"/>
          </ac:spMkLst>
        </pc:spChg>
      </pc:sldChg>
      <pc:sldChg chg="del">
        <pc:chgData name="Petitjean Alain" userId="c1867dc2-b752-47ce-b292-485b59c7a06e" providerId="ADAL" clId="{B51ED20D-5184-436C-89C4-0BF42F3EFB51}" dt="2024-04-18T16:48:55.626" v="270" actId="47"/>
        <pc:sldMkLst>
          <pc:docMk/>
          <pc:sldMk cId="4173451814" sldId="2134807811"/>
        </pc:sldMkLst>
      </pc:sldChg>
      <pc:sldChg chg="del">
        <pc:chgData name="Petitjean Alain" userId="c1867dc2-b752-47ce-b292-485b59c7a06e" providerId="ADAL" clId="{B51ED20D-5184-436C-89C4-0BF42F3EFB51}" dt="2024-04-18T16:49:30.899" v="272" actId="2696"/>
        <pc:sldMkLst>
          <pc:docMk/>
          <pc:sldMk cId="2797005110" sldId="2134807814"/>
        </pc:sldMkLst>
      </pc:sldChg>
      <pc:sldChg chg="del">
        <pc:chgData name="Petitjean Alain" userId="c1867dc2-b752-47ce-b292-485b59c7a06e" providerId="ADAL" clId="{B51ED20D-5184-436C-89C4-0BF42F3EFB51}" dt="2024-04-18T16:49:51.113" v="274" actId="47"/>
        <pc:sldMkLst>
          <pc:docMk/>
          <pc:sldMk cId="2794908978" sldId="2134807815"/>
        </pc:sldMkLst>
      </pc:sldChg>
      <pc:sldChg chg="del">
        <pc:chgData name="Petitjean Alain" userId="c1867dc2-b752-47ce-b292-485b59c7a06e" providerId="ADAL" clId="{B51ED20D-5184-436C-89C4-0BF42F3EFB51}" dt="2024-04-18T16:50:32.599" v="276" actId="47"/>
        <pc:sldMkLst>
          <pc:docMk/>
          <pc:sldMk cId="3297315121" sldId="2134807819"/>
        </pc:sldMkLst>
      </pc:sldChg>
      <pc:sldChg chg="del">
        <pc:chgData name="Petitjean Alain" userId="c1867dc2-b752-47ce-b292-485b59c7a06e" providerId="ADAL" clId="{B51ED20D-5184-436C-89C4-0BF42F3EFB51}" dt="2024-04-18T16:51:00.942" v="278" actId="47"/>
        <pc:sldMkLst>
          <pc:docMk/>
          <pc:sldMk cId="3265275073" sldId="2134807821"/>
        </pc:sldMkLst>
      </pc:sldChg>
      <pc:sldChg chg="modSp mod">
        <pc:chgData name="Petitjean Alain" userId="c1867dc2-b752-47ce-b292-485b59c7a06e" providerId="ADAL" clId="{B51ED20D-5184-436C-89C4-0BF42F3EFB51}" dt="2024-04-18T16:54:14.117" v="317" actId="113"/>
        <pc:sldMkLst>
          <pc:docMk/>
          <pc:sldMk cId="1545875455" sldId="2134807823"/>
        </pc:sldMkLst>
        <pc:spChg chg="mod">
          <ac:chgData name="Petitjean Alain" userId="c1867dc2-b752-47ce-b292-485b59c7a06e" providerId="ADAL" clId="{B51ED20D-5184-436C-89C4-0BF42F3EFB51}" dt="2024-04-18T16:51:15.816" v="279" actId="114"/>
          <ac:spMkLst>
            <pc:docMk/>
            <pc:sldMk cId="1545875455" sldId="2134807823"/>
            <ac:spMk id="5" creationId="{0D841200-2D26-4A0D-B235-8F95F5401D3A}"/>
          </ac:spMkLst>
        </pc:spChg>
        <pc:spChg chg="mod">
          <ac:chgData name="Petitjean Alain" userId="c1867dc2-b752-47ce-b292-485b59c7a06e" providerId="ADAL" clId="{B51ED20D-5184-436C-89C4-0BF42F3EFB51}" dt="2024-04-18T16:54:14.117" v="317" actId="113"/>
          <ac:spMkLst>
            <pc:docMk/>
            <pc:sldMk cId="1545875455" sldId="2134807823"/>
            <ac:spMk id="13" creationId="{59B6E25A-27F2-4B0A-AB9A-53DF706AC9A9}"/>
          </ac:spMkLst>
        </pc:spChg>
      </pc:sldChg>
      <pc:sldChg chg="modSp mod">
        <pc:chgData name="Petitjean Alain" userId="c1867dc2-b752-47ce-b292-485b59c7a06e" providerId="ADAL" clId="{B51ED20D-5184-436C-89C4-0BF42F3EFB51}" dt="2024-04-18T16:56:45.739" v="349" actId="113"/>
        <pc:sldMkLst>
          <pc:docMk/>
          <pc:sldMk cId="1895231477" sldId="2134807824"/>
        </pc:sldMkLst>
        <pc:spChg chg="mod">
          <ac:chgData name="Petitjean Alain" userId="c1867dc2-b752-47ce-b292-485b59c7a06e" providerId="ADAL" clId="{B51ED20D-5184-436C-89C4-0BF42F3EFB51}" dt="2024-04-18T16:54:31" v="318" actId="114"/>
          <ac:spMkLst>
            <pc:docMk/>
            <pc:sldMk cId="1895231477" sldId="2134807824"/>
            <ac:spMk id="5" creationId="{0D841200-2D26-4A0D-B235-8F95F5401D3A}"/>
          </ac:spMkLst>
        </pc:spChg>
        <pc:spChg chg="mod">
          <ac:chgData name="Petitjean Alain" userId="c1867dc2-b752-47ce-b292-485b59c7a06e" providerId="ADAL" clId="{B51ED20D-5184-436C-89C4-0BF42F3EFB51}" dt="2024-04-18T16:56:45.739" v="349" actId="113"/>
          <ac:spMkLst>
            <pc:docMk/>
            <pc:sldMk cId="1895231477" sldId="2134807824"/>
            <ac:spMk id="13" creationId="{59B6E25A-27F2-4B0A-AB9A-53DF706AC9A9}"/>
          </ac:spMkLst>
        </pc:spChg>
      </pc:sldChg>
      <pc:sldChg chg="modSp mod">
        <pc:chgData name="Petitjean Alain" userId="c1867dc2-b752-47ce-b292-485b59c7a06e" providerId="ADAL" clId="{B51ED20D-5184-436C-89C4-0BF42F3EFB51}" dt="2024-04-18T16:57:55.135" v="354" actId="114"/>
        <pc:sldMkLst>
          <pc:docMk/>
          <pc:sldMk cId="3420363139" sldId="2134807825"/>
        </pc:sldMkLst>
        <pc:spChg chg="mod">
          <ac:chgData name="Petitjean Alain" userId="c1867dc2-b752-47ce-b292-485b59c7a06e" providerId="ADAL" clId="{B51ED20D-5184-436C-89C4-0BF42F3EFB51}" dt="2024-04-18T16:56:56.866" v="350" actId="114"/>
          <ac:spMkLst>
            <pc:docMk/>
            <pc:sldMk cId="3420363139" sldId="2134807825"/>
            <ac:spMk id="5" creationId="{0D841200-2D26-4A0D-B235-8F95F5401D3A}"/>
          </ac:spMkLst>
        </pc:spChg>
        <pc:spChg chg="mod">
          <ac:chgData name="Petitjean Alain" userId="c1867dc2-b752-47ce-b292-485b59c7a06e" providerId="ADAL" clId="{B51ED20D-5184-436C-89C4-0BF42F3EFB51}" dt="2024-04-18T16:57:55.135" v="354" actId="114"/>
          <ac:spMkLst>
            <pc:docMk/>
            <pc:sldMk cId="3420363139" sldId="2134807825"/>
            <ac:spMk id="13" creationId="{59B6E25A-27F2-4B0A-AB9A-53DF706AC9A9}"/>
          </ac:spMkLst>
        </pc:spChg>
      </pc:sldChg>
      <pc:sldChg chg="del">
        <pc:chgData name="Petitjean Alain" userId="c1867dc2-b752-47ce-b292-485b59c7a06e" providerId="ADAL" clId="{B51ED20D-5184-436C-89C4-0BF42F3EFB51}" dt="2024-04-18T16:43:42.233" v="231" actId="47"/>
        <pc:sldMkLst>
          <pc:docMk/>
          <pc:sldMk cId="668576540" sldId="2134807827"/>
        </pc:sldMkLst>
      </pc:sldChg>
      <pc:sldChg chg="del">
        <pc:chgData name="Petitjean Alain" userId="c1867dc2-b752-47ce-b292-485b59c7a06e" providerId="ADAL" clId="{B51ED20D-5184-436C-89C4-0BF42F3EFB51}" dt="2024-04-18T16:44:10.586" v="233" actId="47"/>
        <pc:sldMkLst>
          <pc:docMk/>
          <pc:sldMk cId="1855502508" sldId="2134807828"/>
        </pc:sldMkLst>
      </pc:sldChg>
      <pc:sldChg chg="add del">
        <pc:chgData name="Petitjean Alain" userId="c1867dc2-b752-47ce-b292-485b59c7a06e" providerId="ADAL" clId="{B51ED20D-5184-436C-89C4-0BF42F3EFB51}" dt="2024-04-18T16:45:20.952" v="237" actId="47"/>
        <pc:sldMkLst>
          <pc:docMk/>
          <pc:sldMk cId="3914991456" sldId="2134807829"/>
        </pc:sldMkLst>
      </pc:sldChg>
      <pc:sldChg chg="del">
        <pc:chgData name="Petitjean Alain" userId="c1867dc2-b752-47ce-b292-485b59c7a06e" providerId="ADAL" clId="{B51ED20D-5184-436C-89C4-0BF42F3EFB51}" dt="2024-04-18T16:46:02.159" v="239" actId="47"/>
        <pc:sldMkLst>
          <pc:docMk/>
          <pc:sldMk cId="3406405948" sldId="2134807830"/>
        </pc:sldMkLst>
      </pc:sldChg>
      <pc:sldChg chg="del">
        <pc:chgData name="Petitjean Alain" userId="c1867dc2-b752-47ce-b292-485b59c7a06e" providerId="ADAL" clId="{B51ED20D-5184-436C-89C4-0BF42F3EFB51}" dt="2024-04-18T16:46:25.351" v="241" actId="47"/>
        <pc:sldMkLst>
          <pc:docMk/>
          <pc:sldMk cId="2020585586" sldId="2134807832"/>
        </pc:sldMkLst>
      </pc:sldChg>
      <pc:sldChg chg="del">
        <pc:chgData name="Petitjean Alain" userId="c1867dc2-b752-47ce-b292-485b59c7a06e" providerId="ADAL" clId="{B51ED20D-5184-436C-89C4-0BF42F3EFB51}" dt="2024-04-18T16:46:47.337" v="243" actId="47"/>
        <pc:sldMkLst>
          <pc:docMk/>
          <pc:sldMk cId="2556154821" sldId="2134807833"/>
        </pc:sldMkLst>
      </pc:sldChg>
      <pc:sldChg chg="modSp mod">
        <pc:chgData name="Petitjean Alain" userId="c1867dc2-b752-47ce-b292-485b59c7a06e" providerId="ADAL" clId="{B51ED20D-5184-436C-89C4-0BF42F3EFB51}" dt="2024-04-18T16:59:49.539" v="358"/>
        <pc:sldMkLst>
          <pc:docMk/>
          <pc:sldMk cId="1119343562" sldId="2134807834"/>
        </pc:sldMkLst>
        <pc:spChg chg="mod">
          <ac:chgData name="Petitjean Alain" userId="c1867dc2-b752-47ce-b292-485b59c7a06e" providerId="ADAL" clId="{B51ED20D-5184-436C-89C4-0BF42F3EFB51}" dt="2024-04-18T16:59:49.539" v="358"/>
          <ac:spMkLst>
            <pc:docMk/>
            <pc:sldMk cId="1119343562" sldId="2134807834"/>
            <ac:spMk id="13" creationId="{59B6E25A-27F2-4B0A-AB9A-53DF706AC9A9}"/>
          </ac:spMkLst>
        </pc:spChg>
      </pc:sldChg>
      <pc:sldChg chg="modSp mod">
        <pc:chgData name="Petitjean Alain" userId="c1867dc2-b752-47ce-b292-485b59c7a06e" providerId="ADAL" clId="{B51ED20D-5184-436C-89C4-0BF42F3EFB51}" dt="2024-04-18T17:00:13.270" v="359" actId="113"/>
        <pc:sldMkLst>
          <pc:docMk/>
          <pc:sldMk cId="2497989564" sldId="2134807835"/>
        </pc:sldMkLst>
        <pc:spChg chg="mod">
          <ac:chgData name="Petitjean Alain" userId="c1867dc2-b752-47ce-b292-485b59c7a06e" providerId="ADAL" clId="{B51ED20D-5184-436C-89C4-0BF42F3EFB51}" dt="2024-04-18T17:00:13.270" v="359" actId="113"/>
          <ac:spMkLst>
            <pc:docMk/>
            <pc:sldMk cId="2497989564" sldId="2134807835"/>
            <ac:spMk id="13" creationId="{59B6E25A-27F2-4B0A-AB9A-53DF706AC9A9}"/>
          </ac:spMkLst>
        </pc:spChg>
      </pc:sldChg>
      <pc:sldChg chg="modSp mod">
        <pc:chgData name="Petitjean Alain" userId="c1867dc2-b752-47ce-b292-485b59c7a06e" providerId="ADAL" clId="{B51ED20D-5184-436C-89C4-0BF42F3EFB51}" dt="2024-04-18T17:00:40.716" v="360" actId="113"/>
        <pc:sldMkLst>
          <pc:docMk/>
          <pc:sldMk cId="1155179763" sldId="2134807839"/>
        </pc:sldMkLst>
        <pc:spChg chg="mod">
          <ac:chgData name="Petitjean Alain" userId="c1867dc2-b752-47ce-b292-485b59c7a06e" providerId="ADAL" clId="{B51ED20D-5184-436C-89C4-0BF42F3EFB51}" dt="2024-04-18T17:00:40.716" v="360" actId="113"/>
          <ac:spMkLst>
            <pc:docMk/>
            <pc:sldMk cId="1155179763" sldId="2134807839"/>
            <ac:spMk id="13" creationId="{59B6E25A-27F2-4B0A-AB9A-53DF706AC9A9}"/>
          </ac:spMkLst>
        </pc:spChg>
      </pc:sldChg>
      <pc:sldChg chg="del">
        <pc:chgData name="Petitjean Alain" userId="c1867dc2-b752-47ce-b292-485b59c7a06e" providerId="ADAL" clId="{B51ED20D-5184-436C-89C4-0BF42F3EFB51}" dt="2024-04-18T17:05:16.016" v="376" actId="47"/>
        <pc:sldMkLst>
          <pc:docMk/>
          <pc:sldMk cId="1604067327" sldId="2134807841"/>
        </pc:sldMkLst>
      </pc:sldChg>
      <pc:sldChg chg="modSp mod">
        <pc:chgData name="Petitjean Alain" userId="c1867dc2-b752-47ce-b292-485b59c7a06e" providerId="ADAL" clId="{B51ED20D-5184-436C-89C4-0BF42F3EFB51}" dt="2024-04-18T17:02:06.615" v="363" actId="113"/>
        <pc:sldMkLst>
          <pc:docMk/>
          <pc:sldMk cId="3257534484" sldId="2134807843"/>
        </pc:sldMkLst>
        <pc:spChg chg="mod">
          <ac:chgData name="Petitjean Alain" userId="c1867dc2-b752-47ce-b292-485b59c7a06e" providerId="ADAL" clId="{B51ED20D-5184-436C-89C4-0BF42F3EFB51}" dt="2024-04-18T17:02:06.615" v="363" actId="113"/>
          <ac:spMkLst>
            <pc:docMk/>
            <pc:sldMk cId="3257534484" sldId="2134807843"/>
            <ac:spMk id="13" creationId="{59B6E25A-27F2-4B0A-AB9A-53DF706AC9A9}"/>
          </ac:spMkLst>
        </pc:spChg>
      </pc:sldChg>
      <pc:sldChg chg="modSp mod">
        <pc:chgData name="Petitjean Alain" userId="c1867dc2-b752-47ce-b292-485b59c7a06e" providerId="ADAL" clId="{B51ED20D-5184-436C-89C4-0BF42F3EFB51}" dt="2024-04-18T17:02:57.477" v="367" actId="113"/>
        <pc:sldMkLst>
          <pc:docMk/>
          <pc:sldMk cId="3229746070" sldId="2134807844"/>
        </pc:sldMkLst>
        <pc:spChg chg="mod">
          <ac:chgData name="Petitjean Alain" userId="c1867dc2-b752-47ce-b292-485b59c7a06e" providerId="ADAL" clId="{B51ED20D-5184-436C-89C4-0BF42F3EFB51}" dt="2024-04-18T17:02:57.477" v="367" actId="113"/>
          <ac:spMkLst>
            <pc:docMk/>
            <pc:sldMk cId="3229746070" sldId="2134807844"/>
            <ac:spMk id="13" creationId="{59B6E25A-27F2-4B0A-AB9A-53DF706AC9A9}"/>
          </ac:spMkLst>
        </pc:spChg>
      </pc:sldChg>
      <pc:sldChg chg="modSp mod">
        <pc:chgData name="Petitjean Alain" userId="c1867dc2-b752-47ce-b292-485b59c7a06e" providerId="ADAL" clId="{B51ED20D-5184-436C-89C4-0BF42F3EFB51}" dt="2024-04-18T17:04:15.796" v="374" actId="113"/>
        <pc:sldMkLst>
          <pc:docMk/>
          <pc:sldMk cId="1199236344" sldId="2134807845"/>
        </pc:sldMkLst>
        <pc:spChg chg="mod">
          <ac:chgData name="Petitjean Alain" userId="c1867dc2-b752-47ce-b292-485b59c7a06e" providerId="ADAL" clId="{B51ED20D-5184-436C-89C4-0BF42F3EFB51}" dt="2024-04-18T17:04:15.796" v="374" actId="113"/>
          <ac:spMkLst>
            <pc:docMk/>
            <pc:sldMk cId="1199236344" sldId="2134807845"/>
            <ac:spMk id="13" creationId="{59B6E25A-27F2-4B0A-AB9A-53DF706AC9A9}"/>
          </ac:spMkLst>
        </pc:spChg>
      </pc:sldChg>
      <pc:sldChg chg="modSp mod">
        <pc:chgData name="Petitjean Alain" userId="c1867dc2-b752-47ce-b292-485b59c7a06e" providerId="ADAL" clId="{B51ED20D-5184-436C-89C4-0BF42F3EFB51}" dt="2024-04-18T16:30:56.276" v="48" actId="113"/>
        <pc:sldMkLst>
          <pc:docMk/>
          <pc:sldMk cId="726883587" sldId="2134807847"/>
        </pc:sldMkLst>
        <pc:spChg chg="mod">
          <ac:chgData name="Petitjean Alain" userId="c1867dc2-b752-47ce-b292-485b59c7a06e" providerId="ADAL" clId="{B51ED20D-5184-436C-89C4-0BF42F3EFB51}" dt="2024-04-18T16:30:56.276" v="48" actId="113"/>
          <ac:spMkLst>
            <pc:docMk/>
            <pc:sldMk cId="726883587" sldId="2134807847"/>
            <ac:spMk id="13" creationId="{59B6E25A-27F2-4B0A-AB9A-53DF706AC9A9}"/>
          </ac:spMkLst>
        </pc:spChg>
      </pc:sldChg>
      <pc:sldChg chg="modSp mod">
        <pc:chgData name="Petitjean Alain" userId="c1867dc2-b752-47ce-b292-485b59c7a06e" providerId="ADAL" clId="{B51ED20D-5184-436C-89C4-0BF42F3EFB51}" dt="2024-04-18T16:33:49.645" v="114" actId="255"/>
        <pc:sldMkLst>
          <pc:docMk/>
          <pc:sldMk cId="215247316" sldId="2134807848"/>
        </pc:sldMkLst>
        <pc:spChg chg="mod">
          <ac:chgData name="Petitjean Alain" userId="c1867dc2-b752-47ce-b292-485b59c7a06e" providerId="ADAL" clId="{B51ED20D-5184-436C-89C4-0BF42F3EFB51}" dt="2024-04-18T16:33:49.645" v="114" actId="255"/>
          <ac:spMkLst>
            <pc:docMk/>
            <pc:sldMk cId="215247316" sldId="2134807848"/>
            <ac:spMk id="13" creationId="{59B6E25A-27F2-4B0A-AB9A-53DF706AC9A9}"/>
          </ac:spMkLst>
        </pc:spChg>
      </pc:sldChg>
      <pc:sldChg chg="modSp mod">
        <pc:chgData name="Petitjean Alain" userId="c1867dc2-b752-47ce-b292-485b59c7a06e" providerId="ADAL" clId="{B51ED20D-5184-436C-89C4-0BF42F3EFB51}" dt="2024-04-18T16:35:53.888" v="154" actId="113"/>
        <pc:sldMkLst>
          <pc:docMk/>
          <pc:sldMk cId="1946421950" sldId="2134807849"/>
        </pc:sldMkLst>
        <pc:spChg chg="mod">
          <ac:chgData name="Petitjean Alain" userId="c1867dc2-b752-47ce-b292-485b59c7a06e" providerId="ADAL" clId="{B51ED20D-5184-436C-89C4-0BF42F3EFB51}" dt="2024-04-18T16:35:53.888" v="154" actId="113"/>
          <ac:spMkLst>
            <pc:docMk/>
            <pc:sldMk cId="1946421950" sldId="2134807849"/>
            <ac:spMk id="13" creationId="{59B6E25A-27F2-4B0A-AB9A-53DF706AC9A9}"/>
          </ac:spMkLst>
        </pc:spChg>
      </pc:sldChg>
      <pc:sldChg chg="modSp mod">
        <pc:chgData name="Petitjean Alain" userId="c1867dc2-b752-47ce-b292-485b59c7a06e" providerId="ADAL" clId="{B51ED20D-5184-436C-89C4-0BF42F3EFB51}" dt="2024-04-18T16:37:28.592" v="164" actId="113"/>
        <pc:sldMkLst>
          <pc:docMk/>
          <pc:sldMk cId="1749012943" sldId="2134807850"/>
        </pc:sldMkLst>
        <pc:spChg chg="mod">
          <ac:chgData name="Petitjean Alain" userId="c1867dc2-b752-47ce-b292-485b59c7a06e" providerId="ADAL" clId="{B51ED20D-5184-436C-89C4-0BF42F3EFB51}" dt="2024-04-18T16:37:28.592" v="164" actId="113"/>
          <ac:spMkLst>
            <pc:docMk/>
            <pc:sldMk cId="1749012943" sldId="2134807850"/>
            <ac:spMk id="13" creationId="{59B6E25A-27F2-4B0A-AB9A-53DF706AC9A9}"/>
          </ac:spMkLst>
        </pc:spChg>
      </pc:sldChg>
      <pc:sldChg chg="modSp mod">
        <pc:chgData name="Petitjean Alain" userId="c1867dc2-b752-47ce-b292-485b59c7a06e" providerId="ADAL" clId="{B51ED20D-5184-436C-89C4-0BF42F3EFB51}" dt="2024-04-18T16:37:55.850" v="177" actId="20577"/>
        <pc:sldMkLst>
          <pc:docMk/>
          <pc:sldMk cId="3850412671" sldId="2134807851"/>
        </pc:sldMkLst>
        <pc:spChg chg="mod">
          <ac:chgData name="Petitjean Alain" userId="c1867dc2-b752-47ce-b292-485b59c7a06e" providerId="ADAL" clId="{B51ED20D-5184-436C-89C4-0BF42F3EFB51}" dt="2024-04-18T16:37:55.850" v="177" actId="20577"/>
          <ac:spMkLst>
            <pc:docMk/>
            <pc:sldMk cId="3850412671" sldId="2134807851"/>
            <ac:spMk id="5" creationId="{0D841200-2D26-4A0D-B235-8F95F5401D3A}"/>
          </ac:spMkLst>
        </pc:spChg>
      </pc:sldChg>
      <pc:sldChg chg="modSp mod">
        <pc:chgData name="Petitjean Alain" userId="c1867dc2-b752-47ce-b292-485b59c7a06e" providerId="ADAL" clId="{B51ED20D-5184-436C-89C4-0BF42F3EFB51}" dt="2024-04-18T16:38:54.562" v="197" actId="6549"/>
        <pc:sldMkLst>
          <pc:docMk/>
          <pc:sldMk cId="3849781609" sldId="2134807852"/>
        </pc:sldMkLst>
        <pc:spChg chg="mod">
          <ac:chgData name="Petitjean Alain" userId="c1867dc2-b752-47ce-b292-485b59c7a06e" providerId="ADAL" clId="{B51ED20D-5184-436C-89C4-0BF42F3EFB51}" dt="2024-04-18T16:38:54.562" v="197" actId="6549"/>
          <ac:spMkLst>
            <pc:docMk/>
            <pc:sldMk cId="3849781609" sldId="2134807852"/>
            <ac:spMk id="13" creationId="{59B6E25A-27F2-4B0A-AB9A-53DF706AC9A9}"/>
          </ac:spMkLst>
        </pc:spChg>
      </pc:sldChg>
      <pc:sldChg chg="add">
        <pc:chgData name="Petitjean Alain" userId="c1867dc2-b752-47ce-b292-485b59c7a06e" providerId="ADAL" clId="{B51ED20D-5184-436C-89C4-0BF42F3EFB51}" dt="2024-04-18T16:43:37.647" v="230"/>
        <pc:sldMkLst>
          <pc:docMk/>
          <pc:sldMk cId="3780123352" sldId="2134807853"/>
        </pc:sldMkLst>
      </pc:sldChg>
      <pc:sldChg chg="add">
        <pc:chgData name="Petitjean Alain" userId="c1867dc2-b752-47ce-b292-485b59c7a06e" providerId="ADAL" clId="{B51ED20D-5184-436C-89C4-0BF42F3EFB51}" dt="2024-04-18T16:44:07.387" v="232"/>
        <pc:sldMkLst>
          <pc:docMk/>
          <pc:sldMk cId="37947494" sldId="2134807854"/>
        </pc:sldMkLst>
      </pc:sldChg>
      <pc:sldChg chg="add">
        <pc:chgData name="Petitjean Alain" userId="c1867dc2-b752-47ce-b292-485b59c7a06e" providerId="ADAL" clId="{B51ED20D-5184-436C-89C4-0BF42F3EFB51}" dt="2024-04-18T16:44:28.027" v="234"/>
        <pc:sldMkLst>
          <pc:docMk/>
          <pc:sldMk cId="519047266" sldId="2134807855"/>
        </pc:sldMkLst>
      </pc:sldChg>
      <pc:sldChg chg="add">
        <pc:chgData name="Petitjean Alain" userId="c1867dc2-b752-47ce-b292-485b59c7a06e" providerId="ADAL" clId="{B51ED20D-5184-436C-89C4-0BF42F3EFB51}" dt="2024-04-18T16:45:42.199" v="238"/>
        <pc:sldMkLst>
          <pc:docMk/>
          <pc:sldMk cId="4013593848" sldId="2134807856"/>
        </pc:sldMkLst>
      </pc:sldChg>
      <pc:sldChg chg="add">
        <pc:chgData name="Petitjean Alain" userId="c1867dc2-b752-47ce-b292-485b59c7a06e" providerId="ADAL" clId="{B51ED20D-5184-436C-89C4-0BF42F3EFB51}" dt="2024-04-18T16:46:22.675" v="240"/>
        <pc:sldMkLst>
          <pc:docMk/>
          <pc:sldMk cId="1698319752" sldId="2134807857"/>
        </pc:sldMkLst>
      </pc:sldChg>
      <pc:sldChg chg="add">
        <pc:chgData name="Petitjean Alain" userId="c1867dc2-b752-47ce-b292-485b59c7a06e" providerId="ADAL" clId="{B51ED20D-5184-436C-89C4-0BF42F3EFB51}" dt="2024-04-18T16:46:42.215" v="242"/>
        <pc:sldMkLst>
          <pc:docMk/>
          <pc:sldMk cId="3709662012" sldId="2134807858"/>
        </pc:sldMkLst>
      </pc:sldChg>
      <pc:sldChg chg="add">
        <pc:chgData name="Petitjean Alain" userId="c1867dc2-b752-47ce-b292-485b59c7a06e" providerId="ADAL" clId="{B51ED20D-5184-436C-89C4-0BF42F3EFB51}" dt="2024-04-18T16:48:50.281" v="269"/>
        <pc:sldMkLst>
          <pc:docMk/>
          <pc:sldMk cId="3891860861" sldId="2134807859"/>
        </pc:sldMkLst>
      </pc:sldChg>
      <pc:sldChg chg="add">
        <pc:chgData name="Petitjean Alain" userId="c1867dc2-b752-47ce-b292-485b59c7a06e" providerId="ADAL" clId="{B51ED20D-5184-436C-89C4-0BF42F3EFB51}" dt="2024-04-18T16:49:23.064" v="271"/>
        <pc:sldMkLst>
          <pc:docMk/>
          <pc:sldMk cId="2930174780" sldId="2134807860"/>
        </pc:sldMkLst>
      </pc:sldChg>
      <pc:sldChg chg="add">
        <pc:chgData name="Petitjean Alain" userId="c1867dc2-b752-47ce-b292-485b59c7a06e" providerId="ADAL" clId="{B51ED20D-5184-436C-89C4-0BF42F3EFB51}" dt="2024-04-18T16:49:48.747" v="273"/>
        <pc:sldMkLst>
          <pc:docMk/>
          <pc:sldMk cId="1108820205" sldId="2134807861"/>
        </pc:sldMkLst>
      </pc:sldChg>
      <pc:sldChg chg="add">
        <pc:chgData name="Petitjean Alain" userId="c1867dc2-b752-47ce-b292-485b59c7a06e" providerId="ADAL" clId="{B51ED20D-5184-436C-89C4-0BF42F3EFB51}" dt="2024-04-18T16:50:29.667" v="275"/>
        <pc:sldMkLst>
          <pc:docMk/>
          <pc:sldMk cId="2489638654" sldId="2134807862"/>
        </pc:sldMkLst>
      </pc:sldChg>
      <pc:sldChg chg="add">
        <pc:chgData name="Petitjean Alain" userId="c1867dc2-b752-47ce-b292-485b59c7a06e" providerId="ADAL" clId="{B51ED20D-5184-436C-89C4-0BF42F3EFB51}" dt="2024-04-18T16:50:54.445" v="277"/>
        <pc:sldMkLst>
          <pc:docMk/>
          <pc:sldMk cId="1529445259" sldId="2134807863"/>
        </pc:sldMkLst>
      </pc:sldChg>
      <pc:sldChg chg="add">
        <pc:chgData name="Petitjean Alain" userId="c1867dc2-b752-47ce-b292-485b59c7a06e" providerId="ADAL" clId="{B51ED20D-5184-436C-89C4-0BF42F3EFB51}" dt="2024-04-18T17:04:57.743" v="375"/>
        <pc:sldMkLst>
          <pc:docMk/>
          <pc:sldMk cId="1235414841" sldId="2134807864"/>
        </pc:sldMkLst>
      </pc:sldChg>
      <pc:sldChg chg="add">
        <pc:chgData name="Petitjean Alain" userId="c1867dc2-b752-47ce-b292-485b59c7a06e" providerId="ADAL" clId="{B51ED20D-5184-436C-89C4-0BF42F3EFB51}" dt="2024-04-18T17:05:39.626" v="377"/>
        <pc:sldMkLst>
          <pc:docMk/>
          <pc:sldMk cId="205964119" sldId="2134807865"/>
        </pc:sldMkLst>
      </pc:sldChg>
      <pc:sldChg chg="add">
        <pc:chgData name="Petitjean Alain" userId="c1867dc2-b752-47ce-b292-485b59c7a06e" providerId="ADAL" clId="{B51ED20D-5184-436C-89C4-0BF42F3EFB51}" dt="2024-04-18T17:05:58.862" v="379"/>
        <pc:sldMkLst>
          <pc:docMk/>
          <pc:sldMk cId="4262432685" sldId="2134807866"/>
        </pc:sldMkLst>
      </pc:sldChg>
      <pc:sldChg chg="add">
        <pc:chgData name="Petitjean Alain" userId="c1867dc2-b752-47ce-b292-485b59c7a06e" providerId="ADAL" clId="{B51ED20D-5184-436C-89C4-0BF42F3EFB51}" dt="2024-04-18T17:07:56.742" v="384"/>
        <pc:sldMkLst>
          <pc:docMk/>
          <pc:sldMk cId="407162341" sldId="2134807867"/>
        </pc:sldMkLst>
      </pc:sldChg>
      <pc:sldChg chg="add">
        <pc:chgData name="Petitjean Alain" userId="c1867dc2-b752-47ce-b292-485b59c7a06e" providerId="ADAL" clId="{B51ED20D-5184-436C-89C4-0BF42F3EFB51}" dt="2024-04-18T17:08:16.007" v="386"/>
        <pc:sldMkLst>
          <pc:docMk/>
          <pc:sldMk cId="675410035" sldId="21348078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B7927-8FC0-4BE3-92B1-9F1175DFDFB5}" type="datetimeFigureOut">
              <a:rPr lang="fr-FR" smtClean="0"/>
              <a:t>18/04/2024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DAE42-9A1C-45A3-93B6-C0469D87823F}" type="slidenum">
              <a:rPr lang="fr-FR" smtClean="0"/>
              <a:t>‹N°›</a:t>
            </a:fld>
            <a:endParaRPr lang="fr-FR"/>
          </a:p>
        </p:txBody>
      </p:sp>
    </p:spTree>
    <p:extLst>
      <p:ext uri="{BB962C8B-B14F-4D97-AF65-F5344CB8AC3E}">
        <p14:creationId xmlns:p14="http://schemas.microsoft.com/office/powerpoint/2010/main" val="3699178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14</a:t>
            </a:fld>
            <a:endParaRPr lang="fr-FR"/>
          </a:p>
        </p:txBody>
      </p:sp>
    </p:spTree>
    <p:extLst>
      <p:ext uri="{BB962C8B-B14F-4D97-AF65-F5344CB8AC3E}">
        <p14:creationId xmlns:p14="http://schemas.microsoft.com/office/powerpoint/2010/main" val="2301757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26</a:t>
            </a:fld>
            <a:endParaRPr lang="fr-FR"/>
          </a:p>
        </p:txBody>
      </p:sp>
    </p:spTree>
    <p:extLst>
      <p:ext uri="{BB962C8B-B14F-4D97-AF65-F5344CB8AC3E}">
        <p14:creationId xmlns:p14="http://schemas.microsoft.com/office/powerpoint/2010/main" val="1682112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27</a:t>
            </a:fld>
            <a:endParaRPr lang="fr-FR"/>
          </a:p>
        </p:txBody>
      </p:sp>
    </p:spTree>
    <p:extLst>
      <p:ext uri="{BB962C8B-B14F-4D97-AF65-F5344CB8AC3E}">
        <p14:creationId xmlns:p14="http://schemas.microsoft.com/office/powerpoint/2010/main" val="526015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28</a:t>
            </a:fld>
            <a:endParaRPr lang="fr-FR"/>
          </a:p>
        </p:txBody>
      </p:sp>
    </p:spTree>
    <p:extLst>
      <p:ext uri="{BB962C8B-B14F-4D97-AF65-F5344CB8AC3E}">
        <p14:creationId xmlns:p14="http://schemas.microsoft.com/office/powerpoint/2010/main" val="48967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29</a:t>
            </a:fld>
            <a:endParaRPr lang="fr-FR"/>
          </a:p>
        </p:txBody>
      </p:sp>
    </p:spTree>
    <p:extLst>
      <p:ext uri="{BB962C8B-B14F-4D97-AF65-F5344CB8AC3E}">
        <p14:creationId xmlns:p14="http://schemas.microsoft.com/office/powerpoint/2010/main" val="568566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31</a:t>
            </a:fld>
            <a:endParaRPr lang="fr-FR"/>
          </a:p>
        </p:txBody>
      </p:sp>
    </p:spTree>
    <p:extLst>
      <p:ext uri="{BB962C8B-B14F-4D97-AF65-F5344CB8AC3E}">
        <p14:creationId xmlns:p14="http://schemas.microsoft.com/office/powerpoint/2010/main" val="2904221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32</a:t>
            </a:fld>
            <a:endParaRPr lang="fr-FR"/>
          </a:p>
        </p:txBody>
      </p:sp>
    </p:spTree>
    <p:extLst>
      <p:ext uri="{BB962C8B-B14F-4D97-AF65-F5344CB8AC3E}">
        <p14:creationId xmlns:p14="http://schemas.microsoft.com/office/powerpoint/2010/main" val="1056412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33</a:t>
            </a:fld>
            <a:endParaRPr lang="fr-FR"/>
          </a:p>
        </p:txBody>
      </p:sp>
    </p:spTree>
    <p:extLst>
      <p:ext uri="{BB962C8B-B14F-4D97-AF65-F5344CB8AC3E}">
        <p14:creationId xmlns:p14="http://schemas.microsoft.com/office/powerpoint/2010/main" val="100112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34</a:t>
            </a:fld>
            <a:endParaRPr lang="fr-FR"/>
          </a:p>
        </p:txBody>
      </p:sp>
    </p:spTree>
    <p:extLst>
      <p:ext uri="{BB962C8B-B14F-4D97-AF65-F5344CB8AC3E}">
        <p14:creationId xmlns:p14="http://schemas.microsoft.com/office/powerpoint/2010/main" val="915522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35</a:t>
            </a:fld>
            <a:endParaRPr lang="fr-FR"/>
          </a:p>
        </p:txBody>
      </p:sp>
    </p:spTree>
    <p:extLst>
      <p:ext uri="{BB962C8B-B14F-4D97-AF65-F5344CB8AC3E}">
        <p14:creationId xmlns:p14="http://schemas.microsoft.com/office/powerpoint/2010/main" val="2814749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37</a:t>
            </a:fld>
            <a:endParaRPr lang="fr-FR"/>
          </a:p>
        </p:txBody>
      </p:sp>
    </p:spTree>
    <p:extLst>
      <p:ext uri="{BB962C8B-B14F-4D97-AF65-F5344CB8AC3E}">
        <p14:creationId xmlns:p14="http://schemas.microsoft.com/office/powerpoint/2010/main" val="125902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15</a:t>
            </a:fld>
            <a:endParaRPr lang="fr-FR"/>
          </a:p>
        </p:txBody>
      </p:sp>
    </p:spTree>
    <p:extLst>
      <p:ext uri="{BB962C8B-B14F-4D97-AF65-F5344CB8AC3E}">
        <p14:creationId xmlns:p14="http://schemas.microsoft.com/office/powerpoint/2010/main" val="2307808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38</a:t>
            </a:fld>
            <a:endParaRPr lang="fr-FR"/>
          </a:p>
        </p:txBody>
      </p:sp>
    </p:spTree>
    <p:extLst>
      <p:ext uri="{BB962C8B-B14F-4D97-AF65-F5344CB8AC3E}">
        <p14:creationId xmlns:p14="http://schemas.microsoft.com/office/powerpoint/2010/main" val="2448166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39</a:t>
            </a:fld>
            <a:endParaRPr lang="fr-FR"/>
          </a:p>
        </p:txBody>
      </p:sp>
    </p:spTree>
    <p:extLst>
      <p:ext uri="{BB962C8B-B14F-4D97-AF65-F5344CB8AC3E}">
        <p14:creationId xmlns:p14="http://schemas.microsoft.com/office/powerpoint/2010/main" val="354311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40</a:t>
            </a:fld>
            <a:endParaRPr lang="fr-FR"/>
          </a:p>
        </p:txBody>
      </p:sp>
    </p:spTree>
    <p:extLst>
      <p:ext uri="{BB962C8B-B14F-4D97-AF65-F5344CB8AC3E}">
        <p14:creationId xmlns:p14="http://schemas.microsoft.com/office/powerpoint/2010/main" val="1390257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41</a:t>
            </a:fld>
            <a:endParaRPr lang="fr-FR"/>
          </a:p>
        </p:txBody>
      </p:sp>
    </p:spTree>
    <p:extLst>
      <p:ext uri="{BB962C8B-B14F-4D97-AF65-F5344CB8AC3E}">
        <p14:creationId xmlns:p14="http://schemas.microsoft.com/office/powerpoint/2010/main" val="2439161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43</a:t>
            </a:fld>
            <a:endParaRPr lang="fr-FR"/>
          </a:p>
        </p:txBody>
      </p:sp>
    </p:spTree>
    <p:extLst>
      <p:ext uri="{BB962C8B-B14F-4D97-AF65-F5344CB8AC3E}">
        <p14:creationId xmlns:p14="http://schemas.microsoft.com/office/powerpoint/2010/main" val="3006344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44</a:t>
            </a:fld>
            <a:endParaRPr lang="fr-FR"/>
          </a:p>
        </p:txBody>
      </p:sp>
    </p:spTree>
    <p:extLst>
      <p:ext uri="{BB962C8B-B14F-4D97-AF65-F5344CB8AC3E}">
        <p14:creationId xmlns:p14="http://schemas.microsoft.com/office/powerpoint/2010/main" val="176909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45</a:t>
            </a:fld>
            <a:endParaRPr lang="fr-FR"/>
          </a:p>
        </p:txBody>
      </p:sp>
    </p:spTree>
    <p:extLst>
      <p:ext uri="{BB962C8B-B14F-4D97-AF65-F5344CB8AC3E}">
        <p14:creationId xmlns:p14="http://schemas.microsoft.com/office/powerpoint/2010/main" val="1495564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47</a:t>
            </a:fld>
            <a:endParaRPr lang="fr-FR"/>
          </a:p>
        </p:txBody>
      </p:sp>
    </p:spTree>
    <p:extLst>
      <p:ext uri="{BB962C8B-B14F-4D97-AF65-F5344CB8AC3E}">
        <p14:creationId xmlns:p14="http://schemas.microsoft.com/office/powerpoint/2010/main" val="1464400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49</a:t>
            </a:fld>
            <a:endParaRPr lang="fr-FR"/>
          </a:p>
        </p:txBody>
      </p:sp>
    </p:spTree>
    <p:extLst>
      <p:ext uri="{BB962C8B-B14F-4D97-AF65-F5344CB8AC3E}">
        <p14:creationId xmlns:p14="http://schemas.microsoft.com/office/powerpoint/2010/main" val="1558394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50</a:t>
            </a:fld>
            <a:endParaRPr lang="fr-FR"/>
          </a:p>
        </p:txBody>
      </p:sp>
    </p:spTree>
    <p:extLst>
      <p:ext uri="{BB962C8B-B14F-4D97-AF65-F5344CB8AC3E}">
        <p14:creationId xmlns:p14="http://schemas.microsoft.com/office/powerpoint/2010/main" val="68639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16</a:t>
            </a:fld>
            <a:endParaRPr lang="fr-FR"/>
          </a:p>
        </p:txBody>
      </p:sp>
    </p:spTree>
    <p:extLst>
      <p:ext uri="{BB962C8B-B14F-4D97-AF65-F5344CB8AC3E}">
        <p14:creationId xmlns:p14="http://schemas.microsoft.com/office/powerpoint/2010/main" val="2726843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51</a:t>
            </a:fld>
            <a:endParaRPr lang="fr-FR"/>
          </a:p>
        </p:txBody>
      </p:sp>
    </p:spTree>
    <p:extLst>
      <p:ext uri="{BB962C8B-B14F-4D97-AF65-F5344CB8AC3E}">
        <p14:creationId xmlns:p14="http://schemas.microsoft.com/office/powerpoint/2010/main" val="3151514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52</a:t>
            </a:fld>
            <a:endParaRPr lang="fr-FR"/>
          </a:p>
        </p:txBody>
      </p:sp>
    </p:spTree>
    <p:extLst>
      <p:ext uri="{BB962C8B-B14F-4D97-AF65-F5344CB8AC3E}">
        <p14:creationId xmlns:p14="http://schemas.microsoft.com/office/powerpoint/2010/main" val="2841938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54</a:t>
            </a:fld>
            <a:endParaRPr lang="fr-FR"/>
          </a:p>
        </p:txBody>
      </p:sp>
    </p:spTree>
    <p:extLst>
      <p:ext uri="{BB962C8B-B14F-4D97-AF65-F5344CB8AC3E}">
        <p14:creationId xmlns:p14="http://schemas.microsoft.com/office/powerpoint/2010/main" val="1464400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56</a:t>
            </a:fld>
            <a:endParaRPr lang="fr-FR"/>
          </a:p>
        </p:txBody>
      </p:sp>
    </p:spTree>
    <p:extLst>
      <p:ext uri="{BB962C8B-B14F-4D97-AF65-F5344CB8AC3E}">
        <p14:creationId xmlns:p14="http://schemas.microsoft.com/office/powerpoint/2010/main" val="4100774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57</a:t>
            </a:fld>
            <a:endParaRPr lang="fr-FR"/>
          </a:p>
        </p:txBody>
      </p:sp>
    </p:spTree>
    <p:extLst>
      <p:ext uri="{BB962C8B-B14F-4D97-AF65-F5344CB8AC3E}">
        <p14:creationId xmlns:p14="http://schemas.microsoft.com/office/powerpoint/2010/main" val="1016361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58</a:t>
            </a:fld>
            <a:endParaRPr lang="fr-FR"/>
          </a:p>
        </p:txBody>
      </p:sp>
    </p:spTree>
    <p:extLst>
      <p:ext uri="{BB962C8B-B14F-4D97-AF65-F5344CB8AC3E}">
        <p14:creationId xmlns:p14="http://schemas.microsoft.com/office/powerpoint/2010/main" val="23828306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59</a:t>
            </a:fld>
            <a:endParaRPr lang="fr-FR"/>
          </a:p>
        </p:txBody>
      </p:sp>
    </p:spTree>
    <p:extLst>
      <p:ext uri="{BB962C8B-B14F-4D97-AF65-F5344CB8AC3E}">
        <p14:creationId xmlns:p14="http://schemas.microsoft.com/office/powerpoint/2010/main" val="126929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61</a:t>
            </a:fld>
            <a:endParaRPr lang="fr-FR"/>
          </a:p>
        </p:txBody>
      </p:sp>
    </p:spTree>
    <p:extLst>
      <p:ext uri="{BB962C8B-B14F-4D97-AF65-F5344CB8AC3E}">
        <p14:creationId xmlns:p14="http://schemas.microsoft.com/office/powerpoint/2010/main" val="460066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62</a:t>
            </a:fld>
            <a:endParaRPr lang="fr-FR"/>
          </a:p>
        </p:txBody>
      </p:sp>
    </p:spTree>
    <p:extLst>
      <p:ext uri="{BB962C8B-B14F-4D97-AF65-F5344CB8AC3E}">
        <p14:creationId xmlns:p14="http://schemas.microsoft.com/office/powerpoint/2010/main" val="23581171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64</a:t>
            </a:fld>
            <a:endParaRPr lang="fr-FR"/>
          </a:p>
        </p:txBody>
      </p:sp>
    </p:spTree>
    <p:extLst>
      <p:ext uri="{BB962C8B-B14F-4D97-AF65-F5344CB8AC3E}">
        <p14:creationId xmlns:p14="http://schemas.microsoft.com/office/powerpoint/2010/main" val="349145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17</a:t>
            </a:fld>
            <a:endParaRPr lang="fr-FR"/>
          </a:p>
        </p:txBody>
      </p:sp>
    </p:spTree>
    <p:extLst>
      <p:ext uri="{BB962C8B-B14F-4D97-AF65-F5344CB8AC3E}">
        <p14:creationId xmlns:p14="http://schemas.microsoft.com/office/powerpoint/2010/main" val="3586500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65</a:t>
            </a:fld>
            <a:endParaRPr lang="fr-FR"/>
          </a:p>
        </p:txBody>
      </p:sp>
    </p:spTree>
    <p:extLst>
      <p:ext uri="{BB962C8B-B14F-4D97-AF65-F5344CB8AC3E}">
        <p14:creationId xmlns:p14="http://schemas.microsoft.com/office/powerpoint/2010/main" val="12022731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66</a:t>
            </a:fld>
            <a:endParaRPr lang="fr-FR"/>
          </a:p>
        </p:txBody>
      </p:sp>
    </p:spTree>
    <p:extLst>
      <p:ext uri="{BB962C8B-B14F-4D97-AF65-F5344CB8AC3E}">
        <p14:creationId xmlns:p14="http://schemas.microsoft.com/office/powerpoint/2010/main" val="22994539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67</a:t>
            </a:fld>
            <a:endParaRPr lang="fr-FR"/>
          </a:p>
        </p:txBody>
      </p:sp>
    </p:spTree>
    <p:extLst>
      <p:ext uri="{BB962C8B-B14F-4D97-AF65-F5344CB8AC3E}">
        <p14:creationId xmlns:p14="http://schemas.microsoft.com/office/powerpoint/2010/main" val="16273783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68</a:t>
            </a:fld>
            <a:endParaRPr lang="fr-FR"/>
          </a:p>
        </p:txBody>
      </p:sp>
    </p:spTree>
    <p:extLst>
      <p:ext uri="{BB962C8B-B14F-4D97-AF65-F5344CB8AC3E}">
        <p14:creationId xmlns:p14="http://schemas.microsoft.com/office/powerpoint/2010/main" val="3607847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69</a:t>
            </a:fld>
            <a:endParaRPr lang="fr-FR"/>
          </a:p>
        </p:txBody>
      </p:sp>
    </p:spTree>
    <p:extLst>
      <p:ext uri="{BB962C8B-B14F-4D97-AF65-F5344CB8AC3E}">
        <p14:creationId xmlns:p14="http://schemas.microsoft.com/office/powerpoint/2010/main" val="3643472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18</a:t>
            </a:fld>
            <a:endParaRPr lang="fr-FR"/>
          </a:p>
        </p:txBody>
      </p:sp>
    </p:spTree>
    <p:extLst>
      <p:ext uri="{BB962C8B-B14F-4D97-AF65-F5344CB8AC3E}">
        <p14:creationId xmlns:p14="http://schemas.microsoft.com/office/powerpoint/2010/main" val="3042157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19</a:t>
            </a:fld>
            <a:endParaRPr lang="fr-FR"/>
          </a:p>
        </p:txBody>
      </p:sp>
    </p:spTree>
    <p:extLst>
      <p:ext uri="{BB962C8B-B14F-4D97-AF65-F5344CB8AC3E}">
        <p14:creationId xmlns:p14="http://schemas.microsoft.com/office/powerpoint/2010/main" val="1622346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20</a:t>
            </a:fld>
            <a:endParaRPr lang="fr-FR"/>
          </a:p>
        </p:txBody>
      </p:sp>
    </p:spTree>
    <p:extLst>
      <p:ext uri="{BB962C8B-B14F-4D97-AF65-F5344CB8AC3E}">
        <p14:creationId xmlns:p14="http://schemas.microsoft.com/office/powerpoint/2010/main" val="2418806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23</a:t>
            </a:fld>
            <a:endParaRPr lang="fr-FR"/>
          </a:p>
        </p:txBody>
      </p:sp>
    </p:spTree>
    <p:extLst>
      <p:ext uri="{BB962C8B-B14F-4D97-AF65-F5344CB8AC3E}">
        <p14:creationId xmlns:p14="http://schemas.microsoft.com/office/powerpoint/2010/main" val="364344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CDAE42-9A1C-45A3-93B6-C0469D87823F}" type="slidenum">
              <a:rPr lang="fr-FR" smtClean="0"/>
              <a:t>25</a:t>
            </a:fld>
            <a:endParaRPr lang="fr-FR"/>
          </a:p>
        </p:txBody>
      </p:sp>
    </p:spTree>
    <p:extLst>
      <p:ext uri="{BB962C8B-B14F-4D97-AF65-F5344CB8AC3E}">
        <p14:creationId xmlns:p14="http://schemas.microsoft.com/office/powerpoint/2010/main" val="389347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860FF2A-167F-4192-8675-1BBC23C8A5B9}"/>
              </a:ext>
            </a:extLst>
          </p:cNvPr>
          <p:cNvPicPr>
            <a:picLocks noChangeAspect="1"/>
          </p:cNvPicPr>
          <p:nvPr userDrawn="1"/>
        </p:nvPicPr>
        <p:blipFill>
          <a:blip r:embed="rId2"/>
          <a:stretch>
            <a:fillRect/>
          </a:stretch>
        </p:blipFill>
        <p:spPr>
          <a:xfrm>
            <a:off x="1505393" y="5"/>
            <a:ext cx="8182044" cy="7694613"/>
          </a:xfrm>
          <a:prstGeom prst="rect">
            <a:avLst/>
          </a:prstGeom>
        </p:spPr>
      </p:pic>
      <p:sp>
        <p:nvSpPr>
          <p:cNvPr id="8" name="Rectangle 16">
            <a:extLst>
              <a:ext uri="{FF2B5EF4-FFF2-40B4-BE49-F238E27FC236}">
                <a16:creationId xmlns:a16="http://schemas.microsoft.com/office/drawing/2014/main" id="{E4AA15D9-41A1-40E2-BE6D-E09FA00FA571}"/>
              </a:ext>
            </a:extLst>
          </p:cNvPr>
          <p:cNvSpPr>
            <a:spLocks noGrp="1" noChangeArrowheads="1"/>
          </p:cNvSpPr>
          <p:nvPr>
            <p:ph type="ctrTitle" sz="quarter" hasCustomPrompt="1"/>
          </p:nvPr>
        </p:nvSpPr>
        <p:spPr>
          <a:xfrm>
            <a:off x="8355580" y="3031402"/>
            <a:ext cx="4999746" cy="763839"/>
          </a:xfrm>
          <a:prstGeom prst="rect">
            <a:avLst/>
          </a:prstGeom>
        </p:spPr>
        <p:txBody>
          <a:bodyPr lIns="0" tIns="50337" rIns="0" bIns="50337" anchor="b"/>
          <a:lstStyle>
            <a:lvl1pPr algn="r">
              <a:lnSpc>
                <a:spcPct val="90000"/>
              </a:lnSpc>
              <a:defRPr sz="4200" b="1" spc="117" baseline="0">
                <a:solidFill>
                  <a:schemeClr val="tx2"/>
                </a:solidFill>
                <a:effectLst/>
                <a:latin typeface="+mn-lt"/>
              </a:defRPr>
            </a:lvl1pPr>
          </a:lstStyle>
          <a:p>
            <a:pPr lvl="0"/>
            <a:r>
              <a:rPr lang="fr-FR" noProof="0" dirty="0"/>
              <a:t>[CLIENT]</a:t>
            </a:r>
          </a:p>
        </p:txBody>
      </p:sp>
      <p:sp>
        <p:nvSpPr>
          <p:cNvPr id="9" name="Espace réservé du texte 5">
            <a:extLst>
              <a:ext uri="{FF2B5EF4-FFF2-40B4-BE49-F238E27FC236}">
                <a16:creationId xmlns:a16="http://schemas.microsoft.com/office/drawing/2014/main" id="{7B50067C-56A6-414E-8308-CEEC393FF1BE}"/>
              </a:ext>
            </a:extLst>
          </p:cNvPr>
          <p:cNvSpPr>
            <a:spLocks noGrp="1"/>
          </p:cNvSpPr>
          <p:nvPr>
            <p:ph type="body" sz="quarter" idx="12" hasCustomPrompt="1"/>
          </p:nvPr>
        </p:nvSpPr>
        <p:spPr>
          <a:xfrm>
            <a:off x="8355578" y="3965019"/>
            <a:ext cx="4999747" cy="763840"/>
          </a:xfrm>
          <a:prstGeom prst="rect">
            <a:avLst/>
          </a:prstGeom>
        </p:spPr>
        <p:txBody>
          <a:bodyPr anchor="ctr"/>
          <a:lstStyle>
            <a:lvl1pPr marL="0" indent="0" algn="r">
              <a:buNone/>
              <a:defRPr sz="2000" b="0" i="0" baseline="0">
                <a:solidFill>
                  <a:schemeClr val="accent1"/>
                </a:solidFill>
                <a:latin typeface="+mn-lt"/>
              </a:defRPr>
            </a:lvl1pPr>
          </a:lstStyle>
          <a:p>
            <a:pPr lvl="0"/>
            <a:r>
              <a:rPr lang="fr-FR" dirty="0"/>
              <a:t>[Mission, Date]</a:t>
            </a:r>
          </a:p>
        </p:txBody>
      </p:sp>
      <p:sp>
        <p:nvSpPr>
          <p:cNvPr id="16" name="Rectangle 15">
            <a:extLst>
              <a:ext uri="{FF2B5EF4-FFF2-40B4-BE49-F238E27FC236}">
                <a16:creationId xmlns:a16="http://schemas.microsoft.com/office/drawing/2014/main" id="{FF4F36A9-6F2F-4A8F-8DD2-5DB6B670AE40}"/>
              </a:ext>
            </a:extLst>
          </p:cNvPr>
          <p:cNvSpPr/>
          <p:nvPr userDrawn="1"/>
        </p:nvSpPr>
        <p:spPr>
          <a:xfrm rot="19517803" flipV="1">
            <a:off x="8949941" y="6209196"/>
            <a:ext cx="5194685" cy="20154"/>
          </a:xfrm>
          <a:prstGeom prst="rect">
            <a:avLst/>
          </a:prstGeom>
          <a:gradFill>
            <a:gsLst>
              <a:gs pos="0">
                <a:schemeClr val="accent2"/>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40">
              <a:solidFill>
                <a:srgbClr val="013965"/>
              </a:solidFill>
            </a:endParaRPr>
          </a:p>
        </p:txBody>
      </p:sp>
      <p:sp>
        <p:nvSpPr>
          <p:cNvPr id="19" name="Adressage">
            <a:extLst>
              <a:ext uri="{FF2B5EF4-FFF2-40B4-BE49-F238E27FC236}">
                <a16:creationId xmlns:a16="http://schemas.microsoft.com/office/drawing/2014/main" id="{F5D0826B-DF52-4F17-8C7D-D4477335C871}"/>
              </a:ext>
            </a:extLst>
          </p:cNvPr>
          <p:cNvSpPr/>
          <p:nvPr userDrawn="1"/>
        </p:nvSpPr>
        <p:spPr>
          <a:xfrm>
            <a:off x="254000" y="3136900"/>
            <a:ext cx="2232000" cy="4140000"/>
          </a:xfrm>
          <a:prstGeom prst="rect">
            <a:avLst/>
          </a:prstGeom>
        </p:spPr>
        <p:txBody>
          <a:bodyPr wrap="square" anchor="b">
            <a:sp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a:ln>
                  <a:noFill/>
                </a:ln>
                <a:solidFill>
                  <a:srgbClr val="0F6396"/>
                </a:solidFill>
                <a:effectLst/>
                <a:uLnTx/>
                <a:uFillTx/>
                <a:latin typeface="Calibri Light"/>
                <a:ea typeface="+mn-ea"/>
                <a:cs typeface="+mn-cs"/>
                <a:sym typeface="Georgia"/>
              </a:rPr>
              <a:t>Secafi SAS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SAS au capital de </a:t>
            </a:r>
            <a:r>
              <a:rPr kumimoji="0" lang="fr-FR" sz="950" b="0" i="0" u="none" strike="noStrike" kern="0" cap="none" spc="0" normalizeH="0" baseline="0" noProof="0">
                <a:ln>
                  <a:noFill/>
                </a:ln>
                <a:solidFill>
                  <a:srgbClr val="0F6396"/>
                </a:solidFill>
                <a:effectLst/>
                <a:uLnTx/>
                <a:uFillTx/>
                <a:latin typeface="Calibri Light"/>
                <a:ea typeface="ＭＳ Ｐゴシック" pitchFamily="34" charset="-128"/>
                <a:cs typeface="Arial" charset="0"/>
                <a:sym typeface="Georgia"/>
              </a:rPr>
              <a:t>3.785.440 € </a:t>
            </a:r>
            <a:endParaRPr kumimoji="0" lang="fr-FR" sz="950" b="0" i="0" u="none" strike="noStrike" kern="0" cap="none" spc="0" normalizeH="0" baseline="0" noProof="0">
              <a:ln>
                <a:noFill/>
              </a:ln>
              <a:solidFill>
                <a:srgbClr val="0F6396"/>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a:ln>
                  <a:noFill/>
                </a:ln>
                <a:solidFill>
                  <a:srgbClr val="0F6396"/>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a:ln>
                  <a:noFill/>
                </a:ln>
                <a:solidFill>
                  <a:srgbClr val="0F6396"/>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a:ln>
                  <a:noFill/>
                </a:ln>
                <a:solidFill>
                  <a:srgbClr val="0F6396"/>
                </a:solidFill>
                <a:effectLst/>
                <a:uLnTx/>
                <a:uFillTx/>
                <a:latin typeface="Calibri Light"/>
                <a:ea typeface="+mn-ea"/>
                <a:cs typeface="+mn-cs"/>
                <a:sym typeface="Georgia"/>
              </a:rPr>
              <a:t>Auvergne-Rhône-Alpes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a:ln>
                  <a:noFill/>
                </a:ln>
                <a:solidFill>
                  <a:srgbClr val="0F6396"/>
                </a:solidFill>
                <a:effectLst/>
                <a:uLnTx/>
                <a:uFillTx/>
                <a:latin typeface="Calibri Light"/>
                <a:ea typeface="+mn-ea"/>
                <a:cs typeface="+mn-cs"/>
                <a:sym typeface="Georgia"/>
              </a:rPr>
              <a:t>Organisme certifié « Expertises Santé au Travail auprès des CSE », habilité IPRP et membre de la FIRPS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a:ln>
                <a:noFill/>
              </a:ln>
              <a:solidFill>
                <a:srgbClr val="0F6396"/>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a:ln>
                  <a:noFill/>
                </a:ln>
                <a:solidFill>
                  <a:srgbClr val="0F6396"/>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Immeuble Le Green • 241 rue Garibaldi  69422 Lyon cedex 03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Tél. 04 78 63 60 63</a:t>
            </a:r>
            <a:endParaRPr kumimoji="0" lang="fr-FR" sz="950" b="1" i="0" u="none" strike="noStrike" kern="0" cap="none" spc="-18" normalizeH="0" baseline="0" noProof="0">
              <a:ln>
                <a:noFill/>
              </a:ln>
              <a:solidFill>
                <a:srgbClr val="0F6396"/>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a:ln>
                <a:noFill/>
              </a:ln>
              <a:solidFill>
                <a:srgbClr val="0F6396"/>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a:ln>
                  <a:noFill/>
                </a:ln>
                <a:solidFill>
                  <a:srgbClr val="0F6396"/>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312 938 483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FR 88 312 938 483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a:ln>
                <a:noFill/>
              </a:ln>
              <a:solidFill>
                <a:srgbClr val="0F6396"/>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a:ln>
                  <a:noFill/>
                </a:ln>
                <a:solidFill>
                  <a:srgbClr val="0F6396"/>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a:ln>
                <a:noFill/>
              </a:ln>
              <a:solidFill>
                <a:srgbClr val="0F6396"/>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rgbClr val="0F6396"/>
              </a:solidFill>
              <a:effectLst/>
              <a:uLnTx/>
              <a:uFillTx/>
              <a:latin typeface="Calibri Light"/>
              <a:ea typeface="+mn-ea"/>
              <a:cs typeface="+mn-cs"/>
              <a:sym typeface="Georgia"/>
            </a:endParaRPr>
          </a:p>
        </p:txBody>
      </p:sp>
      <p:pic>
        <p:nvPicPr>
          <p:cNvPr id="3" name="Logo">
            <a:extLst>
              <a:ext uri="{FF2B5EF4-FFF2-40B4-BE49-F238E27FC236}">
                <a16:creationId xmlns:a16="http://schemas.microsoft.com/office/drawing/2014/main" id="{F8F58BD9-0048-467F-85C4-085CAA4035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50" y="324000"/>
            <a:ext cx="3999475" cy="2412000"/>
          </a:xfrm>
          <a:prstGeom prst="rect">
            <a:avLst/>
          </a:prstGeom>
        </p:spPr>
      </p:pic>
    </p:spTree>
    <p:extLst>
      <p:ext uri="{BB962C8B-B14F-4D97-AF65-F5344CB8AC3E}">
        <p14:creationId xmlns:p14="http://schemas.microsoft.com/office/powerpoint/2010/main" val="769310030"/>
      </p:ext>
    </p:extLst>
  </p:cSld>
  <p:clrMapOvr>
    <a:masterClrMapping/>
  </p:clrMapOvr>
  <p:extLst>
    <p:ext uri="{DCECCB84-F9BA-43D5-87BE-67443E8EF086}">
      <p15:sldGuideLst xmlns:p15="http://schemas.microsoft.com/office/powerpoint/2012/main">
        <p15:guide id="1" orient="horz" pos="2423">
          <p15:clr>
            <a:srgbClr val="FBAE40"/>
          </p15:clr>
        </p15:guide>
        <p15:guide id="2" pos="43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1" name="Espace réservé du contenu 4">
            <a:extLst>
              <a:ext uri="{FF2B5EF4-FFF2-40B4-BE49-F238E27FC236}">
                <a16:creationId xmlns:a16="http://schemas.microsoft.com/office/drawing/2014/main" id="{5A9587D1-CAD5-4112-92D7-92341F9E49BC}"/>
              </a:ext>
            </a:extLst>
          </p:cNvPr>
          <p:cNvSpPr>
            <a:spLocks noGrp="1"/>
          </p:cNvSpPr>
          <p:nvPr>
            <p:ph sz="quarter" idx="11"/>
          </p:nvPr>
        </p:nvSpPr>
        <p:spPr>
          <a:xfrm>
            <a:off x="2895600" y="1282700"/>
            <a:ext cx="10414000" cy="5788025"/>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pic>
        <p:nvPicPr>
          <p:cNvPr id="12" name="Image 11">
            <a:extLst>
              <a:ext uri="{FF2B5EF4-FFF2-40B4-BE49-F238E27FC236}">
                <a16:creationId xmlns:a16="http://schemas.microsoft.com/office/drawing/2014/main" id="{AC0275D0-C2A9-4E57-8F11-75C091AECE82}"/>
              </a:ext>
            </a:extLst>
          </p:cNvPr>
          <p:cNvPicPr>
            <a:picLocks noChangeAspect="1"/>
          </p:cNvPicPr>
          <p:nvPr userDrawn="1"/>
        </p:nvPicPr>
        <p:blipFill>
          <a:blip r:embed="rId2"/>
          <a:stretch>
            <a:fillRect/>
          </a:stretch>
        </p:blipFill>
        <p:spPr>
          <a:xfrm>
            <a:off x="0" y="794"/>
            <a:ext cx="3304318" cy="7693819"/>
          </a:xfrm>
          <a:prstGeom prst="rect">
            <a:avLst/>
          </a:prstGeom>
        </p:spPr>
      </p:pic>
      <p:sp>
        <p:nvSpPr>
          <p:cNvPr id="14" name="ZoneTexte 13">
            <a:extLst>
              <a:ext uri="{FF2B5EF4-FFF2-40B4-BE49-F238E27FC236}">
                <a16:creationId xmlns:a16="http://schemas.microsoft.com/office/drawing/2014/main" id="{4ECE6089-5508-4E90-8F6A-104000BB9AEA}"/>
              </a:ext>
            </a:extLst>
          </p:cNvPr>
          <p:cNvSpPr txBox="1"/>
          <p:nvPr userDrawn="1"/>
        </p:nvSpPr>
        <p:spPr>
          <a:xfrm>
            <a:off x="-236877" y="792155"/>
            <a:ext cx="2732425" cy="461665"/>
          </a:xfrm>
          <a:prstGeom prst="rect">
            <a:avLst/>
          </a:prstGeom>
          <a:noFill/>
        </p:spPr>
        <p:txBody>
          <a:bodyPr vert="horz" wrap="square" rtlCol="0">
            <a:spAutoFit/>
          </a:bodyPr>
          <a:lstStyle/>
          <a:p>
            <a:pPr marL="0" indent="0" algn="ctr">
              <a:buFontTx/>
              <a:buNone/>
            </a:pPr>
            <a:r>
              <a:rPr lang="fr-FR" sz="2400" b="1" dirty="0">
                <a:solidFill>
                  <a:schemeClr val="accent1"/>
                </a:solidFill>
                <a:latin typeface="+mn-lt"/>
                <a:cs typeface="Calibri" panose="020F0502020204030204" pitchFamily="34" charset="0"/>
              </a:rPr>
              <a:t>INTRO</a:t>
            </a:r>
            <a:r>
              <a:rPr lang="fr-FR" sz="2400" b="1" dirty="0">
                <a:solidFill>
                  <a:schemeClr val="tx2"/>
                </a:solidFill>
                <a:latin typeface="+mn-lt"/>
              </a:rPr>
              <a:t>DUCTION</a:t>
            </a:r>
          </a:p>
        </p:txBody>
      </p:sp>
      <p:cxnSp>
        <p:nvCxnSpPr>
          <p:cNvPr id="15" name="Connecteur droit 14">
            <a:extLst>
              <a:ext uri="{FF2B5EF4-FFF2-40B4-BE49-F238E27FC236}">
                <a16:creationId xmlns:a16="http://schemas.microsoft.com/office/drawing/2014/main" id="{DFC44045-9408-4F83-AD9B-2AB7BA7DFBFD}"/>
              </a:ext>
            </a:extLst>
          </p:cNvPr>
          <p:cNvCxnSpPr/>
          <p:nvPr userDrawn="1"/>
        </p:nvCxnSpPr>
        <p:spPr>
          <a:xfrm>
            <a:off x="1596271" y="1281941"/>
            <a:ext cx="41002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FD4832E6-F37E-4046-8708-85E1FD6213F3}"/>
              </a:ext>
            </a:extLst>
          </p:cNvPr>
          <p:cNvSpPr>
            <a:spLocks noGrp="1"/>
          </p:cNvSpPr>
          <p:nvPr>
            <p:ph type="title"/>
          </p:nvPr>
        </p:nvSpPr>
        <p:spPr>
          <a:xfrm>
            <a:off x="2895600" y="197249"/>
            <a:ext cx="10298144" cy="825739"/>
          </a:xfrm>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0FDFB4D0-4D24-49B1-8900-966D5E12259D}"/>
              </a:ext>
            </a:extLst>
          </p:cNvPr>
          <p:cNvSpPr>
            <a:spLocks noGrp="1"/>
          </p:cNvSpPr>
          <p:nvPr>
            <p:ph type="ftr" sz="quarter" idx="12"/>
          </p:nvPr>
        </p:nvSpPr>
        <p:spPr/>
        <p:txBody>
          <a:bodyPr/>
          <a:lstStyle/>
          <a:p>
            <a:r>
              <a:rPr lang="fr-FR"/>
              <a:t>SG - Réorganisation des BU/SU - CSEE des Services Centraux Parisiens – La réorganisation de RESG - Avril 2024</a:t>
            </a:r>
          </a:p>
        </p:txBody>
      </p:sp>
      <p:sp>
        <p:nvSpPr>
          <p:cNvPr id="4" name="Espace réservé du numéro de diapositive 3">
            <a:extLst>
              <a:ext uri="{FF2B5EF4-FFF2-40B4-BE49-F238E27FC236}">
                <a16:creationId xmlns:a16="http://schemas.microsoft.com/office/drawing/2014/main" id="{6D8CAE26-F423-4F64-8B29-200CF8C96D6E}"/>
              </a:ext>
            </a:extLst>
          </p:cNvPr>
          <p:cNvSpPr>
            <a:spLocks noGrp="1"/>
          </p:cNvSpPr>
          <p:nvPr>
            <p:ph type="sldNum" sz="quarter" idx="13"/>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117430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4E6C3BD5-123C-4A1D-95A7-72235AB84AF7}"/>
              </a:ext>
            </a:extLst>
          </p:cNvPr>
          <p:cNvPicPr>
            <a:picLocks noChangeAspect="1"/>
          </p:cNvPicPr>
          <p:nvPr userDrawn="1"/>
        </p:nvPicPr>
        <p:blipFill>
          <a:blip r:embed="rId2"/>
          <a:stretch>
            <a:fillRect/>
          </a:stretch>
        </p:blipFill>
        <p:spPr>
          <a:xfrm rot="10800000">
            <a:off x="10391453" y="0"/>
            <a:ext cx="3304318" cy="7693819"/>
          </a:xfrm>
          <a:prstGeom prst="rect">
            <a:avLst/>
          </a:prstGeom>
        </p:spPr>
      </p:pic>
      <p:sp>
        <p:nvSpPr>
          <p:cNvPr id="14" name="Rectangle 22">
            <a:extLst>
              <a:ext uri="{FF2B5EF4-FFF2-40B4-BE49-F238E27FC236}">
                <a16:creationId xmlns:a16="http://schemas.microsoft.com/office/drawing/2014/main" id="{C19C058A-637A-4E98-9088-B253D272792F}"/>
              </a:ext>
            </a:extLst>
          </p:cNvPr>
          <p:cNvSpPr>
            <a:spLocks noGrp="1" noChangeArrowheads="1"/>
          </p:cNvSpPr>
          <p:nvPr>
            <p:ph idx="1"/>
          </p:nvPr>
        </p:nvSpPr>
        <p:spPr bwMode="auto">
          <a:xfrm>
            <a:off x="495696" y="1287781"/>
            <a:ext cx="10047869" cy="577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72000" rIns="0" bIns="7200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FR" sz="1800" dirty="0"/>
          </a:p>
        </p:txBody>
      </p:sp>
      <p:sp>
        <p:nvSpPr>
          <p:cNvPr id="17" name="ZoneTexte 16">
            <a:extLst>
              <a:ext uri="{FF2B5EF4-FFF2-40B4-BE49-F238E27FC236}">
                <a16:creationId xmlns:a16="http://schemas.microsoft.com/office/drawing/2014/main" id="{13F2B339-2850-4D65-BD57-AA5A951FBD80}"/>
              </a:ext>
            </a:extLst>
          </p:cNvPr>
          <p:cNvSpPr txBox="1"/>
          <p:nvPr userDrawn="1"/>
        </p:nvSpPr>
        <p:spPr>
          <a:xfrm>
            <a:off x="11329061" y="5324327"/>
            <a:ext cx="2732425" cy="461665"/>
          </a:xfrm>
          <a:prstGeom prst="rect">
            <a:avLst/>
          </a:prstGeom>
          <a:noFill/>
        </p:spPr>
        <p:txBody>
          <a:bodyPr vert="horz" wrap="square" rtlCol="0">
            <a:spAutoFit/>
          </a:bodyPr>
          <a:lstStyle/>
          <a:p>
            <a:pPr marL="0" indent="0" algn="ctr">
              <a:buFontTx/>
              <a:buNone/>
            </a:pPr>
            <a:r>
              <a:rPr lang="fr-FR" sz="2400" b="1" dirty="0">
                <a:solidFill>
                  <a:schemeClr val="accent1"/>
                </a:solidFill>
                <a:latin typeface="+mn-lt"/>
                <a:cs typeface="Calibri" panose="020F0502020204030204" pitchFamily="34" charset="0"/>
              </a:rPr>
              <a:t>CONCLU</a:t>
            </a:r>
            <a:r>
              <a:rPr lang="fr-FR" sz="2400" b="1" dirty="0">
                <a:solidFill>
                  <a:schemeClr val="tx2"/>
                </a:solidFill>
                <a:latin typeface="+mn-lt"/>
              </a:rPr>
              <a:t>SION</a:t>
            </a:r>
          </a:p>
        </p:txBody>
      </p:sp>
      <p:cxnSp>
        <p:nvCxnSpPr>
          <p:cNvPr id="22" name="Connecteur droit 21">
            <a:extLst>
              <a:ext uri="{FF2B5EF4-FFF2-40B4-BE49-F238E27FC236}">
                <a16:creationId xmlns:a16="http://schemas.microsoft.com/office/drawing/2014/main" id="{315A3D9D-7282-4666-AAA8-25CBD3AEDAB7}"/>
              </a:ext>
            </a:extLst>
          </p:cNvPr>
          <p:cNvCxnSpPr/>
          <p:nvPr userDrawn="1"/>
        </p:nvCxnSpPr>
        <p:spPr>
          <a:xfrm>
            <a:off x="11942804" y="5769393"/>
            <a:ext cx="41002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re 2">
            <a:extLst>
              <a:ext uri="{FF2B5EF4-FFF2-40B4-BE49-F238E27FC236}">
                <a16:creationId xmlns:a16="http://schemas.microsoft.com/office/drawing/2014/main" id="{BE922208-48C3-4740-AD51-817A8F701E45}"/>
              </a:ext>
            </a:extLst>
          </p:cNvPr>
          <p:cNvSpPr>
            <a:spLocks noGrp="1"/>
          </p:cNvSpPr>
          <p:nvPr>
            <p:ph type="title"/>
          </p:nvPr>
        </p:nvSpPr>
        <p:spPr/>
        <p:txBody>
          <a:bodyPr/>
          <a:lstStyle/>
          <a:p>
            <a:r>
              <a:rPr lang="fr-FR"/>
              <a:t>Modifiez le style du titre</a:t>
            </a:r>
          </a:p>
        </p:txBody>
      </p:sp>
      <p:sp>
        <p:nvSpPr>
          <p:cNvPr id="4" name="Espace réservé du pied de page 3">
            <a:extLst>
              <a:ext uri="{FF2B5EF4-FFF2-40B4-BE49-F238E27FC236}">
                <a16:creationId xmlns:a16="http://schemas.microsoft.com/office/drawing/2014/main" id="{C34F1982-95F1-45AF-B7C6-3D872E9F2C35}"/>
              </a:ext>
            </a:extLst>
          </p:cNvPr>
          <p:cNvSpPr>
            <a:spLocks noGrp="1"/>
          </p:cNvSpPr>
          <p:nvPr>
            <p:ph type="ftr" sz="quarter" idx="10"/>
          </p:nvPr>
        </p:nvSpPr>
        <p:spPr/>
        <p:txBody>
          <a:bodyPr/>
          <a:lstStyle/>
          <a:p>
            <a:r>
              <a:rPr lang="fr-FR"/>
              <a:t>SG - Réorganisation des BU/SU - CSEE des Services Centraux Parisiens – La réorganisation de RESG - Avril 2024</a:t>
            </a:r>
          </a:p>
        </p:txBody>
      </p:sp>
      <p:sp>
        <p:nvSpPr>
          <p:cNvPr id="23" name="Rectangle 3">
            <a:extLst>
              <a:ext uri="{FF2B5EF4-FFF2-40B4-BE49-F238E27FC236}">
                <a16:creationId xmlns:a16="http://schemas.microsoft.com/office/drawing/2014/main" id="{CB4D0C86-4C20-479F-9316-A5947004DCFB}"/>
              </a:ext>
            </a:extLst>
          </p:cNvPr>
          <p:cNvSpPr/>
          <p:nvPr userDrawn="1"/>
        </p:nvSpPr>
        <p:spPr>
          <a:xfrm>
            <a:off x="2220485" y="7298480"/>
            <a:ext cx="11088000" cy="144000"/>
          </a:xfrm>
          <a:custGeom>
            <a:avLst/>
            <a:gdLst>
              <a:gd name="connsiteX0" fmla="*/ 0 w 9271486"/>
              <a:gd name="connsiteY0" fmla="*/ 0 h 162000"/>
              <a:gd name="connsiteX1" fmla="*/ 9271486 w 9271486"/>
              <a:gd name="connsiteY1" fmla="*/ 0 h 162000"/>
              <a:gd name="connsiteX2" fmla="*/ 9271486 w 9271486"/>
              <a:gd name="connsiteY2" fmla="*/ 162000 h 162000"/>
              <a:gd name="connsiteX3" fmla="*/ 0 w 9271486"/>
              <a:gd name="connsiteY3" fmla="*/ 162000 h 162000"/>
              <a:gd name="connsiteX4" fmla="*/ 0 w 9271486"/>
              <a:gd name="connsiteY4" fmla="*/ 0 h 162000"/>
              <a:gd name="connsiteX0" fmla="*/ 55245 w 9271486"/>
              <a:gd name="connsiteY0" fmla="*/ 1905 h 162000"/>
              <a:gd name="connsiteX1" fmla="*/ 9271486 w 9271486"/>
              <a:gd name="connsiteY1" fmla="*/ 0 h 162000"/>
              <a:gd name="connsiteX2" fmla="*/ 9271486 w 9271486"/>
              <a:gd name="connsiteY2" fmla="*/ 162000 h 162000"/>
              <a:gd name="connsiteX3" fmla="*/ 0 w 9271486"/>
              <a:gd name="connsiteY3" fmla="*/ 162000 h 162000"/>
              <a:gd name="connsiteX4" fmla="*/ 55245 w 9271486"/>
              <a:gd name="connsiteY4" fmla="*/ 1905 h 162000"/>
              <a:gd name="connsiteX0" fmla="*/ 55245 w 9318355"/>
              <a:gd name="connsiteY0" fmla="*/ 1905 h 162000"/>
              <a:gd name="connsiteX1" fmla="*/ 9318355 w 9318355"/>
              <a:gd name="connsiteY1" fmla="*/ 0 h 162000"/>
              <a:gd name="connsiteX2" fmla="*/ 9271486 w 9318355"/>
              <a:gd name="connsiteY2" fmla="*/ 162000 h 162000"/>
              <a:gd name="connsiteX3" fmla="*/ 0 w 9318355"/>
              <a:gd name="connsiteY3" fmla="*/ 162000 h 162000"/>
              <a:gd name="connsiteX4" fmla="*/ 55245 w 9318355"/>
              <a:gd name="connsiteY4" fmla="*/ 1905 h 1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8355" h="162000">
                <a:moveTo>
                  <a:pt x="55245" y="1905"/>
                </a:moveTo>
                <a:lnTo>
                  <a:pt x="9318355" y="0"/>
                </a:lnTo>
                <a:lnTo>
                  <a:pt x="9271486" y="162000"/>
                </a:lnTo>
                <a:lnTo>
                  <a:pt x="0" y="162000"/>
                </a:lnTo>
                <a:lnTo>
                  <a:pt x="55245" y="1905"/>
                </a:lnTo>
                <a:close/>
              </a:path>
            </a:pathLst>
          </a:custGeom>
          <a:gradFill>
            <a:gsLst>
              <a:gs pos="100000">
                <a:schemeClr val="accent1"/>
              </a:gs>
              <a:gs pos="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D064A898-4862-4C52-85C9-DEA4B5CC5A3E}"/>
              </a:ext>
            </a:extLst>
          </p:cNvPr>
          <p:cNvSpPr/>
          <p:nvPr userDrawn="1"/>
        </p:nvSpPr>
        <p:spPr>
          <a:xfrm rot="17280000">
            <a:off x="12603345" y="6907263"/>
            <a:ext cx="1656000" cy="18000"/>
          </a:xfrm>
          <a:prstGeom prst="rect">
            <a:avLst/>
          </a:prstGeom>
          <a:gradFill>
            <a:gsLst>
              <a:gs pos="0">
                <a:schemeClr val="accent2"/>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13965"/>
              </a:solidFill>
            </a:endParaRPr>
          </a:p>
        </p:txBody>
      </p:sp>
      <p:sp>
        <p:nvSpPr>
          <p:cNvPr id="5" name="Espace réservé du numéro de diapositive 4">
            <a:extLst>
              <a:ext uri="{FF2B5EF4-FFF2-40B4-BE49-F238E27FC236}">
                <a16:creationId xmlns:a16="http://schemas.microsoft.com/office/drawing/2014/main" id="{49B87FFD-0BB0-4F8B-BCA5-9A207A71F24D}"/>
              </a:ext>
            </a:extLst>
          </p:cNvPr>
          <p:cNvSpPr>
            <a:spLocks noGrp="1"/>
          </p:cNvSpPr>
          <p:nvPr>
            <p:ph type="sldNum" sz="quarter" idx="11"/>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1649768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2 colonn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8AF6339-BA8F-4C9F-8C91-C0CB711D4170}"/>
              </a:ext>
            </a:extLst>
          </p:cNvPr>
          <p:cNvSpPr>
            <a:spLocks noGrp="1"/>
          </p:cNvSpPr>
          <p:nvPr>
            <p:ph sz="quarter" idx="12"/>
          </p:nvPr>
        </p:nvSpPr>
        <p:spPr>
          <a:xfrm>
            <a:off x="514350" y="1282700"/>
            <a:ext cx="6178549" cy="5778500"/>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9" name="Espace réservé du contenu 2">
            <a:extLst>
              <a:ext uri="{FF2B5EF4-FFF2-40B4-BE49-F238E27FC236}">
                <a16:creationId xmlns:a16="http://schemas.microsoft.com/office/drawing/2014/main" id="{0FCBBDB7-8037-49F1-A05F-C8B3A6A57C2E}"/>
              </a:ext>
            </a:extLst>
          </p:cNvPr>
          <p:cNvSpPr>
            <a:spLocks noGrp="1"/>
          </p:cNvSpPr>
          <p:nvPr>
            <p:ph sz="quarter" idx="13"/>
          </p:nvPr>
        </p:nvSpPr>
        <p:spPr>
          <a:xfrm>
            <a:off x="7133011" y="1282700"/>
            <a:ext cx="6178549" cy="5778500"/>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4" name="Espace réservé du pied de page 3">
            <a:extLst>
              <a:ext uri="{FF2B5EF4-FFF2-40B4-BE49-F238E27FC236}">
                <a16:creationId xmlns:a16="http://schemas.microsoft.com/office/drawing/2014/main" id="{86304C33-C65F-4E4D-BA6C-21AC2533C63A}"/>
              </a:ext>
            </a:extLst>
          </p:cNvPr>
          <p:cNvSpPr>
            <a:spLocks noGrp="1"/>
          </p:cNvSpPr>
          <p:nvPr>
            <p:ph type="ftr" sz="quarter" idx="14"/>
          </p:nvPr>
        </p:nvSpPr>
        <p:spPr/>
        <p:txBody>
          <a:bodyPr/>
          <a:lstStyle/>
          <a:p>
            <a:r>
              <a:rPr lang="fr-FR"/>
              <a:t>SG - Réorganisation des BU/SU - CSEE des Services Centraux Parisiens – La réorganisation de RESG - Avril 2024</a:t>
            </a:r>
          </a:p>
        </p:txBody>
      </p:sp>
      <p:sp>
        <p:nvSpPr>
          <p:cNvPr id="5" name="Espace réservé du numéro de diapositive 4">
            <a:extLst>
              <a:ext uri="{FF2B5EF4-FFF2-40B4-BE49-F238E27FC236}">
                <a16:creationId xmlns:a16="http://schemas.microsoft.com/office/drawing/2014/main" id="{08B4D7AD-6BF0-410F-94B8-61EED16A6B4C}"/>
              </a:ext>
            </a:extLst>
          </p:cNvPr>
          <p:cNvSpPr>
            <a:spLocks noGrp="1"/>
          </p:cNvSpPr>
          <p:nvPr>
            <p:ph type="sldNum" sz="quarter" idx="15"/>
          </p:nvPr>
        </p:nvSpPr>
        <p:spPr/>
        <p:txBody>
          <a:bodyPr/>
          <a:lstStyle/>
          <a:p>
            <a:fld id="{FD495AF3-2BE3-4F2F-A3F0-65C3F202E4D2}" type="slidenum">
              <a:rPr lang="fr-FR" altLang="fr-FR" smtClean="0"/>
              <a:pPr/>
              <a:t>‹N°›</a:t>
            </a:fld>
            <a:endParaRPr lang="fr-FR" altLang="fr-FR" dirty="0"/>
          </a:p>
        </p:txBody>
      </p:sp>
      <p:sp>
        <p:nvSpPr>
          <p:cNvPr id="6" name="Titre 5">
            <a:extLst>
              <a:ext uri="{FF2B5EF4-FFF2-40B4-BE49-F238E27FC236}">
                <a16:creationId xmlns:a16="http://schemas.microsoft.com/office/drawing/2014/main" id="{ACF9F03C-073B-4D85-8699-361EA9723C61}"/>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210887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 gauche - 1/3 droit">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2FAE7218-E45B-4CBB-BC35-1B8F3A5CFAD9}"/>
              </a:ext>
            </a:extLst>
          </p:cNvPr>
          <p:cNvSpPr>
            <a:spLocks noGrp="1"/>
          </p:cNvSpPr>
          <p:nvPr>
            <p:ph sz="quarter" idx="12"/>
          </p:nvPr>
        </p:nvSpPr>
        <p:spPr>
          <a:xfrm>
            <a:off x="514350" y="1282700"/>
            <a:ext cx="7918450" cy="5778500"/>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1" name="Espace réservé du contenu 2">
            <a:extLst>
              <a:ext uri="{FF2B5EF4-FFF2-40B4-BE49-F238E27FC236}">
                <a16:creationId xmlns:a16="http://schemas.microsoft.com/office/drawing/2014/main" id="{0A0A47E6-2282-40B9-BE5E-97D78F39CA86}"/>
              </a:ext>
            </a:extLst>
          </p:cNvPr>
          <p:cNvSpPr>
            <a:spLocks noGrp="1"/>
          </p:cNvSpPr>
          <p:nvPr>
            <p:ph sz="quarter" idx="13"/>
          </p:nvPr>
        </p:nvSpPr>
        <p:spPr>
          <a:xfrm>
            <a:off x="8734424" y="1282700"/>
            <a:ext cx="4577133" cy="5778500"/>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2" name="Titre 1">
            <a:extLst>
              <a:ext uri="{FF2B5EF4-FFF2-40B4-BE49-F238E27FC236}">
                <a16:creationId xmlns:a16="http://schemas.microsoft.com/office/drawing/2014/main" id="{D6096A3B-B0F2-44B4-B16E-C1E679D7AD75}"/>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0AB2A7C6-2FA9-443B-B6CF-7002BD2AC21F}"/>
              </a:ext>
            </a:extLst>
          </p:cNvPr>
          <p:cNvSpPr>
            <a:spLocks noGrp="1"/>
          </p:cNvSpPr>
          <p:nvPr>
            <p:ph type="ftr" sz="quarter" idx="14"/>
          </p:nvPr>
        </p:nvSpPr>
        <p:spPr/>
        <p:txBody>
          <a:bodyPr/>
          <a:lstStyle/>
          <a:p>
            <a:r>
              <a:rPr lang="fr-FR"/>
              <a:t>SG - Réorganisation des BU/SU - CSEE des Services Centraux Parisiens – La réorganisation de RESG - Avril 2024</a:t>
            </a:r>
          </a:p>
        </p:txBody>
      </p:sp>
      <p:sp>
        <p:nvSpPr>
          <p:cNvPr id="4" name="Espace réservé du numéro de diapositive 3">
            <a:extLst>
              <a:ext uri="{FF2B5EF4-FFF2-40B4-BE49-F238E27FC236}">
                <a16:creationId xmlns:a16="http://schemas.microsoft.com/office/drawing/2014/main" id="{DA60E966-38DA-432E-99A0-376E6D1DA10E}"/>
              </a:ext>
            </a:extLst>
          </p:cNvPr>
          <p:cNvSpPr>
            <a:spLocks noGrp="1"/>
          </p:cNvSpPr>
          <p:nvPr>
            <p:ph type="sldNum" sz="quarter" idx="15"/>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2456884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zon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EB9FF33-BDCC-457A-B5AA-509FFC2F4169}"/>
              </a:ext>
            </a:extLst>
          </p:cNvPr>
          <p:cNvSpPr>
            <a:spLocks noGrp="1"/>
          </p:cNvSpPr>
          <p:nvPr>
            <p:ph sz="quarter" idx="14"/>
          </p:nvPr>
        </p:nvSpPr>
        <p:spPr>
          <a:xfrm>
            <a:off x="512763" y="1282700"/>
            <a:ext cx="6202362"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4" name="Espace réservé du contenu 2">
            <a:extLst>
              <a:ext uri="{FF2B5EF4-FFF2-40B4-BE49-F238E27FC236}">
                <a16:creationId xmlns:a16="http://schemas.microsoft.com/office/drawing/2014/main" id="{C6B62A98-C696-4F71-852D-D048119C5EE1}"/>
              </a:ext>
            </a:extLst>
          </p:cNvPr>
          <p:cNvSpPr>
            <a:spLocks noGrp="1"/>
          </p:cNvSpPr>
          <p:nvPr>
            <p:ph sz="quarter" idx="15"/>
          </p:nvPr>
        </p:nvSpPr>
        <p:spPr>
          <a:xfrm>
            <a:off x="512763" y="4265704"/>
            <a:ext cx="6202362"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contenu 2">
            <a:extLst>
              <a:ext uri="{FF2B5EF4-FFF2-40B4-BE49-F238E27FC236}">
                <a16:creationId xmlns:a16="http://schemas.microsoft.com/office/drawing/2014/main" id="{61924F16-5C4E-49C6-9D04-E9A18A4D18C0}"/>
              </a:ext>
            </a:extLst>
          </p:cNvPr>
          <p:cNvSpPr>
            <a:spLocks noGrp="1"/>
          </p:cNvSpPr>
          <p:nvPr>
            <p:ph sz="quarter" idx="16"/>
          </p:nvPr>
        </p:nvSpPr>
        <p:spPr>
          <a:xfrm>
            <a:off x="7108922" y="4265704"/>
            <a:ext cx="6202362"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6" name="Espace réservé du contenu 2">
            <a:extLst>
              <a:ext uri="{FF2B5EF4-FFF2-40B4-BE49-F238E27FC236}">
                <a16:creationId xmlns:a16="http://schemas.microsoft.com/office/drawing/2014/main" id="{BE557F99-CE7B-43A8-AFE6-35B9CC637706}"/>
              </a:ext>
            </a:extLst>
          </p:cNvPr>
          <p:cNvSpPr>
            <a:spLocks noGrp="1"/>
          </p:cNvSpPr>
          <p:nvPr>
            <p:ph sz="quarter" idx="17"/>
          </p:nvPr>
        </p:nvSpPr>
        <p:spPr>
          <a:xfrm>
            <a:off x="7106888" y="1282700"/>
            <a:ext cx="6202362"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2" name="Titre 1">
            <a:extLst>
              <a:ext uri="{FF2B5EF4-FFF2-40B4-BE49-F238E27FC236}">
                <a16:creationId xmlns:a16="http://schemas.microsoft.com/office/drawing/2014/main" id="{B2B76F38-35D7-4532-9D11-4739AFF73CF0}"/>
              </a:ext>
            </a:extLst>
          </p:cNvPr>
          <p:cNvSpPr>
            <a:spLocks noGrp="1"/>
          </p:cNvSpPr>
          <p:nvPr>
            <p:ph type="title"/>
          </p:nvPr>
        </p:nvSpPr>
        <p:spPr/>
        <p:txBody>
          <a:bodyPr/>
          <a:lstStyle/>
          <a:p>
            <a:r>
              <a:rPr lang="fr-FR"/>
              <a:t>Modifiez le style du titre</a:t>
            </a:r>
          </a:p>
        </p:txBody>
      </p:sp>
      <p:sp>
        <p:nvSpPr>
          <p:cNvPr id="4" name="Espace réservé du pied de page 3">
            <a:extLst>
              <a:ext uri="{FF2B5EF4-FFF2-40B4-BE49-F238E27FC236}">
                <a16:creationId xmlns:a16="http://schemas.microsoft.com/office/drawing/2014/main" id="{84F95D4D-CBC2-4338-AA52-E74199946A7F}"/>
              </a:ext>
            </a:extLst>
          </p:cNvPr>
          <p:cNvSpPr>
            <a:spLocks noGrp="1"/>
          </p:cNvSpPr>
          <p:nvPr>
            <p:ph type="ftr" sz="quarter" idx="18"/>
          </p:nvPr>
        </p:nvSpPr>
        <p:spPr/>
        <p:txBody>
          <a:bodyPr/>
          <a:lstStyle/>
          <a:p>
            <a:r>
              <a:rPr lang="fr-FR"/>
              <a:t>SG - Réorganisation des BU/SU - CSEE des Services Centraux Parisiens – La réorganisation de RESG - Avril 2024</a:t>
            </a:r>
          </a:p>
        </p:txBody>
      </p:sp>
      <p:sp>
        <p:nvSpPr>
          <p:cNvPr id="5" name="Espace réservé du numéro de diapositive 4">
            <a:extLst>
              <a:ext uri="{FF2B5EF4-FFF2-40B4-BE49-F238E27FC236}">
                <a16:creationId xmlns:a16="http://schemas.microsoft.com/office/drawing/2014/main" id="{0EF80111-BFB7-4120-9D77-81DCE7D7456A}"/>
              </a:ext>
            </a:extLst>
          </p:cNvPr>
          <p:cNvSpPr>
            <a:spLocks noGrp="1"/>
          </p:cNvSpPr>
          <p:nvPr>
            <p:ph type="sldNum" sz="quarter" idx="19"/>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4101124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gauches - 1 droite">
    <p:spTree>
      <p:nvGrpSpPr>
        <p:cNvPr id="1" name=""/>
        <p:cNvGrpSpPr/>
        <p:nvPr/>
      </p:nvGrpSpPr>
      <p:grpSpPr>
        <a:xfrm>
          <a:off x="0" y="0"/>
          <a:ext cx="0" cy="0"/>
          <a:chOff x="0" y="0"/>
          <a:chExt cx="0" cy="0"/>
        </a:xfrm>
      </p:grpSpPr>
      <p:sp>
        <p:nvSpPr>
          <p:cNvPr id="9" name="Espace réservé du contenu 2">
            <a:extLst>
              <a:ext uri="{FF2B5EF4-FFF2-40B4-BE49-F238E27FC236}">
                <a16:creationId xmlns:a16="http://schemas.microsoft.com/office/drawing/2014/main" id="{B6700ED2-B3E3-435E-A68E-A6E609B60CE7}"/>
              </a:ext>
            </a:extLst>
          </p:cNvPr>
          <p:cNvSpPr>
            <a:spLocks noGrp="1"/>
          </p:cNvSpPr>
          <p:nvPr>
            <p:ph sz="quarter" idx="14"/>
          </p:nvPr>
        </p:nvSpPr>
        <p:spPr>
          <a:xfrm>
            <a:off x="512763" y="1282700"/>
            <a:ext cx="6202362"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2" name="Espace réservé du contenu 2">
            <a:extLst>
              <a:ext uri="{FF2B5EF4-FFF2-40B4-BE49-F238E27FC236}">
                <a16:creationId xmlns:a16="http://schemas.microsoft.com/office/drawing/2014/main" id="{5FA1F806-7B4F-4947-9F52-600016917587}"/>
              </a:ext>
            </a:extLst>
          </p:cNvPr>
          <p:cNvSpPr>
            <a:spLocks noGrp="1"/>
          </p:cNvSpPr>
          <p:nvPr>
            <p:ph sz="quarter" idx="15"/>
          </p:nvPr>
        </p:nvSpPr>
        <p:spPr>
          <a:xfrm>
            <a:off x="512763" y="4265704"/>
            <a:ext cx="6202362"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contenu 2">
            <a:extLst>
              <a:ext uri="{FF2B5EF4-FFF2-40B4-BE49-F238E27FC236}">
                <a16:creationId xmlns:a16="http://schemas.microsoft.com/office/drawing/2014/main" id="{BA90D029-549A-4058-BFEC-8D3FF9B0C6A8}"/>
              </a:ext>
            </a:extLst>
          </p:cNvPr>
          <p:cNvSpPr>
            <a:spLocks noGrp="1"/>
          </p:cNvSpPr>
          <p:nvPr>
            <p:ph sz="quarter" idx="16"/>
          </p:nvPr>
        </p:nvSpPr>
        <p:spPr>
          <a:xfrm>
            <a:off x="7108758" y="1282700"/>
            <a:ext cx="6202362" cy="5778500"/>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2" name="Titre 1">
            <a:extLst>
              <a:ext uri="{FF2B5EF4-FFF2-40B4-BE49-F238E27FC236}">
                <a16:creationId xmlns:a16="http://schemas.microsoft.com/office/drawing/2014/main" id="{1CB89230-03FF-48AA-A487-3EB1289F65A5}"/>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4E0665D6-9B13-4985-BEBE-C1F55AD2221C}"/>
              </a:ext>
            </a:extLst>
          </p:cNvPr>
          <p:cNvSpPr>
            <a:spLocks noGrp="1"/>
          </p:cNvSpPr>
          <p:nvPr>
            <p:ph type="ftr" sz="quarter" idx="17"/>
          </p:nvPr>
        </p:nvSpPr>
        <p:spPr/>
        <p:txBody>
          <a:bodyPr/>
          <a:lstStyle/>
          <a:p>
            <a:r>
              <a:rPr lang="fr-FR"/>
              <a:t>SG - Réorganisation des BU/SU - CSEE des Services Centraux Parisiens – La réorganisation de RESG - Avril 2024</a:t>
            </a:r>
          </a:p>
        </p:txBody>
      </p:sp>
      <p:sp>
        <p:nvSpPr>
          <p:cNvPr id="4" name="Espace réservé du numéro de diapositive 3">
            <a:extLst>
              <a:ext uri="{FF2B5EF4-FFF2-40B4-BE49-F238E27FC236}">
                <a16:creationId xmlns:a16="http://schemas.microsoft.com/office/drawing/2014/main" id="{3AABFCB9-3141-49F0-92C4-DD49DD6351FF}"/>
              </a:ext>
            </a:extLst>
          </p:cNvPr>
          <p:cNvSpPr>
            <a:spLocks noGrp="1"/>
          </p:cNvSpPr>
          <p:nvPr>
            <p:ph type="sldNum" sz="quarter" idx="18"/>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2900648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gauche - 2 droites">
    <p:spTree>
      <p:nvGrpSpPr>
        <p:cNvPr id="1" name=""/>
        <p:cNvGrpSpPr/>
        <p:nvPr/>
      </p:nvGrpSpPr>
      <p:grpSpPr>
        <a:xfrm>
          <a:off x="0" y="0"/>
          <a:ext cx="0" cy="0"/>
          <a:chOff x="0" y="0"/>
          <a:chExt cx="0" cy="0"/>
        </a:xfrm>
      </p:grpSpPr>
      <p:sp>
        <p:nvSpPr>
          <p:cNvPr id="9" name="Espace réservé du contenu 2">
            <a:extLst>
              <a:ext uri="{FF2B5EF4-FFF2-40B4-BE49-F238E27FC236}">
                <a16:creationId xmlns:a16="http://schemas.microsoft.com/office/drawing/2014/main" id="{FBBC396F-CFEE-4ACE-B685-4AD16932C6A5}"/>
              </a:ext>
            </a:extLst>
          </p:cNvPr>
          <p:cNvSpPr>
            <a:spLocks noGrp="1"/>
          </p:cNvSpPr>
          <p:nvPr>
            <p:ph sz="quarter" idx="16"/>
          </p:nvPr>
        </p:nvSpPr>
        <p:spPr>
          <a:xfrm>
            <a:off x="514950" y="1282700"/>
            <a:ext cx="6202362" cy="5778500"/>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1" name="Espace réservé du contenu 2">
            <a:extLst>
              <a:ext uri="{FF2B5EF4-FFF2-40B4-BE49-F238E27FC236}">
                <a16:creationId xmlns:a16="http://schemas.microsoft.com/office/drawing/2014/main" id="{7184ADD1-24CC-4B3C-9287-B72128245A63}"/>
              </a:ext>
            </a:extLst>
          </p:cNvPr>
          <p:cNvSpPr>
            <a:spLocks noGrp="1"/>
          </p:cNvSpPr>
          <p:nvPr>
            <p:ph sz="quarter" idx="14"/>
          </p:nvPr>
        </p:nvSpPr>
        <p:spPr>
          <a:xfrm>
            <a:off x="7109196" y="1282700"/>
            <a:ext cx="6202362"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contenu 2">
            <a:extLst>
              <a:ext uri="{FF2B5EF4-FFF2-40B4-BE49-F238E27FC236}">
                <a16:creationId xmlns:a16="http://schemas.microsoft.com/office/drawing/2014/main" id="{B8A5DA20-AAFD-47F0-A1A8-00DFCF233BE9}"/>
              </a:ext>
            </a:extLst>
          </p:cNvPr>
          <p:cNvSpPr>
            <a:spLocks noGrp="1"/>
          </p:cNvSpPr>
          <p:nvPr>
            <p:ph sz="quarter" idx="15"/>
          </p:nvPr>
        </p:nvSpPr>
        <p:spPr>
          <a:xfrm>
            <a:off x="7109196" y="4265704"/>
            <a:ext cx="6202362"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2" name="Titre 1">
            <a:extLst>
              <a:ext uri="{FF2B5EF4-FFF2-40B4-BE49-F238E27FC236}">
                <a16:creationId xmlns:a16="http://schemas.microsoft.com/office/drawing/2014/main" id="{7DE2FB14-7592-4AF7-8375-085F7002241C}"/>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409E70EF-75EA-47BF-B0CC-61274849564E}"/>
              </a:ext>
            </a:extLst>
          </p:cNvPr>
          <p:cNvSpPr>
            <a:spLocks noGrp="1"/>
          </p:cNvSpPr>
          <p:nvPr>
            <p:ph type="ftr" sz="quarter" idx="17"/>
          </p:nvPr>
        </p:nvSpPr>
        <p:spPr/>
        <p:txBody>
          <a:bodyPr/>
          <a:lstStyle/>
          <a:p>
            <a:r>
              <a:rPr lang="fr-FR"/>
              <a:t>SG - Réorganisation des BU/SU - CSEE des Services Centraux Parisiens – La réorganisation de RESG - Avril 2024</a:t>
            </a:r>
          </a:p>
        </p:txBody>
      </p:sp>
      <p:sp>
        <p:nvSpPr>
          <p:cNvPr id="4" name="Espace réservé du numéro de diapositive 3">
            <a:extLst>
              <a:ext uri="{FF2B5EF4-FFF2-40B4-BE49-F238E27FC236}">
                <a16:creationId xmlns:a16="http://schemas.microsoft.com/office/drawing/2014/main" id="{6B1BF609-44A1-4C81-837B-149254BB6F3C}"/>
              </a:ext>
            </a:extLst>
          </p:cNvPr>
          <p:cNvSpPr>
            <a:spLocks noGrp="1"/>
          </p:cNvSpPr>
          <p:nvPr>
            <p:ph type="sldNum" sz="quarter" idx="18"/>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3494721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haut - 1 bas">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75283EB1-03FB-4B1A-8967-89C2F7C77832}"/>
              </a:ext>
            </a:extLst>
          </p:cNvPr>
          <p:cNvSpPr>
            <a:spLocks noGrp="1"/>
          </p:cNvSpPr>
          <p:nvPr>
            <p:ph sz="quarter" idx="14"/>
          </p:nvPr>
        </p:nvSpPr>
        <p:spPr>
          <a:xfrm>
            <a:off x="512762" y="1282700"/>
            <a:ext cx="12798796"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1" name="Espace réservé du contenu 2">
            <a:extLst>
              <a:ext uri="{FF2B5EF4-FFF2-40B4-BE49-F238E27FC236}">
                <a16:creationId xmlns:a16="http://schemas.microsoft.com/office/drawing/2014/main" id="{FFBE5D70-B1C7-477E-BA68-CDEDBE70C8C3}"/>
              </a:ext>
            </a:extLst>
          </p:cNvPr>
          <p:cNvSpPr>
            <a:spLocks noGrp="1"/>
          </p:cNvSpPr>
          <p:nvPr>
            <p:ph sz="quarter" idx="15"/>
          </p:nvPr>
        </p:nvSpPr>
        <p:spPr>
          <a:xfrm>
            <a:off x="512762" y="4359275"/>
            <a:ext cx="12798796"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2" name="Titre 1">
            <a:extLst>
              <a:ext uri="{FF2B5EF4-FFF2-40B4-BE49-F238E27FC236}">
                <a16:creationId xmlns:a16="http://schemas.microsoft.com/office/drawing/2014/main" id="{1644F27F-7946-422B-9A60-29D36C91C54D}"/>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F5F241CF-A236-44C4-84D9-0AD69F942B60}"/>
              </a:ext>
            </a:extLst>
          </p:cNvPr>
          <p:cNvSpPr>
            <a:spLocks noGrp="1"/>
          </p:cNvSpPr>
          <p:nvPr>
            <p:ph type="ftr" sz="quarter" idx="16"/>
          </p:nvPr>
        </p:nvSpPr>
        <p:spPr/>
        <p:txBody>
          <a:bodyPr/>
          <a:lstStyle/>
          <a:p>
            <a:r>
              <a:rPr lang="fr-FR"/>
              <a:t>SG - Réorganisation des BU/SU - CSEE des Services Centraux Parisiens – La réorganisation de RESG - Avril 2024</a:t>
            </a:r>
          </a:p>
        </p:txBody>
      </p:sp>
      <p:sp>
        <p:nvSpPr>
          <p:cNvPr id="4" name="Espace réservé du numéro de diapositive 3">
            <a:extLst>
              <a:ext uri="{FF2B5EF4-FFF2-40B4-BE49-F238E27FC236}">
                <a16:creationId xmlns:a16="http://schemas.microsoft.com/office/drawing/2014/main" id="{25F8C6EE-ABA4-4130-BCFB-989593A2FCC0}"/>
              </a:ext>
            </a:extLst>
          </p:cNvPr>
          <p:cNvSpPr>
            <a:spLocks noGrp="1"/>
          </p:cNvSpPr>
          <p:nvPr>
            <p:ph type="sldNum" sz="quarter" idx="17"/>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2326317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hauts - 1 bas">
    <p:spTree>
      <p:nvGrpSpPr>
        <p:cNvPr id="1" name=""/>
        <p:cNvGrpSpPr/>
        <p:nvPr/>
      </p:nvGrpSpPr>
      <p:grpSpPr>
        <a:xfrm>
          <a:off x="0" y="0"/>
          <a:ext cx="0" cy="0"/>
          <a:chOff x="0" y="0"/>
          <a:chExt cx="0" cy="0"/>
        </a:xfrm>
      </p:grpSpPr>
      <p:sp>
        <p:nvSpPr>
          <p:cNvPr id="9" name="Espace réservé du contenu 2">
            <a:extLst>
              <a:ext uri="{FF2B5EF4-FFF2-40B4-BE49-F238E27FC236}">
                <a16:creationId xmlns:a16="http://schemas.microsoft.com/office/drawing/2014/main" id="{19A9EAD2-4F85-4584-8C34-22446991A500}"/>
              </a:ext>
            </a:extLst>
          </p:cNvPr>
          <p:cNvSpPr>
            <a:spLocks noGrp="1"/>
          </p:cNvSpPr>
          <p:nvPr>
            <p:ph sz="quarter" idx="14"/>
          </p:nvPr>
        </p:nvSpPr>
        <p:spPr>
          <a:xfrm>
            <a:off x="512763" y="1282700"/>
            <a:ext cx="6202362"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2" name="Espace réservé du contenu 2">
            <a:extLst>
              <a:ext uri="{FF2B5EF4-FFF2-40B4-BE49-F238E27FC236}">
                <a16:creationId xmlns:a16="http://schemas.microsoft.com/office/drawing/2014/main" id="{91DB3BEF-363F-4B7A-B374-049D7A3B46B3}"/>
              </a:ext>
            </a:extLst>
          </p:cNvPr>
          <p:cNvSpPr>
            <a:spLocks noGrp="1"/>
          </p:cNvSpPr>
          <p:nvPr>
            <p:ph sz="quarter" idx="17"/>
          </p:nvPr>
        </p:nvSpPr>
        <p:spPr>
          <a:xfrm>
            <a:off x="7106888" y="1282700"/>
            <a:ext cx="6202362"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contenu 2">
            <a:extLst>
              <a:ext uri="{FF2B5EF4-FFF2-40B4-BE49-F238E27FC236}">
                <a16:creationId xmlns:a16="http://schemas.microsoft.com/office/drawing/2014/main" id="{F590EB83-228E-4462-A2BC-51A8E360547C}"/>
              </a:ext>
            </a:extLst>
          </p:cNvPr>
          <p:cNvSpPr>
            <a:spLocks noGrp="1"/>
          </p:cNvSpPr>
          <p:nvPr>
            <p:ph sz="quarter" idx="15"/>
          </p:nvPr>
        </p:nvSpPr>
        <p:spPr>
          <a:xfrm>
            <a:off x="512762" y="4359275"/>
            <a:ext cx="12798796"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2" name="Titre 1">
            <a:extLst>
              <a:ext uri="{FF2B5EF4-FFF2-40B4-BE49-F238E27FC236}">
                <a16:creationId xmlns:a16="http://schemas.microsoft.com/office/drawing/2014/main" id="{57ED6C06-8927-4F99-BA9F-95F5A7FE754C}"/>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B2BBD2F3-FDFC-4E51-B14A-1BEA8B816F13}"/>
              </a:ext>
            </a:extLst>
          </p:cNvPr>
          <p:cNvSpPr>
            <a:spLocks noGrp="1"/>
          </p:cNvSpPr>
          <p:nvPr>
            <p:ph type="ftr" sz="quarter" idx="18"/>
          </p:nvPr>
        </p:nvSpPr>
        <p:spPr/>
        <p:txBody>
          <a:bodyPr/>
          <a:lstStyle/>
          <a:p>
            <a:r>
              <a:rPr lang="fr-FR"/>
              <a:t>SG - Réorganisation des BU/SU - CSEE des Services Centraux Parisiens – La réorganisation de RESG - Avril 2024</a:t>
            </a:r>
          </a:p>
        </p:txBody>
      </p:sp>
      <p:sp>
        <p:nvSpPr>
          <p:cNvPr id="4" name="Espace réservé du numéro de diapositive 3">
            <a:extLst>
              <a:ext uri="{FF2B5EF4-FFF2-40B4-BE49-F238E27FC236}">
                <a16:creationId xmlns:a16="http://schemas.microsoft.com/office/drawing/2014/main" id="{AF4D6C25-1F1E-4684-AC10-5A6D3E18F41A}"/>
              </a:ext>
            </a:extLst>
          </p:cNvPr>
          <p:cNvSpPr>
            <a:spLocks noGrp="1"/>
          </p:cNvSpPr>
          <p:nvPr>
            <p:ph type="sldNum" sz="quarter" idx="19"/>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857876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hauts - 1 bas">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1745F40D-941F-4710-A72B-3F2C69DD9EC6}"/>
              </a:ext>
            </a:extLst>
          </p:cNvPr>
          <p:cNvSpPr>
            <a:spLocks noGrp="1"/>
          </p:cNvSpPr>
          <p:nvPr>
            <p:ph sz="quarter" idx="14"/>
          </p:nvPr>
        </p:nvSpPr>
        <p:spPr>
          <a:xfrm>
            <a:off x="512762" y="1282700"/>
            <a:ext cx="12796609"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contenu 2">
            <a:extLst>
              <a:ext uri="{FF2B5EF4-FFF2-40B4-BE49-F238E27FC236}">
                <a16:creationId xmlns:a16="http://schemas.microsoft.com/office/drawing/2014/main" id="{50176D5D-848D-4651-9C4E-DF84810D6EFF}"/>
              </a:ext>
            </a:extLst>
          </p:cNvPr>
          <p:cNvSpPr>
            <a:spLocks noGrp="1"/>
          </p:cNvSpPr>
          <p:nvPr>
            <p:ph sz="quarter" idx="15"/>
          </p:nvPr>
        </p:nvSpPr>
        <p:spPr>
          <a:xfrm>
            <a:off x="512762" y="4362239"/>
            <a:ext cx="6202362"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7" name="Espace réservé du contenu 2">
            <a:extLst>
              <a:ext uri="{FF2B5EF4-FFF2-40B4-BE49-F238E27FC236}">
                <a16:creationId xmlns:a16="http://schemas.microsoft.com/office/drawing/2014/main" id="{3CC9C210-D8C7-480F-867A-F61765287487}"/>
              </a:ext>
            </a:extLst>
          </p:cNvPr>
          <p:cNvSpPr>
            <a:spLocks noGrp="1"/>
          </p:cNvSpPr>
          <p:nvPr>
            <p:ph sz="quarter" idx="17"/>
          </p:nvPr>
        </p:nvSpPr>
        <p:spPr>
          <a:xfrm>
            <a:off x="7106887" y="4362239"/>
            <a:ext cx="6202362"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2" name="Titre 1">
            <a:extLst>
              <a:ext uri="{FF2B5EF4-FFF2-40B4-BE49-F238E27FC236}">
                <a16:creationId xmlns:a16="http://schemas.microsoft.com/office/drawing/2014/main" id="{138290A4-3252-47D0-8634-05243AE069A7}"/>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5776B155-3435-49FC-B46D-F26B4DE7859A}"/>
              </a:ext>
            </a:extLst>
          </p:cNvPr>
          <p:cNvSpPr>
            <a:spLocks noGrp="1"/>
          </p:cNvSpPr>
          <p:nvPr>
            <p:ph type="ftr" sz="quarter" idx="18"/>
          </p:nvPr>
        </p:nvSpPr>
        <p:spPr/>
        <p:txBody>
          <a:bodyPr/>
          <a:lstStyle/>
          <a:p>
            <a:r>
              <a:rPr lang="fr-FR"/>
              <a:t>SG - Réorganisation des BU/SU - CSEE des Services Centraux Parisiens – La réorganisation de RESG - Avril 2024</a:t>
            </a:r>
          </a:p>
        </p:txBody>
      </p:sp>
      <p:sp>
        <p:nvSpPr>
          <p:cNvPr id="4" name="Espace réservé du numéro de diapositive 3">
            <a:extLst>
              <a:ext uri="{FF2B5EF4-FFF2-40B4-BE49-F238E27FC236}">
                <a16:creationId xmlns:a16="http://schemas.microsoft.com/office/drawing/2014/main" id="{F7121B40-3F07-47C9-9DBF-6E68D23769BA}"/>
              </a:ext>
            </a:extLst>
          </p:cNvPr>
          <p:cNvSpPr>
            <a:spLocks noGrp="1"/>
          </p:cNvSpPr>
          <p:nvPr>
            <p:ph type="sldNum" sz="quarter" idx="19"/>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1448788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2">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id="{63A058D0-ED35-496C-B45D-4A0E195DD058}"/>
              </a:ext>
            </a:extLst>
          </p:cNvPr>
          <p:cNvPicPr>
            <a:picLocks noChangeAspect="1"/>
          </p:cNvPicPr>
          <p:nvPr userDrawn="1"/>
        </p:nvPicPr>
        <p:blipFill>
          <a:blip r:embed="rId2"/>
          <a:stretch>
            <a:fillRect/>
          </a:stretch>
        </p:blipFill>
        <p:spPr>
          <a:xfrm>
            <a:off x="1491462" y="3810"/>
            <a:ext cx="8144204" cy="7690798"/>
          </a:xfrm>
          <a:prstGeom prst="rect">
            <a:avLst/>
          </a:prstGeom>
        </p:spPr>
      </p:pic>
      <p:sp>
        <p:nvSpPr>
          <p:cNvPr id="16" name="Rectangle 15">
            <a:extLst>
              <a:ext uri="{FF2B5EF4-FFF2-40B4-BE49-F238E27FC236}">
                <a16:creationId xmlns:a16="http://schemas.microsoft.com/office/drawing/2014/main" id="{FF4F36A9-6F2F-4A8F-8DD2-5DB6B670AE40}"/>
              </a:ext>
            </a:extLst>
          </p:cNvPr>
          <p:cNvSpPr/>
          <p:nvPr userDrawn="1"/>
        </p:nvSpPr>
        <p:spPr>
          <a:xfrm rot="19517803" flipV="1">
            <a:off x="8949941" y="6209196"/>
            <a:ext cx="5194685" cy="20154"/>
          </a:xfrm>
          <a:prstGeom prst="rect">
            <a:avLst/>
          </a:prstGeom>
          <a:gradFill>
            <a:gsLst>
              <a:gs pos="0">
                <a:schemeClr val="accent2"/>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40">
              <a:solidFill>
                <a:srgbClr val="013965"/>
              </a:solidFill>
            </a:endParaRPr>
          </a:p>
        </p:txBody>
      </p:sp>
      <p:sp>
        <p:nvSpPr>
          <p:cNvPr id="11" name="Adressage">
            <a:extLst>
              <a:ext uri="{FF2B5EF4-FFF2-40B4-BE49-F238E27FC236}">
                <a16:creationId xmlns:a16="http://schemas.microsoft.com/office/drawing/2014/main" id="{9F8E7703-89AC-43AA-A752-D879065F788C}"/>
              </a:ext>
            </a:extLst>
          </p:cNvPr>
          <p:cNvSpPr/>
          <p:nvPr userDrawn="1"/>
        </p:nvSpPr>
        <p:spPr>
          <a:xfrm>
            <a:off x="254000" y="3162300"/>
            <a:ext cx="2232000" cy="4140000"/>
          </a:xfrm>
          <a:prstGeom prst="rect">
            <a:avLst/>
          </a:prstGeom>
        </p:spPr>
        <p:txBody>
          <a:bodyPr wrap="square" anchor="b">
            <a:sp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a:ln>
                  <a:noFill/>
                </a:ln>
                <a:solidFill>
                  <a:srgbClr val="0F6396"/>
                </a:solidFill>
                <a:effectLst/>
                <a:uLnTx/>
                <a:uFillTx/>
                <a:latin typeface="Calibri Light"/>
                <a:ea typeface="+mn-ea"/>
                <a:cs typeface="+mn-cs"/>
                <a:sym typeface="Georgia"/>
              </a:rPr>
              <a:t>Secafi SAS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SAS au capital de </a:t>
            </a:r>
            <a:r>
              <a:rPr kumimoji="0" lang="fr-FR" sz="950" b="0" i="0" u="none" strike="noStrike" kern="0" cap="none" spc="0" normalizeH="0" baseline="0" noProof="0">
                <a:ln>
                  <a:noFill/>
                </a:ln>
                <a:solidFill>
                  <a:srgbClr val="0F6396"/>
                </a:solidFill>
                <a:effectLst/>
                <a:uLnTx/>
                <a:uFillTx/>
                <a:latin typeface="Calibri Light"/>
                <a:ea typeface="ＭＳ Ｐゴシック" pitchFamily="34" charset="-128"/>
                <a:cs typeface="Arial" charset="0"/>
                <a:sym typeface="Georgia"/>
              </a:rPr>
              <a:t>3.785.440 € </a:t>
            </a:r>
            <a:endParaRPr kumimoji="0" lang="fr-FR" sz="950" b="0" i="0" u="none" strike="noStrike" kern="0" cap="none" spc="0" normalizeH="0" baseline="0" noProof="0">
              <a:ln>
                <a:noFill/>
              </a:ln>
              <a:solidFill>
                <a:srgbClr val="0F6396"/>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a:ln>
                  <a:noFill/>
                </a:ln>
                <a:solidFill>
                  <a:srgbClr val="0F6396"/>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a:ln>
                  <a:noFill/>
                </a:ln>
                <a:solidFill>
                  <a:srgbClr val="0F6396"/>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a:ln>
                  <a:noFill/>
                </a:ln>
                <a:solidFill>
                  <a:srgbClr val="0F6396"/>
                </a:solidFill>
                <a:effectLst/>
                <a:uLnTx/>
                <a:uFillTx/>
                <a:latin typeface="Calibri Light"/>
                <a:ea typeface="+mn-ea"/>
                <a:cs typeface="+mn-cs"/>
                <a:sym typeface="Georgia"/>
              </a:rPr>
              <a:t>Auvergne-Rhône-Alpes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a:ln>
                  <a:noFill/>
                </a:ln>
                <a:solidFill>
                  <a:srgbClr val="0F6396"/>
                </a:solidFill>
                <a:effectLst/>
                <a:uLnTx/>
                <a:uFillTx/>
                <a:latin typeface="Calibri Light"/>
                <a:ea typeface="+mn-ea"/>
                <a:cs typeface="+mn-cs"/>
                <a:sym typeface="Georgia"/>
              </a:rPr>
              <a:t>Organisme certifié « Expertises Santé au Travail auprès des CSE », habilité IPRP et membre de la FIRPS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a:ln>
                <a:noFill/>
              </a:ln>
              <a:solidFill>
                <a:srgbClr val="0F6396"/>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a:ln>
                  <a:noFill/>
                </a:ln>
                <a:solidFill>
                  <a:srgbClr val="0F6396"/>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Immeuble Le Green • 241 rue Garibaldi  69422 Lyon cedex 03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Tél. 04 78 63 60 63</a:t>
            </a:r>
            <a:endParaRPr kumimoji="0" lang="fr-FR" sz="950" b="1" i="0" u="none" strike="noStrike" kern="0" cap="none" spc="-18" normalizeH="0" baseline="0" noProof="0">
              <a:ln>
                <a:noFill/>
              </a:ln>
              <a:solidFill>
                <a:srgbClr val="0F6396"/>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a:ln>
                <a:noFill/>
              </a:ln>
              <a:solidFill>
                <a:srgbClr val="0F6396"/>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a:ln>
                  <a:noFill/>
                </a:ln>
                <a:solidFill>
                  <a:srgbClr val="0F6396"/>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312 938 483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FR 88 312 938 483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a:ln>
                <a:noFill/>
              </a:ln>
              <a:solidFill>
                <a:srgbClr val="0F6396"/>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a:ln>
                  <a:noFill/>
                </a:ln>
                <a:solidFill>
                  <a:srgbClr val="0F6396"/>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a:ln>
                <a:noFill/>
              </a:ln>
              <a:solidFill>
                <a:srgbClr val="0F6396"/>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rgbClr val="0F6396"/>
              </a:solidFill>
              <a:effectLst/>
              <a:uLnTx/>
              <a:uFillTx/>
              <a:latin typeface="Calibri Light"/>
              <a:ea typeface="+mn-ea"/>
              <a:cs typeface="+mn-cs"/>
              <a:sym typeface="Georgia"/>
            </a:endParaRPr>
          </a:p>
        </p:txBody>
      </p:sp>
      <p:sp>
        <p:nvSpPr>
          <p:cNvPr id="55" name="Rectangle 16">
            <a:extLst>
              <a:ext uri="{FF2B5EF4-FFF2-40B4-BE49-F238E27FC236}">
                <a16:creationId xmlns:a16="http://schemas.microsoft.com/office/drawing/2014/main" id="{BCCEC79D-76EF-4DC8-AD0C-79E384B72CFE}"/>
              </a:ext>
            </a:extLst>
          </p:cNvPr>
          <p:cNvSpPr>
            <a:spLocks noGrp="1" noChangeArrowheads="1"/>
          </p:cNvSpPr>
          <p:nvPr>
            <p:ph type="ctrTitle" sz="quarter" hasCustomPrompt="1"/>
          </p:nvPr>
        </p:nvSpPr>
        <p:spPr>
          <a:xfrm>
            <a:off x="8355580" y="3031402"/>
            <a:ext cx="4999746" cy="763839"/>
          </a:xfrm>
          <a:prstGeom prst="rect">
            <a:avLst/>
          </a:prstGeom>
        </p:spPr>
        <p:txBody>
          <a:bodyPr lIns="0" tIns="50337" rIns="0" bIns="50337" anchor="b"/>
          <a:lstStyle>
            <a:lvl1pPr algn="r">
              <a:lnSpc>
                <a:spcPct val="90000"/>
              </a:lnSpc>
              <a:defRPr sz="4200" b="1" spc="117" baseline="0">
                <a:solidFill>
                  <a:schemeClr val="tx2"/>
                </a:solidFill>
                <a:effectLst/>
                <a:latin typeface="+mn-lt"/>
              </a:defRPr>
            </a:lvl1pPr>
          </a:lstStyle>
          <a:p>
            <a:pPr lvl="0"/>
            <a:r>
              <a:rPr lang="fr-FR" noProof="0" dirty="0"/>
              <a:t>[CLIENT]</a:t>
            </a:r>
          </a:p>
        </p:txBody>
      </p:sp>
      <p:sp>
        <p:nvSpPr>
          <p:cNvPr id="56" name="Espace réservé du texte 5">
            <a:extLst>
              <a:ext uri="{FF2B5EF4-FFF2-40B4-BE49-F238E27FC236}">
                <a16:creationId xmlns:a16="http://schemas.microsoft.com/office/drawing/2014/main" id="{046422D9-A125-456D-94B6-A509369BDE08}"/>
              </a:ext>
            </a:extLst>
          </p:cNvPr>
          <p:cNvSpPr>
            <a:spLocks noGrp="1"/>
          </p:cNvSpPr>
          <p:nvPr>
            <p:ph type="body" sz="quarter" idx="12" hasCustomPrompt="1"/>
          </p:nvPr>
        </p:nvSpPr>
        <p:spPr>
          <a:xfrm>
            <a:off x="8355578" y="3965019"/>
            <a:ext cx="4999747" cy="763840"/>
          </a:xfrm>
          <a:prstGeom prst="rect">
            <a:avLst/>
          </a:prstGeom>
        </p:spPr>
        <p:txBody>
          <a:bodyPr anchor="ctr"/>
          <a:lstStyle>
            <a:lvl1pPr marL="0" indent="0" algn="r">
              <a:buNone/>
              <a:defRPr sz="2000" b="0" i="0" baseline="0">
                <a:solidFill>
                  <a:schemeClr val="accent1"/>
                </a:solidFill>
                <a:latin typeface="+mn-lt"/>
              </a:defRPr>
            </a:lvl1pPr>
          </a:lstStyle>
          <a:p>
            <a:pPr lvl="0"/>
            <a:r>
              <a:rPr lang="fr-FR" dirty="0"/>
              <a:t>[Mission, Date]</a:t>
            </a:r>
          </a:p>
        </p:txBody>
      </p:sp>
      <p:pic>
        <p:nvPicPr>
          <p:cNvPr id="3" name="Logo">
            <a:extLst>
              <a:ext uri="{FF2B5EF4-FFF2-40B4-BE49-F238E27FC236}">
                <a16:creationId xmlns:a16="http://schemas.microsoft.com/office/drawing/2014/main" id="{201EDA28-AC7E-4961-BF93-51FE9EC018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50" y="324000"/>
            <a:ext cx="3999475" cy="2412000"/>
          </a:xfrm>
          <a:prstGeom prst="rect">
            <a:avLst/>
          </a:prstGeom>
        </p:spPr>
      </p:pic>
    </p:spTree>
    <p:extLst>
      <p:ext uri="{BB962C8B-B14F-4D97-AF65-F5344CB8AC3E}">
        <p14:creationId xmlns:p14="http://schemas.microsoft.com/office/powerpoint/2010/main" val="4203408476"/>
      </p:ext>
    </p:extLst>
  </p:cSld>
  <p:clrMapOvr>
    <a:masterClrMapping/>
  </p:clrMapOvr>
  <p:extLst>
    <p:ext uri="{DCECCB84-F9BA-43D5-87BE-67443E8EF086}">
      <p15:sldGuideLst xmlns:p15="http://schemas.microsoft.com/office/powerpoint/2012/main">
        <p15:guide id="1" orient="horz" pos="2423">
          <p15:clr>
            <a:srgbClr val="FBAE40"/>
          </p15:clr>
        </p15:guide>
        <p15:guide id="2" pos="430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hauts - 1 bas">
    <p:spTree>
      <p:nvGrpSpPr>
        <p:cNvPr id="1" name=""/>
        <p:cNvGrpSpPr/>
        <p:nvPr/>
      </p:nvGrpSpPr>
      <p:grpSpPr>
        <a:xfrm>
          <a:off x="0" y="0"/>
          <a:ext cx="0" cy="0"/>
          <a:chOff x="0" y="0"/>
          <a:chExt cx="0" cy="0"/>
        </a:xfrm>
      </p:grpSpPr>
      <p:sp>
        <p:nvSpPr>
          <p:cNvPr id="13" name="Espace réservé du contenu 2">
            <a:extLst>
              <a:ext uri="{FF2B5EF4-FFF2-40B4-BE49-F238E27FC236}">
                <a16:creationId xmlns:a16="http://schemas.microsoft.com/office/drawing/2014/main" id="{CC9A88D0-FAC3-414D-8ACB-D445D3E6D0C0}"/>
              </a:ext>
            </a:extLst>
          </p:cNvPr>
          <p:cNvSpPr>
            <a:spLocks noGrp="1"/>
          </p:cNvSpPr>
          <p:nvPr>
            <p:ph sz="quarter" idx="17"/>
          </p:nvPr>
        </p:nvSpPr>
        <p:spPr>
          <a:xfrm>
            <a:off x="512762" y="4283075"/>
            <a:ext cx="12796609"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0" name="Espace réservé du contenu 2">
            <a:extLst>
              <a:ext uri="{FF2B5EF4-FFF2-40B4-BE49-F238E27FC236}">
                <a16:creationId xmlns:a16="http://schemas.microsoft.com/office/drawing/2014/main" id="{9872944E-0E5B-4214-9606-892214A32F68}"/>
              </a:ext>
            </a:extLst>
          </p:cNvPr>
          <p:cNvSpPr>
            <a:spLocks noGrp="1"/>
          </p:cNvSpPr>
          <p:nvPr>
            <p:ph sz="quarter" idx="14"/>
          </p:nvPr>
        </p:nvSpPr>
        <p:spPr>
          <a:xfrm>
            <a:off x="512762" y="1282700"/>
            <a:ext cx="4197600"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1" name="Espace réservé du contenu 2">
            <a:extLst>
              <a:ext uri="{FF2B5EF4-FFF2-40B4-BE49-F238E27FC236}">
                <a16:creationId xmlns:a16="http://schemas.microsoft.com/office/drawing/2014/main" id="{665836F5-97CB-48C6-B390-67F30CFEC863}"/>
              </a:ext>
            </a:extLst>
          </p:cNvPr>
          <p:cNvSpPr>
            <a:spLocks noGrp="1"/>
          </p:cNvSpPr>
          <p:nvPr>
            <p:ph sz="quarter" idx="15"/>
          </p:nvPr>
        </p:nvSpPr>
        <p:spPr>
          <a:xfrm>
            <a:off x="4812267" y="1282412"/>
            <a:ext cx="4197600"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2" name="Espace réservé du contenu 2">
            <a:extLst>
              <a:ext uri="{FF2B5EF4-FFF2-40B4-BE49-F238E27FC236}">
                <a16:creationId xmlns:a16="http://schemas.microsoft.com/office/drawing/2014/main" id="{F0087951-DE67-468D-8155-E85E134AC5B5}"/>
              </a:ext>
            </a:extLst>
          </p:cNvPr>
          <p:cNvSpPr>
            <a:spLocks noGrp="1"/>
          </p:cNvSpPr>
          <p:nvPr>
            <p:ph sz="quarter" idx="16"/>
          </p:nvPr>
        </p:nvSpPr>
        <p:spPr>
          <a:xfrm>
            <a:off x="9111773" y="1295940"/>
            <a:ext cx="4197600"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2" name="Titre 1">
            <a:extLst>
              <a:ext uri="{FF2B5EF4-FFF2-40B4-BE49-F238E27FC236}">
                <a16:creationId xmlns:a16="http://schemas.microsoft.com/office/drawing/2014/main" id="{E6E61848-AFE9-4DDB-88EC-E74EB21DC41C}"/>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C49995F0-0BAB-4125-8CC6-3F9399C44C24}"/>
              </a:ext>
            </a:extLst>
          </p:cNvPr>
          <p:cNvSpPr>
            <a:spLocks noGrp="1"/>
          </p:cNvSpPr>
          <p:nvPr>
            <p:ph type="ftr" sz="quarter" idx="18"/>
          </p:nvPr>
        </p:nvSpPr>
        <p:spPr/>
        <p:txBody>
          <a:bodyPr/>
          <a:lstStyle/>
          <a:p>
            <a:r>
              <a:rPr lang="fr-FR"/>
              <a:t>SG - Réorganisation des BU/SU - CSEE des Services Centraux Parisiens – La réorganisation de RESG - Avril 2024</a:t>
            </a:r>
          </a:p>
        </p:txBody>
      </p:sp>
      <p:sp>
        <p:nvSpPr>
          <p:cNvPr id="4" name="Espace réservé du numéro de diapositive 3">
            <a:extLst>
              <a:ext uri="{FF2B5EF4-FFF2-40B4-BE49-F238E27FC236}">
                <a16:creationId xmlns:a16="http://schemas.microsoft.com/office/drawing/2014/main" id="{CD81DED0-588D-4500-BBFC-10B6294DAAA0}"/>
              </a:ext>
            </a:extLst>
          </p:cNvPr>
          <p:cNvSpPr>
            <a:spLocks noGrp="1"/>
          </p:cNvSpPr>
          <p:nvPr>
            <p:ph type="sldNum" sz="quarter" idx="19"/>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1308956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hauts - 1 bas">
    <p:spTree>
      <p:nvGrpSpPr>
        <p:cNvPr id="1" name=""/>
        <p:cNvGrpSpPr/>
        <p:nvPr/>
      </p:nvGrpSpPr>
      <p:grpSpPr>
        <a:xfrm>
          <a:off x="0" y="0"/>
          <a:ext cx="0" cy="0"/>
          <a:chOff x="0" y="0"/>
          <a:chExt cx="0" cy="0"/>
        </a:xfrm>
      </p:grpSpPr>
      <p:sp>
        <p:nvSpPr>
          <p:cNvPr id="23" name="Espace réservé du texte 12">
            <a:extLst>
              <a:ext uri="{FF2B5EF4-FFF2-40B4-BE49-F238E27FC236}">
                <a16:creationId xmlns:a16="http://schemas.microsoft.com/office/drawing/2014/main" id="{C7810DD4-F0FB-420D-BF09-14719ED34CAF}"/>
              </a:ext>
            </a:extLst>
          </p:cNvPr>
          <p:cNvSpPr>
            <a:spLocks noGrp="1"/>
          </p:cNvSpPr>
          <p:nvPr>
            <p:ph type="body" sz="quarter" idx="13"/>
          </p:nvPr>
        </p:nvSpPr>
        <p:spPr>
          <a:xfrm>
            <a:off x="513038" y="1287815"/>
            <a:ext cx="12796814" cy="2808000"/>
          </a:xfrm>
        </p:spPr>
        <p:txBody>
          <a:bodyPr/>
          <a:lstStyle/>
          <a:p>
            <a:pPr lvl="0"/>
            <a:r>
              <a:rPr lang="fr-FR"/>
              <a:t>Cliquez pour modifier les styles du texte du masque</a:t>
            </a:r>
          </a:p>
          <a:p>
            <a:pPr lvl="1"/>
            <a:r>
              <a:rPr lang="fr-FR"/>
              <a:t>Deuxième niveau</a:t>
            </a:r>
          </a:p>
          <a:p>
            <a:pPr lvl="2"/>
            <a:r>
              <a:rPr lang="fr-FR"/>
              <a:t>Troisième niveau</a:t>
            </a:r>
          </a:p>
        </p:txBody>
      </p:sp>
      <p:sp>
        <p:nvSpPr>
          <p:cNvPr id="10" name="Espace réservé du contenu 2">
            <a:extLst>
              <a:ext uri="{FF2B5EF4-FFF2-40B4-BE49-F238E27FC236}">
                <a16:creationId xmlns:a16="http://schemas.microsoft.com/office/drawing/2014/main" id="{2BE41E99-27B3-40B6-8036-0A95E122A4CE}"/>
              </a:ext>
            </a:extLst>
          </p:cNvPr>
          <p:cNvSpPr>
            <a:spLocks noGrp="1"/>
          </p:cNvSpPr>
          <p:nvPr>
            <p:ph sz="quarter" idx="16"/>
          </p:nvPr>
        </p:nvSpPr>
        <p:spPr>
          <a:xfrm>
            <a:off x="512762" y="4282812"/>
            <a:ext cx="4197600"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contenu 2">
            <a:extLst>
              <a:ext uri="{FF2B5EF4-FFF2-40B4-BE49-F238E27FC236}">
                <a16:creationId xmlns:a16="http://schemas.microsoft.com/office/drawing/2014/main" id="{6092C8E7-B23D-4B8C-9C3D-BC175915D7B8}"/>
              </a:ext>
            </a:extLst>
          </p:cNvPr>
          <p:cNvSpPr>
            <a:spLocks noGrp="1"/>
          </p:cNvSpPr>
          <p:nvPr>
            <p:ph sz="quarter" idx="17"/>
          </p:nvPr>
        </p:nvSpPr>
        <p:spPr>
          <a:xfrm>
            <a:off x="4821362" y="4282812"/>
            <a:ext cx="4197600"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4" name="Espace réservé du contenu 2">
            <a:extLst>
              <a:ext uri="{FF2B5EF4-FFF2-40B4-BE49-F238E27FC236}">
                <a16:creationId xmlns:a16="http://schemas.microsoft.com/office/drawing/2014/main" id="{884C6FC9-48F0-4A0F-AB1C-0E4F40F8FD0A}"/>
              </a:ext>
            </a:extLst>
          </p:cNvPr>
          <p:cNvSpPr>
            <a:spLocks noGrp="1"/>
          </p:cNvSpPr>
          <p:nvPr>
            <p:ph sz="quarter" idx="18"/>
          </p:nvPr>
        </p:nvSpPr>
        <p:spPr>
          <a:xfrm>
            <a:off x="9129962" y="4282812"/>
            <a:ext cx="4179890" cy="2808288"/>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2" name="Titre 1">
            <a:extLst>
              <a:ext uri="{FF2B5EF4-FFF2-40B4-BE49-F238E27FC236}">
                <a16:creationId xmlns:a16="http://schemas.microsoft.com/office/drawing/2014/main" id="{DC2E3994-75EB-4C89-8713-A03307AB1174}"/>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5B0CC9A9-AA33-447C-8E37-000556B3CD77}"/>
              </a:ext>
            </a:extLst>
          </p:cNvPr>
          <p:cNvSpPr>
            <a:spLocks noGrp="1"/>
          </p:cNvSpPr>
          <p:nvPr>
            <p:ph type="ftr" sz="quarter" idx="19"/>
          </p:nvPr>
        </p:nvSpPr>
        <p:spPr/>
        <p:txBody>
          <a:bodyPr/>
          <a:lstStyle/>
          <a:p>
            <a:r>
              <a:rPr lang="fr-FR"/>
              <a:t>SG - Réorganisation des BU/SU - CSEE des Services Centraux Parisiens – La réorganisation de RESG - Avril 2024</a:t>
            </a:r>
          </a:p>
        </p:txBody>
      </p:sp>
      <p:sp>
        <p:nvSpPr>
          <p:cNvPr id="4" name="Espace réservé du numéro de diapositive 3">
            <a:extLst>
              <a:ext uri="{FF2B5EF4-FFF2-40B4-BE49-F238E27FC236}">
                <a16:creationId xmlns:a16="http://schemas.microsoft.com/office/drawing/2014/main" id="{6447A395-78C7-41D0-AECD-0000598B84FA}"/>
              </a:ext>
            </a:extLst>
          </p:cNvPr>
          <p:cNvSpPr>
            <a:spLocks noGrp="1"/>
          </p:cNvSpPr>
          <p:nvPr>
            <p:ph type="sldNum" sz="quarter" idx="20"/>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2546142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vés texte en colonn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fld id="{F805DABC-A90D-4021-ABF0-70BC14065128}" type="slidenum">
              <a:rPr lang="fr-FR" smtClean="0"/>
              <a:pPr/>
              <a:t>‹N°›</a:t>
            </a:fld>
            <a:endParaRPr lang="fr-FR" dirty="0"/>
          </a:p>
        </p:txBody>
      </p:sp>
      <p:cxnSp>
        <p:nvCxnSpPr>
          <p:cNvPr id="6" name="Connecteur droit 5"/>
          <p:cNvCxnSpPr>
            <a:cxnSpLocks/>
          </p:cNvCxnSpPr>
          <p:nvPr userDrawn="1"/>
        </p:nvCxnSpPr>
        <p:spPr>
          <a:xfrm flipH="1">
            <a:off x="812366" y="6835052"/>
            <a:ext cx="362415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a:cxnSpLocks/>
          </p:cNvCxnSpPr>
          <p:nvPr userDrawn="1"/>
        </p:nvCxnSpPr>
        <p:spPr>
          <a:xfrm>
            <a:off x="369263" y="2116185"/>
            <a:ext cx="0" cy="434724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26"/>
          </p:nvPr>
        </p:nvSpPr>
        <p:spPr>
          <a:xfrm>
            <a:off x="437898" y="2805319"/>
            <a:ext cx="4011772" cy="3963256"/>
          </a:xfrm>
        </p:spPr>
        <p:txBody>
          <a:bodyPr/>
          <a:lstStyle>
            <a:lvl1pPr>
              <a:defRPr sz="1800">
                <a:solidFill>
                  <a:schemeClr val="tx1"/>
                </a:solidFill>
              </a:defRPr>
            </a:lvl1pPr>
            <a:lvl2pPr algn="just" defTabSz="1027184" rtl="0" eaLnBrk="1" latinLnBrk="0" hangingPunct="1">
              <a:lnSpc>
                <a:spcPct val="90000"/>
              </a:lnSpc>
              <a:spcBef>
                <a:spcPts val="675"/>
              </a:spcBef>
              <a:spcAft>
                <a:spcPts val="0"/>
              </a:spcAft>
              <a:buClr>
                <a:schemeClr val="accent1"/>
              </a:buClr>
              <a:defRPr lang="fr-FR" sz="1350" b="0" i="0" u="none" strike="noStrike" kern="1200" cap="none" spc="0" baseline="0" dirty="0" smtClean="0">
                <a:ln>
                  <a:noFill/>
                </a:ln>
                <a:solidFill>
                  <a:schemeClr val="tx1"/>
                </a:solidFill>
                <a:uFillTx/>
                <a:latin typeface="+mn-lt"/>
                <a:ea typeface="+mn-ea"/>
                <a:cs typeface="+mn-cs"/>
                <a:sym typeface="Georgia"/>
              </a:defRPr>
            </a:lvl2pPr>
            <a:lvl3pPr algn="just" defTabSz="1027184" rtl="0" eaLnBrk="1" latinLnBrk="0" hangingPunct="1">
              <a:lnSpc>
                <a:spcPct val="90000"/>
              </a:lnSpc>
              <a:spcBef>
                <a:spcPts val="675"/>
              </a:spcBef>
              <a:spcAft>
                <a:spcPts val="0"/>
              </a:spcAft>
              <a:buClr>
                <a:schemeClr val="accent1"/>
              </a:buClr>
              <a:defRPr lang="fr-FR" sz="1350" b="0" i="0" u="none" strike="noStrike" kern="1200" cap="none" spc="0" baseline="0" dirty="0" smtClean="0">
                <a:ln>
                  <a:noFill/>
                </a:ln>
                <a:solidFill>
                  <a:schemeClr val="tx1"/>
                </a:solidFill>
                <a:uFillTx/>
                <a:latin typeface="+mn-lt"/>
                <a:ea typeface="+mn-ea"/>
                <a:cs typeface="+mn-cs"/>
                <a:sym typeface="Georgia"/>
              </a:defRPr>
            </a:lvl3pPr>
            <a:lvl4pPr algn="just" defTabSz="1027184" rtl="0" eaLnBrk="1" latinLnBrk="0" hangingPunct="1">
              <a:lnSpc>
                <a:spcPct val="90000"/>
              </a:lnSpc>
              <a:spcBef>
                <a:spcPts val="675"/>
              </a:spcBef>
              <a:spcAft>
                <a:spcPts val="0"/>
              </a:spcAft>
              <a:buClr>
                <a:schemeClr val="accent1"/>
              </a:buClr>
              <a:defRPr lang="fr-FR" sz="1350" b="0" i="0" u="none" strike="noStrike" kern="1200" cap="none" spc="0" baseline="0" dirty="0" smtClean="0">
                <a:ln>
                  <a:noFill/>
                </a:ln>
                <a:solidFill>
                  <a:schemeClr val="tx1"/>
                </a:solidFill>
                <a:uFillTx/>
                <a:latin typeface="+mn-lt"/>
                <a:ea typeface="+mn-ea"/>
                <a:cs typeface="+mn-cs"/>
                <a:sym typeface="Georgia"/>
              </a:defRPr>
            </a:lvl4pPr>
            <a:lvl5pPr algn="just" defTabSz="1027184" rtl="0" eaLnBrk="1" latinLnBrk="0" hangingPunct="1">
              <a:lnSpc>
                <a:spcPct val="90000"/>
              </a:lnSpc>
              <a:spcBef>
                <a:spcPts val="675"/>
              </a:spcBef>
              <a:spcAft>
                <a:spcPts val="0"/>
              </a:spcAft>
              <a:buClr>
                <a:schemeClr val="accent1"/>
              </a:buClr>
              <a:defRPr lang="fr-FR" sz="1350" b="0" i="0" u="none" strike="noStrike" kern="1200" cap="none" spc="0" baseline="0" dirty="0" smtClean="0">
                <a:ln>
                  <a:noFill/>
                </a:ln>
                <a:solidFill>
                  <a:schemeClr val="tx1"/>
                </a:solidFill>
                <a:uFillTx/>
                <a:latin typeface="+mn-lt"/>
                <a:ea typeface="+mn-ea"/>
                <a:cs typeface="+mn-cs"/>
                <a:sym typeface="Georgia"/>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pour une image  10"/>
          <p:cNvSpPr>
            <a:spLocks noGrp="1"/>
          </p:cNvSpPr>
          <p:nvPr>
            <p:ph type="pic" sz="quarter" idx="27"/>
          </p:nvPr>
        </p:nvSpPr>
        <p:spPr>
          <a:xfrm>
            <a:off x="1480514" y="1090844"/>
            <a:ext cx="2062645" cy="1024270"/>
          </a:xfrm>
        </p:spPr>
        <p:txBody>
          <a:bodyPr>
            <a:noAutofit/>
          </a:bodyPr>
          <a:lstStyle>
            <a:lvl1pPr>
              <a:defRPr sz="1346"/>
            </a:lvl1pPr>
          </a:lstStyle>
          <a:p>
            <a:r>
              <a:rPr lang="fr-FR"/>
              <a:t>Cliquez sur l'icône pour ajouter une image</a:t>
            </a:r>
            <a:endParaRPr lang="fr-FR" dirty="0"/>
          </a:p>
        </p:txBody>
      </p:sp>
      <p:sp>
        <p:nvSpPr>
          <p:cNvPr id="12" name="Espace réservé du texte 8"/>
          <p:cNvSpPr>
            <a:spLocks noGrp="1"/>
          </p:cNvSpPr>
          <p:nvPr>
            <p:ph type="body" sz="quarter" idx="28"/>
          </p:nvPr>
        </p:nvSpPr>
        <p:spPr>
          <a:xfrm>
            <a:off x="4888326" y="2805319"/>
            <a:ext cx="4011772" cy="3963256"/>
          </a:xfrm>
        </p:spPr>
        <p:txBody>
          <a:bodyPr>
            <a:normAutofit/>
          </a:bodyPr>
          <a:lstStyle>
            <a:lvl1pPr>
              <a:defRPr sz="1800">
                <a:solidFill>
                  <a:schemeClr val="tx1"/>
                </a:solidFill>
              </a:defRPr>
            </a:lvl1pPr>
            <a:lvl2pPr>
              <a:defRPr sz="1350">
                <a:solidFill>
                  <a:schemeClr val="tx1"/>
                </a:solidFill>
              </a:defRPr>
            </a:lvl2pPr>
            <a:lvl3pPr>
              <a:defRPr sz="1350">
                <a:solidFill>
                  <a:schemeClr val="tx1"/>
                </a:solidFill>
              </a:defRPr>
            </a:lvl3pPr>
            <a:lvl4pPr>
              <a:defRPr sz="1181">
                <a:solidFill>
                  <a:schemeClr val="tx1"/>
                </a:solidFill>
              </a:defRPr>
            </a:lvl4pPr>
            <a:lvl5pPr>
              <a:defRPr sz="1181">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Espace réservé pour une image  10"/>
          <p:cNvSpPr>
            <a:spLocks noGrp="1"/>
          </p:cNvSpPr>
          <p:nvPr>
            <p:ph type="pic" sz="quarter" idx="29"/>
          </p:nvPr>
        </p:nvSpPr>
        <p:spPr>
          <a:xfrm>
            <a:off x="5648790" y="1090845"/>
            <a:ext cx="2063108" cy="1024270"/>
          </a:xfrm>
        </p:spPr>
        <p:txBody>
          <a:bodyPr>
            <a:noAutofit/>
          </a:bodyPr>
          <a:lstStyle>
            <a:lvl1pPr>
              <a:defRPr sz="1346"/>
            </a:lvl1pPr>
          </a:lstStyle>
          <a:p>
            <a:r>
              <a:rPr lang="fr-FR"/>
              <a:t>Cliquez sur l'icône pour ajouter une image</a:t>
            </a:r>
          </a:p>
        </p:txBody>
      </p:sp>
      <p:sp>
        <p:nvSpPr>
          <p:cNvPr id="15" name="Espace réservé pour une image  10"/>
          <p:cNvSpPr>
            <a:spLocks noGrp="1"/>
          </p:cNvSpPr>
          <p:nvPr>
            <p:ph type="pic" sz="quarter" idx="31"/>
          </p:nvPr>
        </p:nvSpPr>
        <p:spPr>
          <a:xfrm>
            <a:off x="10117519" y="1090845"/>
            <a:ext cx="2063108" cy="1024270"/>
          </a:xfrm>
        </p:spPr>
        <p:txBody>
          <a:bodyPr>
            <a:noAutofit/>
          </a:bodyPr>
          <a:lstStyle>
            <a:lvl1pPr>
              <a:defRPr sz="1346"/>
            </a:lvl1pPr>
          </a:lstStyle>
          <a:p>
            <a:r>
              <a:rPr lang="fr-FR"/>
              <a:t>Cliquez sur l'icône pour ajouter une image</a:t>
            </a:r>
          </a:p>
        </p:txBody>
      </p:sp>
      <p:sp>
        <p:nvSpPr>
          <p:cNvPr id="17" name="Espace réservé du texte 16"/>
          <p:cNvSpPr>
            <a:spLocks noGrp="1"/>
          </p:cNvSpPr>
          <p:nvPr>
            <p:ph type="body" sz="quarter" idx="32" hasCustomPrompt="1"/>
          </p:nvPr>
        </p:nvSpPr>
        <p:spPr>
          <a:xfrm>
            <a:off x="425873" y="2174761"/>
            <a:ext cx="4032260" cy="415010"/>
          </a:xfrm>
        </p:spPr>
        <p:txBody>
          <a:bodyPr>
            <a:normAutofit/>
          </a:bodyPr>
          <a:lstStyle>
            <a:lvl1pPr marL="0" indent="0" algn="ctr">
              <a:buNone/>
              <a:defRPr sz="1795" b="1" cap="all" normalizeH="0" baseline="0">
                <a:solidFill>
                  <a:schemeClr val="accent1"/>
                </a:solidFill>
              </a:defRPr>
            </a:lvl1pPr>
          </a:lstStyle>
          <a:p>
            <a:pPr lvl="0"/>
            <a:r>
              <a:rPr lang="fr-FR" dirty="0"/>
              <a:t>Titre</a:t>
            </a:r>
          </a:p>
        </p:txBody>
      </p:sp>
      <p:sp>
        <p:nvSpPr>
          <p:cNvPr id="18" name="Espace réservé du texte 16"/>
          <p:cNvSpPr>
            <a:spLocks noGrp="1"/>
          </p:cNvSpPr>
          <p:nvPr>
            <p:ph type="body" sz="quarter" idx="33" hasCustomPrompt="1"/>
          </p:nvPr>
        </p:nvSpPr>
        <p:spPr>
          <a:xfrm>
            <a:off x="4888326" y="2182137"/>
            <a:ext cx="4011772" cy="415010"/>
          </a:xfrm>
        </p:spPr>
        <p:txBody>
          <a:bodyPr>
            <a:normAutofit/>
          </a:bodyPr>
          <a:lstStyle>
            <a:lvl1pPr marL="0" indent="0" algn="ctr">
              <a:buNone/>
              <a:defRPr sz="1795" b="1" cap="all" normalizeH="0" baseline="0">
                <a:solidFill>
                  <a:schemeClr val="accent1"/>
                </a:solidFill>
              </a:defRPr>
            </a:lvl1pPr>
          </a:lstStyle>
          <a:p>
            <a:pPr lvl="0"/>
            <a:r>
              <a:rPr lang="fr-FR" dirty="0"/>
              <a:t>Titre</a:t>
            </a:r>
          </a:p>
        </p:txBody>
      </p:sp>
      <p:sp>
        <p:nvSpPr>
          <p:cNvPr id="19" name="Espace réservé du texte 16"/>
          <p:cNvSpPr>
            <a:spLocks noGrp="1"/>
          </p:cNvSpPr>
          <p:nvPr>
            <p:ph type="body" sz="quarter" idx="34" hasCustomPrompt="1"/>
          </p:nvPr>
        </p:nvSpPr>
        <p:spPr>
          <a:xfrm>
            <a:off x="9369081" y="2182137"/>
            <a:ext cx="4018047" cy="415010"/>
          </a:xfrm>
        </p:spPr>
        <p:txBody>
          <a:bodyPr>
            <a:normAutofit/>
          </a:bodyPr>
          <a:lstStyle>
            <a:lvl1pPr marL="0" indent="0" algn="ctr">
              <a:buNone/>
              <a:defRPr sz="1795" b="1" cap="all" normalizeH="0" baseline="0">
                <a:solidFill>
                  <a:schemeClr val="accent1"/>
                </a:solidFill>
              </a:defRPr>
            </a:lvl1pPr>
          </a:lstStyle>
          <a:p>
            <a:pPr lvl="0"/>
            <a:r>
              <a:rPr lang="fr-FR" dirty="0"/>
              <a:t>Titre</a:t>
            </a:r>
          </a:p>
        </p:txBody>
      </p:sp>
      <p:sp>
        <p:nvSpPr>
          <p:cNvPr id="24" name="Espace réservé du texte 8"/>
          <p:cNvSpPr>
            <a:spLocks noGrp="1"/>
          </p:cNvSpPr>
          <p:nvPr>
            <p:ph type="body" sz="quarter" idx="35"/>
          </p:nvPr>
        </p:nvSpPr>
        <p:spPr>
          <a:xfrm>
            <a:off x="9375354" y="2805319"/>
            <a:ext cx="4011772" cy="3963256"/>
          </a:xfrm>
        </p:spPr>
        <p:txBody>
          <a:bodyPr>
            <a:normAutofit/>
          </a:bodyPr>
          <a:lstStyle>
            <a:lvl1pPr>
              <a:defRPr sz="1800">
                <a:solidFill>
                  <a:schemeClr val="tx1"/>
                </a:solidFill>
              </a:defRPr>
            </a:lvl1pPr>
            <a:lvl2pPr>
              <a:defRPr sz="1350">
                <a:solidFill>
                  <a:schemeClr val="tx1"/>
                </a:solidFill>
              </a:defRPr>
            </a:lvl2pPr>
            <a:lvl3pPr>
              <a:defRPr sz="1350">
                <a:solidFill>
                  <a:schemeClr val="tx1"/>
                </a:solidFill>
              </a:defRPr>
            </a:lvl3pPr>
            <a:lvl4pPr>
              <a:defRPr sz="1181">
                <a:solidFill>
                  <a:schemeClr val="tx1"/>
                </a:solidFill>
              </a:defRPr>
            </a:lvl4pPr>
            <a:lvl5pPr>
              <a:defRPr sz="1181">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cxnSp>
        <p:nvCxnSpPr>
          <p:cNvPr id="26" name="Connecteur droit 25"/>
          <p:cNvCxnSpPr>
            <a:cxnSpLocks/>
          </p:cNvCxnSpPr>
          <p:nvPr userDrawn="1"/>
        </p:nvCxnSpPr>
        <p:spPr>
          <a:xfrm flipH="1">
            <a:off x="5258199" y="6835052"/>
            <a:ext cx="362415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a:cxnSpLocks/>
          </p:cNvCxnSpPr>
          <p:nvPr userDrawn="1"/>
        </p:nvCxnSpPr>
        <p:spPr>
          <a:xfrm>
            <a:off x="4815097" y="2116185"/>
            <a:ext cx="0" cy="434724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cxnSpLocks/>
          </p:cNvCxnSpPr>
          <p:nvPr userDrawn="1"/>
        </p:nvCxnSpPr>
        <p:spPr>
          <a:xfrm flipH="1">
            <a:off x="9730339" y="6835052"/>
            <a:ext cx="362415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a:cxnSpLocks/>
          </p:cNvCxnSpPr>
          <p:nvPr userDrawn="1"/>
        </p:nvCxnSpPr>
        <p:spPr>
          <a:xfrm>
            <a:off x="9287237" y="2116185"/>
            <a:ext cx="0" cy="434724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riangle rectangle 7">
            <a:extLst>
              <a:ext uri="{FF2B5EF4-FFF2-40B4-BE49-F238E27FC236}">
                <a16:creationId xmlns:a16="http://schemas.microsoft.com/office/drawing/2014/main" id="{B1D7D7A8-5CBE-4526-87D5-9E220045D308}"/>
              </a:ext>
            </a:extLst>
          </p:cNvPr>
          <p:cNvSpPr/>
          <p:nvPr userDrawn="1"/>
        </p:nvSpPr>
        <p:spPr>
          <a:xfrm rot="10800000">
            <a:off x="356114" y="6455312"/>
            <a:ext cx="456251" cy="37974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p>
        </p:txBody>
      </p:sp>
      <p:sp>
        <p:nvSpPr>
          <p:cNvPr id="28" name="Triangle rectangle 27">
            <a:extLst>
              <a:ext uri="{FF2B5EF4-FFF2-40B4-BE49-F238E27FC236}">
                <a16:creationId xmlns:a16="http://schemas.microsoft.com/office/drawing/2014/main" id="{2175FC40-7F6B-491E-9FE4-DB0B0C02C686}"/>
              </a:ext>
            </a:extLst>
          </p:cNvPr>
          <p:cNvSpPr/>
          <p:nvPr userDrawn="1"/>
        </p:nvSpPr>
        <p:spPr>
          <a:xfrm rot="10800000">
            <a:off x="4801949" y="6463426"/>
            <a:ext cx="456251" cy="37974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p>
        </p:txBody>
      </p:sp>
      <p:sp>
        <p:nvSpPr>
          <p:cNvPr id="29" name="Triangle rectangle 28">
            <a:extLst>
              <a:ext uri="{FF2B5EF4-FFF2-40B4-BE49-F238E27FC236}">
                <a16:creationId xmlns:a16="http://schemas.microsoft.com/office/drawing/2014/main" id="{6D4CD8A4-F92F-46AA-A77F-8FEF6A57D8A3}"/>
              </a:ext>
            </a:extLst>
          </p:cNvPr>
          <p:cNvSpPr/>
          <p:nvPr userDrawn="1"/>
        </p:nvSpPr>
        <p:spPr>
          <a:xfrm rot="10800000">
            <a:off x="9268149" y="6455312"/>
            <a:ext cx="456251" cy="37974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p>
        </p:txBody>
      </p:sp>
      <p:sp>
        <p:nvSpPr>
          <p:cNvPr id="23" name="Titre 22">
            <a:extLst>
              <a:ext uri="{FF2B5EF4-FFF2-40B4-BE49-F238E27FC236}">
                <a16:creationId xmlns:a16="http://schemas.microsoft.com/office/drawing/2014/main" id="{B9BCCF8C-FDD6-46C7-A8DD-4AD94F8083A1}"/>
              </a:ext>
            </a:extLst>
          </p:cNvPr>
          <p:cNvSpPr>
            <a:spLocks noGrp="1"/>
          </p:cNvSpPr>
          <p:nvPr>
            <p:ph type="title"/>
          </p:nvPr>
        </p:nvSpPr>
        <p:spPr/>
        <p:txBody>
          <a:bodyPr/>
          <a:lstStyle/>
          <a:p>
            <a:r>
              <a:rPr lang="fr-FR"/>
              <a:t>Modifiez le style du titre</a:t>
            </a:r>
          </a:p>
        </p:txBody>
      </p:sp>
      <p:sp>
        <p:nvSpPr>
          <p:cNvPr id="30" name="Espace réservé du pied de page 29">
            <a:extLst>
              <a:ext uri="{FF2B5EF4-FFF2-40B4-BE49-F238E27FC236}">
                <a16:creationId xmlns:a16="http://schemas.microsoft.com/office/drawing/2014/main" id="{A6E6918E-DDE1-4313-959F-F03FC6617A0D}"/>
              </a:ext>
            </a:extLst>
          </p:cNvPr>
          <p:cNvSpPr>
            <a:spLocks noGrp="1"/>
          </p:cNvSpPr>
          <p:nvPr>
            <p:ph type="ftr" sz="quarter" idx="36"/>
          </p:nvPr>
        </p:nvSpPr>
        <p:spPr/>
        <p:txBody>
          <a:bodyPr/>
          <a:lstStyle/>
          <a:p>
            <a:r>
              <a:rPr lang="fr-FR"/>
              <a:t>SG - Réorganisation des BU/SU - CSEE des Services Centraux Parisiens – La réorganisation de RESG - Avril 2024</a:t>
            </a:r>
          </a:p>
        </p:txBody>
      </p:sp>
    </p:spTree>
    <p:custDataLst>
      <p:tags r:id="rId1"/>
    </p:custDataLst>
    <p:extLst>
      <p:ext uri="{BB962C8B-B14F-4D97-AF65-F5344CB8AC3E}">
        <p14:creationId xmlns:p14="http://schemas.microsoft.com/office/powerpoint/2010/main" val="3637097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horizontal">
    <p:spTree>
      <p:nvGrpSpPr>
        <p:cNvPr id="1" name=""/>
        <p:cNvGrpSpPr/>
        <p:nvPr/>
      </p:nvGrpSpPr>
      <p:grpSpPr>
        <a:xfrm>
          <a:off x="0" y="0"/>
          <a:ext cx="0" cy="0"/>
          <a:chOff x="0" y="0"/>
          <a:chExt cx="0" cy="0"/>
        </a:xfrm>
      </p:grpSpPr>
      <p:sp>
        <p:nvSpPr>
          <p:cNvPr id="35" name="Espace réservé du contenu 16">
            <a:extLst>
              <a:ext uri="{FF2B5EF4-FFF2-40B4-BE49-F238E27FC236}">
                <a16:creationId xmlns:a16="http://schemas.microsoft.com/office/drawing/2014/main" id="{E554A630-BDBC-4831-9133-AC0D2AEBF48F}"/>
              </a:ext>
            </a:extLst>
          </p:cNvPr>
          <p:cNvSpPr>
            <a:spLocks noGrp="1"/>
          </p:cNvSpPr>
          <p:nvPr>
            <p:ph sz="quarter" idx="24"/>
          </p:nvPr>
        </p:nvSpPr>
        <p:spPr>
          <a:xfrm>
            <a:off x="644257" y="1676397"/>
            <a:ext cx="9109152" cy="1473854"/>
          </a:xfrm>
          <a:solidFill>
            <a:schemeClr val="bg1">
              <a:lumMod val="95000"/>
            </a:schemeClr>
          </a:solidFill>
        </p:spPr>
        <p:txBody>
          <a:bodyPr lIns="252000"/>
          <a:lstStyle>
            <a:lvl1pPr>
              <a:lnSpc>
                <a:spcPct val="100000"/>
              </a:lnSpc>
              <a:spcBef>
                <a:spcPts val="0"/>
              </a:spcBef>
              <a:spcAft>
                <a:spcPts val="0"/>
              </a:spcAft>
              <a:defRPr sz="1571"/>
            </a:lvl1pPr>
            <a:lvl2pPr>
              <a:lnSpc>
                <a:spcPct val="100000"/>
              </a:lnSpc>
              <a:spcBef>
                <a:spcPts val="0"/>
              </a:spcBef>
              <a:spcAft>
                <a:spcPts val="0"/>
              </a:spcAft>
              <a:defRPr sz="1234"/>
            </a:lvl2pPr>
            <a:lvl3pPr>
              <a:lnSpc>
                <a:spcPct val="100000"/>
              </a:lnSpc>
              <a:spcBef>
                <a:spcPts val="0"/>
              </a:spcBef>
              <a:spcAft>
                <a:spcPts val="0"/>
              </a:spcAft>
              <a:defRPr sz="1234"/>
            </a:lvl3pPr>
            <a:lvl4pPr>
              <a:lnSpc>
                <a:spcPct val="100000"/>
              </a:lnSpc>
              <a:spcBef>
                <a:spcPts val="0"/>
              </a:spcBef>
              <a:spcAft>
                <a:spcPts val="0"/>
              </a:spcAft>
              <a:defRPr sz="1234"/>
            </a:lvl4pPr>
            <a:lvl5pPr>
              <a:lnSpc>
                <a:spcPct val="100000"/>
              </a:lnSpc>
              <a:spcBef>
                <a:spcPts val="0"/>
              </a:spcBef>
              <a:spcAft>
                <a:spcPts val="0"/>
              </a:spcAft>
              <a:defRPr sz="1234"/>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 name="Espace réservé du pied de page 2">
            <a:extLst>
              <a:ext uri="{FF2B5EF4-FFF2-40B4-BE49-F238E27FC236}">
                <a16:creationId xmlns:a16="http://schemas.microsoft.com/office/drawing/2014/main" id="{650D56DD-55DE-4021-911D-49F05DA713C9}"/>
              </a:ext>
            </a:extLst>
          </p:cNvPr>
          <p:cNvSpPr>
            <a:spLocks noGrp="1"/>
          </p:cNvSpPr>
          <p:nvPr>
            <p:ph type="ftr" sz="quarter" idx="10"/>
          </p:nvPr>
        </p:nvSpPr>
        <p:spPr/>
        <p:txBody>
          <a:bodyPr/>
          <a:lstStyle/>
          <a:p>
            <a:r>
              <a:rPr lang="fr-FR"/>
              <a:t>SG - Réorganisation des BU/SU - CSEE des Services Centraux Parisiens – La réorganisation de RESG - Avril 2024</a:t>
            </a:r>
          </a:p>
        </p:txBody>
      </p:sp>
      <p:sp>
        <p:nvSpPr>
          <p:cNvPr id="4" name="Espace réservé du numéro de diapositive 3">
            <a:extLst>
              <a:ext uri="{FF2B5EF4-FFF2-40B4-BE49-F238E27FC236}">
                <a16:creationId xmlns:a16="http://schemas.microsoft.com/office/drawing/2014/main" id="{01BC9101-1859-4FF7-B9DF-59F01CE598AF}"/>
              </a:ext>
            </a:extLst>
          </p:cNvPr>
          <p:cNvSpPr>
            <a:spLocks noGrp="1"/>
          </p:cNvSpPr>
          <p:nvPr>
            <p:ph type="sldNum" sz="quarter" idx="11"/>
          </p:nvPr>
        </p:nvSpPr>
        <p:spPr/>
        <p:txBody>
          <a:bodyPr/>
          <a:lstStyle/>
          <a:p>
            <a:fld id="{EDD6480A-B622-4752-BDD4-14C508620FA8}" type="slidenum">
              <a:rPr lang="fr-FR" smtClean="0"/>
              <a:pPr/>
              <a:t>‹N°›</a:t>
            </a:fld>
            <a:endParaRPr lang="fr-FR" dirty="0"/>
          </a:p>
        </p:txBody>
      </p:sp>
      <p:sp>
        <p:nvSpPr>
          <p:cNvPr id="22" name="Espace réservé du texte 21">
            <a:extLst>
              <a:ext uri="{FF2B5EF4-FFF2-40B4-BE49-F238E27FC236}">
                <a16:creationId xmlns:a16="http://schemas.microsoft.com/office/drawing/2014/main" id="{29CAB487-2443-4BBC-A57F-D7BCBE43980C}"/>
              </a:ext>
            </a:extLst>
          </p:cNvPr>
          <p:cNvSpPr>
            <a:spLocks noGrp="1"/>
          </p:cNvSpPr>
          <p:nvPr>
            <p:ph type="body" sz="quarter" idx="22"/>
          </p:nvPr>
        </p:nvSpPr>
        <p:spPr>
          <a:xfrm>
            <a:off x="383645" y="1819493"/>
            <a:ext cx="496467" cy="120257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a:t>Cliquez pour modifier les styles du texte du masque</a:t>
            </a:r>
          </a:p>
        </p:txBody>
      </p:sp>
      <p:sp>
        <p:nvSpPr>
          <p:cNvPr id="29" name="Espace réservé du contenu 6">
            <a:extLst>
              <a:ext uri="{FF2B5EF4-FFF2-40B4-BE49-F238E27FC236}">
                <a16:creationId xmlns:a16="http://schemas.microsoft.com/office/drawing/2014/main" id="{37797B3E-3166-4F43-8F87-67F32B327ACA}"/>
              </a:ext>
            </a:extLst>
          </p:cNvPr>
          <p:cNvSpPr>
            <a:spLocks noGrp="1"/>
          </p:cNvSpPr>
          <p:nvPr>
            <p:ph sz="quarter" idx="16"/>
          </p:nvPr>
        </p:nvSpPr>
        <p:spPr>
          <a:xfrm>
            <a:off x="10060823" y="1744057"/>
            <a:ext cx="3228207" cy="5532207"/>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4" name="Espace réservé du texte 33">
            <a:extLst>
              <a:ext uri="{FF2B5EF4-FFF2-40B4-BE49-F238E27FC236}">
                <a16:creationId xmlns:a16="http://schemas.microsoft.com/office/drawing/2014/main" id="{7AE3FDBB-C8BD-4271-92F8-70D422F39615}"/>
              </a:ext>
            </a:extLst>
          </p:cNvPr>
          <p:cNvSpPr>
            <a:spLocks noGrp="1"/>
          </p:cNvSpPr>
          <p:nvPr>
            <p:ph type="body" sz="quarter" idx="23"/>
          </p:nvPr>
        </p:nvSpPr>
        <p:spPr>
          <a:xfrm>
            <a:off x="631879" y="1304021"/>
            <a:ext cx="9133908" cy="361576"/>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6" name="Espace réservé du contenu 16">
            <a:extLst>
              <a:ext uri="{FF2B5EF4-FFF2-40B4-BE49-F238E27FC236}">
                <a16:creationId xmlns:a16="http://schemas.microsoft.com/office/drawing/2014/main" id="{3B2D3B00-4A49-4AB5-9119-84D71A15C876}"/>
              </a:ext>
            </a:extLst>
          </p:cNvPr>
          <p:cNvSpPr>
            <a:spLocks noGrp="1"/>
          </p:cNvSpPr>
          <p:nvPr>
            <p:ph sz="quarter" idx="25"/>
          </p:nvPr>
        </p:nvSpPr>
        <p:spPr>
          <a:xfrm>
            <a:off x="644257" y="3677210"/>
            <a:ext cx="9109152" cy="1473854"/>
          </a:xfrm>
          <a:solidFill>
            <a:schemeClr val="bg1">
              <a:lumMod val="95000"/>
            </a:schemeClr>
          </a:solidFill>
        </p:spPr>
        <p:txBody>
          <a:bodyPr lIns="252000"/>
          <a:lstStyle>
            <a:lvl1pPr>
              <a:lnSpc>
                <a:spcPct val="100000"/>
              </a:lnSpc>
              <a:spcBef>
                <a:spcPts val="0"/>
              </a:spcBef>
              <a:spcAft>
                <a:spcPts val="0"/>
              </a:spcAft>
              <a:defRPr sz="1571"/>
            </a:lvl1pPr>
            <a:lvl2pPr>
              <a:lnSpc>
                <a:spcPct val="100000"/>
              </a:lnSpc>
              <a:spcBef>
                <a:spcPts val="0"/>
              </a:spcBef>
              <a:spcAft>
                <a:spcPts val="0"/>
              </a:spcAft>
              <a:defRPr sz="1234"/>
            </a:lvl2pPr>
            <a:lvl3pPr>
              <a:lnSpc>
                <a:spcPct val="100000"/>
              </a:lnSpc>
              <a:spcBef>
                <a:spcPts val="0"/>
              </a:spcBef>
              <a:spcAft>
                <a:spcPts val="0"/>
              </a:spcAft>
              <a:defRPr sz="1234"/>
            </a:lvl3pPr>
            <a:lvl4pPr>
              <a:lnSpc>
                <a:spcPct val="100000"/>
              </a:lnSpc>
              <a:spcBef>
                <a:spcPts val="0"/>
              </a:spcBef>
              <a:spcAft>
                <a:spcPts val="0"/>
              </a:spcAft>
              <a:defRPr sz="1234"/>
            </a:lvl4pPr>
            <a:lvl5pPr>
              <a:lnSpc>
                <a:spcPct val="100000"/>
              </a:lnSpc>
              <a:spcBef>
                <a:spcPts val="0"/>
              </a:spcBef>
              <a:spcAft>
                <a:spcPts val="0"/>
              </a:spcAft>
              <a:defRPr sz="1234"/>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7" name="Espace réservé du texte 21">
            <a:extLst>
              <a:ext uri="{FF2B5EF4-FFF2-40B4-BE49-F238E27FC236}">
                <a16:creationId xmlns:a16="http://schemas.microsoft.com/office/drawing/2014/main" id="{E6C3D761-EDF3-4182-B56A-767D36D3B46D}"/>
              </a:ext>
            </a:extLst>
          </p:cNvPr>
          <p:cNvSpPr>
            <a:spLocks noGrp="1"/>
          </p:cNvSpPr>
          <p:nvPr>
            <p:ph type="body" sz="quarter" idx="26"/>
          </p:nvPr>
        </p:nvSpPr>
        <p:spPr>
          <a:xfrm>
            <a:off x="383645" y="3820307"/>
            <a:ext cx="496467" cy="120257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a:t>Cliquez pour modifier les styles du texte du masque</a:t>
            </a:r>
          </a:p>
        </p:txBody>
      </p:sp>
      <p:sp>
        <p:nvSpPr>
          <p:cNvPr id="38" name="Espace réservé du texte 33">
            <a:extLst>
              <a:ext uri="{FF2B5EF4-FFF2-40B4-BE49-F238E27FC236}">
                <a16:creationId xmlns:a16="http://schemas.microsoft.com/office/drawing/2014/main" id="{0BB67FA1-E1FB-4343-89F6-DF8309045547}"/>
              </a:ext>
            </a:extLst>
          </p:cNvPr>
          <p:cNvSpPr>
            <a:spLocks noGrp="1"/>
          </p:cNvSpPr>
          <p:nvPr>
            <p:ph type="body" sz="quarter" idx="27"/>
          </p:nvPr>
        </p:nvSpPr>
        <p:spPr>
          <a:xfrm>
            <a:off x="631879" y="3304835"/>
            <a:ext cx="9133908" cy="361576"/>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9" name="Espace réservé du contenu 16">
            <a:extLst>
              <a:ext uri="{FF2B5EF4-FFF2-40B4-BE49-F238E27FC236}">
                <a16:creationId xmlns:a16="http://schemas.microsoft.com/office/drawing/2014/main" id="{0477997F-08B0-4989-B142-7176EBBE04EF}"/>
              </a:ext>
            </a:extLst>
          </p:cNvPr>
          <p:cNvSpPr>
            <a:spLocks noGrp="1"/>
          </p:cNvSpPr>
          <p:nvPr>
            <p:ph sz="quarter" idx="28"/>
          </p:nvPr>
        </p:nvSpPr>
        <p:spPr>
          <a:xfrm>
            <a:off x="644257" y="5677337"/>
            <a:ext cx="9109152" cy="1473854"/>
          </a:xfrm>
          <a:solidFill>
            <a:schemeClr val="bg1">
              <a:lumMod val="95000"/>
            </a:schemeClr>
          </a:solidFill>
        </p:spPr>
        <p:txBody>
          <a:bodyPr lIns="252000"/>
          <a:lstStyle>
            <a:lvl1pPr>
              <a:lnSpc>
                <a:spcPct val="100000"/>
              </a:lnSpc>
              <a:spcBef>
                <a:spcPts val="0"/>
              </a:spcBef>
              <a:spcAft>
                <a:spcPts val="0"/>
              </a:spcAft>
              <a:defRPr sz="1571"/>
            </a:lvl1pPr>
            <a:lvl2pPr>
              <a:lnSpc>
                <a:spcPct val="100000"/>
              </a:lnSpc>
              <a:spcBef>
                <a:spcPts val="0"/>
              </a:spcBef>
              <a:spcAft>
                <a:spcPts val="0"/>
              </a:spcAft>
              <a:defRPr sz="1234"/>
            </a:lvl2pPr>
            <a:lvl3pPr>
              <a:lnSpc>
                <a:spcPct val="100000"/>
              </a:lnSpc>
              <a:spcBef>
                <a:spcPts val="0"/>
              </a:spcBef>
              <a:spcAft>
                <a:spcPts val="0"/>
              </a:spcAft>
              <a:defRPr sz="1234"/>
            </a:lvl3pPr>
            <a:lvl4pPr>
              <a:lnSpc>
                <a:spcPct val="100000"/>
              </a:lnSpc>
              <a:spcBef>
                <a:spcPts val="0"/>
              </a:spcBef>
              <a:spcAft>
                <a:spcPts val="0"/>
              </a:spcAft>
              <a:defRPr sz="1234"/>
            </a:lvl4pPr>
            <a:lvl5pPr>
              <a:lnSpc>
                <a:spcPct val="100000"/>
              </a:lnSpc>
              <a:spcBef>
                <a:spcPts val="0"/>
              </a:spcBef>
              <a:spcAft>
                <a:spcPts val="0"/>
              </a:spcAft>
              <a:defRPr sz="1234"/>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0" name="Espace réservé du texte 21">
            <a:extLst>
              <a:ext uri="{FF2B5EF4-FFF2-40B4-BE49-F238E27FC236}">
                <a16:creationId xmlns:a16="http://schemas.microsoft.com/office/drawing/2014/main" id="{652A242B-8180-4256-A15A-57F77CD97350}"/>
              </a:ext>
            </a:extLst>
          </p:cNvPr>
          <p:cNvSpPr>
            <a:spLocks noGrp="1"/>
          </p:cNvSpPr>
          <p:nvPr>
            <p:ph type="body" sz="quarter" idx="29"/>
          </p:nvPr>
        </p:nvSpPr>
        <p:spPr>
          <a:xfrm>
            <a:off x="383645" y="5820434"/>
            <a:ext cx="496467" cy="120257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a:t>Cliquez pour modifier les styles du texte du masque</a:t>
            </a:r>
          </a:p>
        </p:txBody>
      </p:sp>
      <p:sp>
        <p:nvSpPr>
          <p:cNvPr id="41" name="Espace réservé du texte 33">
            <a:extLst>
              <a:ext uri="{FF2B5EF4-FFF2-40B4-BE49-F238E27FC236}">
                <a16:creationId xmlns:a16="http://schemas.microsoft.com/office/drawing/2014/main" id="{A5782944-53F6-4179-80EF-E2735700122D}"/>
              </a:ext>
            </a:extLst>
          </p:cNvPr>
          <p:cNvSpPr>
            <a:spLocks noGrp="1"/>
          </p:cNvSpPr>
          <p:nvPr>
            <p:ph type="body" sz="quarter" idx="30"/>
          </p:nvPr>
        </p:nvSpPr>
        <p:spPr>
          <a:xfrm>
            <a:off x="631879" y="5304962"/>
            <a:ext cx="9133908" cy="361576"/>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4" name="Rectangle 43">
            <a:extLst>
              <a:ext uri="{FF2B5EF4-FFF2-40B4-BE49-F238E27FC236}">
                <a16:creationId xmlns:a16="http://schemas.microsoft.com/office/drawing/2014/main" id="{3C7E094E-E9A5-4600-954B-79B8A68EC252}"/>
              </a:ext>
            </a:extLst>
          </p:cNvPr>
          <p:cNvSpPr/>
          <p:nvPr userDrawn="1"/>
        </p:nvSpPr>
        <p:spPr>
          <a:xfrm>
            <a:off x="10049322" y="1588078"/>
            <a:ext cx="403922" cy="20196"/>
          </a:xfrm>
          <a:prstGeom prst="rect">
            <a:avLst/>
          </a:prstGeom>
          <a:gradFill>
            <a:gsLst>
              <a:gs pos="0">
                <a:schemeClr val="accent2"/>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solidFill>
                <a:srgbClr val="013965"/>
              </a:solidFill>
            </a:endParaRPr>
          </a:p>
        </p:txBody>
      </p:sp>
      <p:sp>
        <p:nvSpPr>
          <p:cNvPr id="46" name="Espace réservé du texte 45">
            <a:extLst>
              <a:ext uri="{FF2B5EF4-FFF2-40B4-BE49-F238E27FC236}">
                <a16:creationId xmlns:a16="http://schemas.microsoft.com/office/drawing/2014/main" id="{D590671C-49D4-4ED9-BB6A-4ED77A8090D0}"/>
              </a:ext>
            </a:extLst>
          </p:cNvPr>
          <p:cNvSpPr>
            <a:spLocks noGrp="1"/>
          </p:cNvSpPr>
          <p:nvPr>
            <p:ph type="body" sz="quarter" idx="31" hasCustomPrompt="1"/>
          </p:nvPr>
        </p:nvSpPr>
        <p:spPr>
          <a:xfrm>
            <a:off x="10001029" y="1182159"/>
            <a:ext cx="3548612" cy="383557"/>
          </a:xfrm>
          <a:noFill/>
        </p:spPr>
        <p:txBody>
          <a:bodyPr wrap="square" rtlCol="0">
            <a:spAutoFit/>
          </a:bodyPr>
          <a:lstStyle>
            <a:lvl1pPr marL="0" indent="0">
              <a:buFont typeface="+mj-lt"/>
              <a:buNone/>
              <a:defRPr lang="fr-FR" sz="2020" b="1" dirty="0">
                <a:gradFill>
                  <a:gsLst>
                    <a:gs pos="0">
                      <a:schemeClr val="accent2"/>
                    </a:gs>
                    <a:gs pos="100000">
                      <a:schemeClr val="accent3"/>
                    </a:gs>
                  </a:gsLst>
                  <a:lin ang="18900000" scaled="1"/>
                </a:gradFill>
                <a:latin typeface="Calibri" panose="020F0502020204030204" pitchFamily="34" charset="0"/>
                <a:cs typeface="Calibri" panose="020F0502020204030204" pitchFamily="34" charset="0"/>
              </a:defRPr>
            </a:lvl1pPr>
          </a:lstStyle>
          <a:p>
            <a:pPr marL="384734" lvl="0" indent="-384734" algn="l"/>
            <a:r>
              <a:rPr lang="fr-FR" dirty="0"/>
              <a:t>Écrire le Titre (ex: CONCLUSION)</a:t>
            </a:r>
          </a:p>
        </p:txBody>
      </p:sp>
      <p:sp>
        <p:nvSpPr>
          <p:cNvPr id="47" name="Titre 46">
            <a:extLst>
              <a:ext uri="{FF2B5EF4-FFF2-40B4-BE49-F238E27FC236}">
                <a16:creationId xmlns:a16="http://schemas.microsoft.com/office/drawing/2014/main" id="{85016DC4-175C-431B-8F8F-6D34B5E45861}"/>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524382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Horizontal">
    <p:spTree>
      <p:nvGrpSpPr>
        <p:cNvPr id="1" name=""/>
        <p:cNvGrpSpPr/>
        <p:nvPr/>
      </p:nvGrpSpPr>
      <p:grpSpPr>
        <a:xfrm>
          <a:off x="0" y="0"/>
          <a:ext cx="0" cy="0"/>
          <a:chOff x="0" y="0"/>
          <a:chExt cx="0" cy="0"/>
        </a:xfrm>
      </p:grpSpPr>
      <p:sp>
        <p:nvSpPr>
          <p:cNvPr id="13" name="Espace réservé du contenu 17"/>
          <p:cNvSpPr>
            <a:spLocks noGrp="1"/>
          </p:cNvSpPr>
          <p:nvPr>
            <p:ph idx="15"/>
          </p:nvPr>
        </p:nvSpPr>
        <p:spPr>
          <a:xfrm>
            <a:off x="352924" y="1292533"/>
            <a:ext cx="2054996" cy="3284002"/>
          </a:xfrm>
          <a:prstGeom prst="homePlate">
            <a:avLst>
              <a:gd name="adj" fmla="val 21041"/>
            </a:avLst>
          </a:prstGeom>
          <a:gradFill>
            <a:gsLst>
              <a:gs pos="0">
                <a:schemeClr val="tx2"/>
              </a:gs>
              <a:gs pos="100000">
                <a:schemeClr val="accent1"/>
              </a:gs>
            </a:gsLst>
          </a:gradFill>
          <a:ln/>
        </p:spPr>
        <p:style>
          <a:lnRef idx="1">
            <a:schemeClr val="accent1"/>
          </a:lnRef>
          <a:fillRef idx="2">
            <a:schemeClr val="accent1"/>
          </a:fillRef>
          <a:effectRef idx="1">
            <a:schemeClr val="accent1"/>
          </a:effectRef>
          <a:fontRef idx="minor">
            <a:schemeClr val="dk1"/>
          </a:fontRef>
        </p:style>
        <p:txBody>
          <a:bodyPr anchor="ctr" anchorCtr="0">
            <a:normAutofit/>
          </a:bodyPr>
          <a:lstStyle>
            <a:lvl1pPr marL="0" indent="0" algn="l">
              <a:buFontTx/>
              <a:buNone/>
              <a:defRPr sz="1571" b="1">
                <a:solidFill>
                  <a:schemeClr val="bg1"/>
                </a:solidFill>
                <a:latin typeface="Calibri" panose="020F0502020204030204" pitchFamily="34" charset="0"/>
                <a:cs typeface="Calibri" panose="020F0502020204030204" pitchFamily="34" charset="0"/>
              </a:defRPr>
            </a:lvl1pPr>
          </a:lstStyle>
          <a:p>
            <a:pPr lvl="0">
              <a:defRPr/>
            </a:pPr>
            <a:r>
              <a:rPr lang="fr-FR">
                <a:solidFill>
                  <a:srgbClr val="000000"/>
                </a:solidFill>
              </a:rPr>
              <a:t>Cliquez pour modifier les styles du texte du masque</a:t>
            </a:r>
          </a:p>
        </p:txBody>
      </p:sp>
      <p:sp>
        <p:nvSpPr>
          <p:cNvPr id="11" name="Espace réservé du contenu 17"/>
          <p:cNvSpPr>
            <a:spLocks noGrp="1"/>
          </p:cNvSpPr>
          <p:nvPr>
            <p:ph idx="16"/>
          </p:nvPr>
        </p:nvSpPr>
        <p:spPr>
          <a:xfrm>
            <a:off x="352924" y="4832599"/>
            <a:ext cx="2054996" cy="2198829"/>
          </a:xfrm>
          <a:prstGeom prst="homePlate">
            <a:avLst>
              <a:gd name="adj" fmla="val 21041"/>
            </a:avLst>
          </a:prstGeom>
          <a:gradFill>
            <a:gsLst>
              <a:gs pos="0">
                <a:schemeClr val="tx2"/>
              </a:gs>
              <a:gs pos="100000">
                <a:schemeClr val="accent1"/>
              </a:gs>
            </a:gsLst>
          </a:gradFill>
          <a:ln/>
        </p:spPr>
        <p:style>
          <a:lnRef idx="1">
            <a:schemeClr val="accent1"/>
          </a:lnRef>
          <a:fillRef idx="2">
            <a:schemeClr val="accent1"/>
          </a:fillRef>
          <a:effectRef idx="1">
            <a:schemeClr val="accent1"/>
          </a:effectRef>
          <a:fontRef idx="minor">
            <a:schemeClr val="dk1"/>
          </a:fontRef>
        </p:style>
        <p:txBody>
          <a:bodyPr anchor="ctr" anchorCtr="0">
            <a:normAutofit/>
          </a:bodyPr>
          <a:lstStyle>
            <a:lvl1pPr marL="0" indent="0" algn="l">
              <a:buFontTx/>
              <a:buNone/>
              <a:defRPr sz="1571" b="1">
                <a:solidFill>
                  <a:schemeClr val="bg1"/>
                </a:solidFill>
                <a:latin typeface="Calibri" panose="020F0502020204030204" pitchFamily="34" charset="0"/>
                <a:cs typeface="Calibri" panose="020F0502020204030204" pitchFamily="34" charset="0"/>
              </a:defRPr>
            </a:lvl1pPr>
          </a:lstStyle>
          <a:p>
            <a:pPr lvl="0">
              <a:defRPr/>
            </a:pPr>
            <a:r>
              <a:rPr lang="fr-FR">
                <a:solidFill>
                  <a:srgbClr val="000000"/>
                </a:solidFill>
              </a:rPr>
              <a:t>Cliquez pour modifier les styles du texte du masque</a:t>
            </a:r>
          </a:p>
        </p:txBody>
      </p:sp>
      <p:sp>
        <p:nvSpPr>
          <p:cNvPr id="3" name="Titre 2">
            <a:extLst>
              <a:ext uri="{FF2B5EF4-FFF2-40B4-BE49-F238E27FC236}">
                <a16:creationId xmlns:a16="http://schemas.microsoft.com/office/drawing/2014/main" id="{19671BA1-51C4-498A-9683-3749917ED4D9}"/>
              </a:ext>
            </a:extLst>
          </p:cNvPr>
          <p:cNvSpPr>
            <a:spLocks noGrp="1"/>
          </p:cNvSpPr>
          <p:nvPr>
            <p:ph type="title"/>
          </p:nvPr>
        </p:nvSpPr>
        <p:spPr/>
        <p:txBody>
          <a:bodyPr/>
          <a:lstStyle/>
          <a:p>
            <a:r>
              <a:rPr lang="fr-FR"/>
              <a:t>Modifiez le style du titre</a:t>
            </a:r>
            <a:endParaRPr lang="fr-FR" dirty="0"/>
          </a:p>
        </p:txBody>
      </p:sp>
      <p:sp>
        <p:nvSpPr>
          <p:cNvPr id="12" name="Espace réservé du contenu 6">
            <a:extLst>
              <a:ext uri="{FF2B5EF4-FFF2-40B4-BE49-F238E27FC236}">
                <a16:creationId xmlns:a16="http://schemas.microsoft.com/office/drawing/2014/main" id="{D6EA88CD-B61D-45D7-9161-EDBA44A29870}"/>
              </a:ext>
            </a:extLst>
          </p:cNvPr>
          <p:cNvSpPr>
            <a:spLocks noGrp="1"/>
          </p:cNvSpPr>
          <p:nvPr>
            <p:ph sz="quarter" idx="17"/>
          </p:nvPr>
        </p:nvSpPr>
        <p:spPr>
          <a:xfrm>
            <a:off x="10060823" y="1744057"/>
            <a:ext cx="3228207" cy="5532207"/>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0" name="Espace réservé du contenu 16">
            <a:extLst>
              <a:ext uri="{FF2B5EF4-FFF2-40B4-BE49-F238E27FC236}">
                <a16:creationId xmlns:a16="http://schemas.microsoft.com/office/drawing/2014/main" id="{E597E8DE-EFE3-4537-95E3-0C1941AF342A}"/>
              </a:ext>
            </a:extLst>
          </p:cNvPr>
          <p:cNvSpPr>
            <a:spLocks noGrp="1"/>
          </p:cNvSpPr>
          <p:nvPr>
            <p:ph sz="quarter" idx="24"/>
          </p:nvPr>
        </p:nvSpPr>
        <p:spPr>
          <a:xfrm>
            <a:off x="2851569" y="1292533"/>
            <a:ext cx="6901839" cy="3284002"/>
          </a:xfrm>
          <a:solidFill>
            <a:schemeClr val="bg1">
              <a:lumMod val="95000"/>
            </a:schemeClr>
          </a:solidFill>
        </p:spPr>
        <p:txBody>
          <a:bodyPr lIns="252000"/>
          <a:lstStyle>
            <a:lvl1pPr>
              <a:lnSpc>
                <a:spcPct val="100000"/>
              </a:lnSpc>
              <a:spcBef>
                <a:spcPts val="0"/>
              </a:spcBef>
              <a:spcAft>
                <a:spcPts val="0"/>
              </a:spcAft>
              <a:defRPr sz="1795"/>
            </a:lvl1pPr>
            <a:lvl2pPr>
              <a:lnSpc>
                <a:spcPct val="100000"/>
              </a:lnSpc>
              <a:spcBef>
                <a:spcPts val="0"/>
              </a:spcBef>
              <a:spcAft>
                <a:spcPts val="0"/>
              </a:spcAft>
              <a:defRPr sz="1571"/>
            </a:lvl2pPr>
            <a:lvl3pPr>
              <a:lnSpc>
                <a:spcPct val="100000"/>
              </a:lnSpc>
              <a:spcBef>
                <a:spcPts val="0"/>
              </a:spcBef>
              <a:spcAft>
                <a:spcPts val="0"/>
              </a:spcAft>
              <a:defRPr sz="1346"/>
            </a:lvl3pPr>
            <a:lvl4pPr>
              <a:lnSpc>
                <a:spcPct val="100000"/>
              </a:lnSpc>
              <a:spcBef>
                <a:spcPts val="0"/>
              </a:spcBef>
              <a:spcAft>
                <a:spcPts val="0"/>
              </a:spcAft>
              <a:defRPr sz="1346"/>
            </a:lvl4pPr>
            <a:lvl5pPr>
              <a:lnSpc>
                <a:spcPct val="100000"/>
              </a:lnSpc>
              <a:spcBef>
                <a:spcPts val="0"/>
              </a:spcBef>
              <a:spcAft>
                <a:spcPts val="0"/>
              </a:spcAft>
              <a:defRPr sz="1346"/>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1" name="Espace réservé du contenu 16">
            <a:extLst>
              <a:ext uri="{FF2B5EF4-FFF2-40B4-BE49-F238E27FC236}">
                <a16:creationId xmlns:a16="http://schemas.microsoft.com/office/drawing/2014/main" id="{64D35BDA-2E47-4D0F-837B-7C8A5ED10A5E}"/>
              </a:ext>
            </a:extLst>
          </p:cNvPr>
          <p:cNvSpPr>
            <a:spLocks noGrp="1"/>
          </p:cNvSpPr>
          <p:nvPr>
            <p:ph sz="quarter" idx="25"/>
          </p:nvPr>
        </p:nvSpPr>
        <p:spPr>
          <a:xfrm>
            <a:off x="2851567" y="4832598"/>
            <a:ext cx="6901840" cy="2198829"/>
          </a:xfrm>
          <a:solidFill>
            <a:schemeClr val="bg1">
              <a:lumMod val="95000"/>
            </a:schemeClr>
          </a:solidFill>
        </p:spPr>
        <p:txBody>
          <a:bodyPr lIns="252000"/>
          <a:lstStyle>
            <a:lvl1pPr>
              <a:lnSpc>
                <a:spcPct val="100000"/>
              </a:lnSpc>
              <a:spcBef>
                <a:spcPts val="0"/>
              </a:spcBef>
              <a:spcAft>
                <a:spcPts val="0"/>
              </a:spcAft>
              <a:defRPr sz="1795"/>
            </a:lvl1pPr>
            <a:lvl2pPr>
              <a:lnSpc>
                <a:spcPct val="100000"/>
              </a:lnSpc>
              <a:spcBef>
                <a:spcPts val="0"/>
              </a:spcBef>
              <a:spcAft>
                <a:spcPts val="0"/>
              </a:spcAft>
              <a:defRPr sz="1571"/>
            </a:lvl2pPr>
            <a:lvl3pPr>
              <a:lnSpc>
                <a:spcPct val="100000"/>
              </a:lnSpc>
              <a:spcBef>
                <a:spcPts val="0"/>
              </a:spcBef>
              <a:spcAft>
                <a:spcPts val="0"/>
              </a:spcAft>
              <a:defRPr sz="1346"/>
            </a:lvl3pPr>
            <a:lvl4pPr>
              <a:lnSpc>
                <a:spcPct val="100000"/>
              </a:lnSpc>
              <a:spcBef>
                <a:spcPts val="0"/>
              </a:spcBef>
              <a:spcAft>
                <a:spcPts val="0"/>
              </a:spcAft>
              <a:defRPr sz="1346"/>
            </a:lvl4pPr>
            <a:lvl5pPr>
              <a:lnSpc>
                <a:spcPct val="100000"/>
              </a:lnSpc>
              <a:spcBef>
                <a:spcPts val="0"/>
              </a:spcBef>
              <a:spcAft>
                <a:spcPts val="0"/>
              </a:spcAft>
              <a:defRPr sz="1346"/>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2" name="Rectangle 21">
            <a:extLst>
              <a:ext uri="{FF2B5EF4-FFF2-40B4-BE49-F238E27FC236}">
                <a16:creationId xmlns:a16="http://schemas.microsoft.com/office/drawing/2014/main" id="{2BA2F876-29AE-46C6-AEBD-41727EB1BFCD}"/>
              </a:ext>
            </a:extLst>
          </p:cNvPr>
          <p:cNvSpPr/>
          <p:nvPr userDrawn="1"/>
        </p:nvSpPr>
        <p:spPr>
          <a:xfrm>
            <a:off x="10049322" y="1588078"/>
            <a:ext cx="403922" cy="20196"/>
          </a:xfrm>
          <a:prstGeom prst="rect">
            <a:avLst/>
          </a:prstGeom>
          <a:gradFill>
            <a:gsLst>
              <a:gs pos="0">
                <a:schemeClr val="accent2"/>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solidFill>
                <a:srgbClr val="013965"/>
              </a:solidFill>
            </a:endParaRPr>
          </a:p>
        </p:txBody>
      </p:sp>
      <p:sp>
        <p:nvSpPr>
          <p:cNvPr id="23" name="Espace réservé du texte 45">
            <a:extLst>
              <a:ext uri="{FF2B5EF4-FFF2-40B4-BE49-F238E27FC236}">
                <a16:creationId xmlns:a16="http://schemas.microsoft.com/office/drawing/2014/main" id="{BA911CB8-9484-47CB-8F35-C906A2A0AD8D}"/>
              </a:ext>
            </a:extLst>
          </p:cNvPr>
          <p:cNvSpPr>
            <a:spLocks noGrp="1"/>
          </p:cNvSpPr>
          <p:nvPr>
            <p:ph type="body" sz="quarter" idx="31" hasCustomPrompt="1"/>
          </p:nvPr>
        </p:nvSpPr>
        <p:spPr>
          <a:xfrm>
            <a:off x="10001029" y="1182159"/>
            <a:ext cx="3548612" cy="383557"/>
          </a:xfrm>
          <a:noFill/>
        </p:spPr>
        <p:txBody>
          <a:bodyPr wrap="square" rtlCol="0">
            <a:spAutoFit/>
          </a:bodyPr>
          <a:lstStyle>
            <a:lvl1pPr marL="0" indent="0">
              <a:buFont typeface="+mj-lt"/>
              <a:buNone/>
              <a:defRPr lang="fr-FR" sz="2020" b="1" dirty="0">
                <a:gradFill>
                  <a:gsLst>
                    <a:gs pos="0">
                      <a:schemeClr val="accent2"/>
                    </a:gs>
                    <a:gs pos="100000">
                      <a:schemeClr val="accent3"/>
                    </a:gs>
                  </a:gsLst>
                  <a:lin ang="18900000" scaled="1"/>
                </a:gradFill>
                <a:latin typeface="Calibri" panose="020F0502020204030204" pitchFamily="34" charset="0"/>
                <a:cs typeface="Calibri" panose="020F0502020204030204" pitchFamily="34" charset="0"/>
              </a:defRPr>
            </a:lvl1pPr>
          </a:lstStyle>
          <a:p>
            <a:pPr marL="384734" lvl="0" indent="-384734" algn="l"/>
            <a:r>
              <a:rPr lang="fr-FR" dirty="0"/>
              <a:t>Écrire le Titre (ex: CONCLUSION)</a:t>
            </a:r>
          </a:p>
        </p:txBody>
      </p:sp>
      <p:sp>
        <p:nvSpPr>
          <p:cNvPr id="4" name="Espace réservé du pied de page 3">
            <a:extLst>
              <a:ext uri="{FF2B5EF4-FFF2-40B4-BE49-F238E27FC236}">
                <a16:creationId xmlns:a16="http://schemas.microsoft.com/office/drawing/2014/main" id="{F476E2A9-7978-4654-85DA-C2EC7DBD0F71}"/>
              </a:ext>
            </a:extLst>
          </p:cNvPr>
          <p:cNvSpPr>
            <a:spLocks noGrp="1"/>
          </p:cNvSpPr>
          <p:nvPr>
            <p:ph type="ftr" sz="quarter" idx="32"/>
          </p:nvPr>
        </p:nvSpPr>
        <p:spPr/>
        <p:txBody>
          <a:bodyPr/>
          <a:lstStyle/>
          <a:p>
            <a:r>
              <a:rPr lang="fr-FR"/>
              <a:t>SG - Réorganisation des BU/SU - CSEE des Services Centraux Parisiens – La réorganisation de RESG - Avril 2024</a:t>
            </a:r>
          </a:p>
        </p:txBody>
      </p:sp>
      <p:sp>
        <p:nvSpPr>
          <p:cNvPr id="5" name="Espace réservé du numéro de diapositive 4">
            <a:extLst>
              <a:ext uri="{FF2B5EF4-FFF2-40B4-BE49-F238E27FC236}">
                <a16:creationId xmlns:a16="http://schemas.microsoft.com/office/drawing/2014/main" id="{385FC1B4-7ADC-45A8-920E-56889642505F}"/>
              </a:ext>
            </a:extLst>
          </p:cNvPr>
          <p:cNvSpPr>
            <a:spLocks noGrp="1"/>
          </p:cNvSpPr>
          <p:nvPr>
            <p:ph type="sldNum" sz="quarter" idx="33"/>
          </p:nvPr>
        </p:nvSpPr>
        <p:spPr/>
        <p:txBody>
          <a:bodyPr/>
          <a:lstStyle/>
          <a:p>
            <a:fld id="{EDD6480A-B622-4752-BDD4-14C508620FA8}" type="slidenum">
              <a:rPr lang="fr-FR" smtClean="0"/>
              <a:pPr/>
              <a:t>‹N°›</a:t>
            </a:fld>
            <a:endParaRPr lang="fr-FR" dirty="0"/>
          </a:p>
        </p:txBody>
      </p:sp>
    </p:spTree>
    <p:extLst>
      <p:ext uri="{BB962C8B-B14F-4D97-AF65-F5344CB8AC3E}">
        <p14:creationId xmlns:p14="http://schemas.microsoft.com/office/powerpoint/2010/main" val="4072156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gauche - 1 droit">
    <p:spTree>
      <p:nvGrpSpPr>
        <p:cNvPr id="1" name=""/>
        <p:cNvGrpSpPr/>
        <p:nvPr/>
      </p:nvGrpSpPr>
      <p:grpSpPr>
        <a:xfrm>
          <a:off x="0" y="0"/>
          <a:ext cx="0" cy="0"/>
          <a:chOff x="0" y="0"/>
          <a:chExt cx="0" cy="0"/>
        </a:xfrm>
      </p:grpSpPr>
      <p:sp>
        <p:nvSpPr>
          <p:cNvPr id="35" name="Espace réservé du contenu 16">
            <a:extLst>
              <a:ext uri="{FF2B5EF4-FFF2-40B4-BE49-F238E27FC236}">
                <a16:creationId xmlns:a16="http://schemas.microsoft.com/office/drawing/2014/main" id="{E554A630-BDBC-4831-9133-AC0D2AEBF48F}"/>
              </a:ext>
            </a:extLst>
          </p:cNvPr>
          <p:cNvSpPr>
            <a:spLocks noGrp="1"/>
          </p:cNvSpPr>
          <p:nvPr>
            <p:ph sz="quarter" idx="24"/>
          </p:nvPr>
        </p:nvSpPr>
        <p:spPr>
          <a:xfrm>
            <a:off x="372681" y="1676397"/>
            <a:ext cx="6248411" cy="3806650"/>
          </a:xfrm>
          <a:prstGeom prst="flowChartOffpageConnector">
            <a:avLst/>
          </a:prstGeom>
          <a:solidFill>
            <a:schemeClr val="bg1">
              <a:lumMod val="95000"/>
            </a:schemeClr>
          </a:solidFill>
        </p:spPr>
        <p:txBody>
          <a:bodyPr lIns="36000" tIns="36000"/>
          <a:lstStyle>
            <a:lvl1pPr>
              <a:lnSpc>
                <a:spcPct val="100000"/>
              </a:lnSpc>
              <a:spcBef>
                <a:spcPts val="0"/>
              </a:spcBef>
              <a:spcAft>
                <a:spcPts val="0"/>
              </a:spcAft>
              <a:defRPr sz="1795"/>
            </a:lvl1pPr>
            <a:lvl2pPr>
              <a:lnSpc>
                <a:spcPct val="100000"/>
              </a:lnSpc>
              <a:spcBef>
                <a:spcPts val="0"/>
              </a:spcBef>
              <a:spcAft>
                <a:spcPts val="0"/>
              </a:spcAft>
              <a:defRPr sz="1571"/>
            </a:lvl2pPr>
            <a:lvl3pPr>
              <a:lnSpc>
                <a:spcPct val="100000"/>
              </a:lnSpc>
              <a:spcBef>
                <a:spcPts val="0"/>
              </a:spcBef>
              <a:spcAft>
                <a:spcPts val="0"/>
              </a:spcAft>
              <a:defRPr sz="1346"/>
            </a:lvl3pPr>
            <a:lvl4pPr>
              <a:lnSpc>
                <a:spcPct val="100000"/>
              </a:lnSpc>
              <a:spcBef>
                <a:spcPts val="0"/>
              </a:spcBef>
              <a:spcAft>
                <a:spcPts val="0"/>
              </a:spcAft>
              <a:defRPr sz="1178"/>
            </a:lvl4pPr>
            <a:lvl5pPr>
              <a:lnSpc>
                <a:spcPct val="100000"/>
              </a:lnSpc>
              <a:spcBef>
                <a:spcPts val="0"/>
              </a:spcBef>
              <a:spcAft>
                <a:spcPts val="0"/>
              </a:spcAft>
              <a:defRPr sz="1234"/>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 name="Titre 1">
            <a:extLst>
              <a:ext uri="{FF2B5EF4-FFF2-40B4-BE49-F238E27FC236}">
                <a16:creationId xmlns:a16="http://schemas.microsoft.com/office/drawing/2014/main" id="{73AE4AA4-1BF1-4059-B976-37E87D326DFC}"/>
              </a:ext>
            </a:extLst>
          </p:cNvPr>
          <p:cNvSpPr>
            <a:spLocks noGrp="1"/>
          </p:cNvSpPr>
          <p:nvPr>
            <p:ph type="title"/>
          </p:nvPr>
        </p:nvSpPr>
        <p:spPr/>
        <p:txBody>
          <a:bodyPr/>
          <a:lstStyle/>
          <a:p>
            <a:r>
              <a:rPr lang="fr-FR"/>
              <a:t>Modifiez le style du titre</a:t>
            </a:r>
            <a:endParaRPr lang="fr-FR" dirty="0"/>
          </a:p>
        </p:txBody>
      </p:sp>
      <p:sp>
        <p:nvSpPr>
          <p:cNvPr id="3" name="Espace réservé du pied de page 2">
            <a:extLst>
              <a:ext uri="{FF2B5EF4-FFF2-40B4-BE49-F238E27FC236}">
                <a16:creationId xmlns:a16="http://schemas.microsoft.com/office/drawing/2014/main" id="{650D56DD-55DE-4021-911D-49F05DA713C9}"/>
              </a:ext>
            </a:extLst>
          </p:cNvPr>
          <p:cNvSpPr>
            <a:spLocks noGrp="1"/>
          </p:cNvSpPr>
          <p:nvPr>
            <p:ph type="ftr" sz="quarter" idx="10"/>
          </p:nvPr>
        </p:nvSpPr>
        <p:spPr/>
        <p:txBody>
          <a:bodyPr/>
          <a:lstStyle/>
          <a:p>
            <a:r>
              <a:rPr lang="fr-FR"/>
              <a:t>SG - Réorganisation des BU/SU - CSEE des Services Centraux Parisiens – La réorganisation de RESG - Avril 2024</a:t>
            </a:r>
          </a:p>
        </p:txBody>
      </p:sp>
      <p:sp>
        <p:nvSpPr>
          <p:cNvPr id="4" name="Espace réservé du numéro de diapositive 3">
            <a:extLst>
              <a:ext uri="{FF2B5EF4-FFF2-40B4-BE49-F238E27FC236}">
                <a16:creationId xmlns:a16="http://schemas.microsoft.com/office/drawing/2014/main" id="{01BC9101-1859-4FF7-B9DF-59F01CE598AF}"/>
              </a:ext>
            </a:extLst>
          </p:cNvPr>
          <p:cNvSpPr>
            <a:spLocks noGrp="1"/>
          </p:cNvSpPr>
          <p:nvPr>
            <p:ph type="sldNum" sz="quarter" idx="11"/>
          </p:nvPr>
        </p:nvSpPr>
        <p:spPr/>
        <p:txBody>
          <a:bodyPr/>
          <a:lstStyle/>
          <a:p>
            <a:fld id="{EDD6480A-B622-4752-BDD4-14C508620FA8}" type="slidenum">
              <a:rPr lang="fr-FR" smtClean="0"/>
              <a:pPr/>
              <a:t>‹N°›</a:t>
            </a:fld>
            <a:endParaRPr lang="fr-FR" dirty="0"/>
          </a:p>
        </p:txBody>
      </p:sp>
      <p:sp>
        <p:nvSpPr>
          <p:cNvPr id="34" name="Espace réservé du texte 33">
            <a:extLst>
              <a:ext uri="{FF2B5EF4-FFF2-40B4-BE49-F238E27FC236}">
                <a16:creationId xmlns:a16="http://schemas.microsoft.com/office/drawing/2014/main" id="{7AE3FDBB-C8BD-4271-92F8-70D422F39615}"/>
              </a:ext>
            </a:extLst>
          </p:cNvPr>
          <p:cNvSpPr>
            <a:spLocks noGrp="1"/>
          </p:cNvSpPr>
          <p:nvPr>
            <p:ph type="body" sz="quarter" idx="23"/>
          </p:nvPr>
        </p:nvSpPr>
        <p:spPr>
          <a:xfrm>
            <a:off x="360303" y="1304021"/>
            <a:ext cx="6260789" cy="361576"/>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6" name="Espace réservé du contenu 16">
            <a:extLst>
              <a:ext uri="{FF2B5EF4-FFF2-40B4-BE49-F238E27FC236}">
                <a16:creationId xmlns:a16="http://schemas.microsoft.com/office/drawing/2014/main" id="{D509FEC3-D52E-416B-BB1B-1F275A53217D}"/>
              </a:ext>
            </a:extLst>
          </p:cNvPr>
          <p:cNvSpPr>
            <a:spLocks noGrp="1"/>
          </p:cNvSpPr>
          <p:nvPr>
            <p:ph sz="quarter" idx="25"/>
          </p:nvPr>
        </p:nvSpPr>
        <p:spPr>
          <a:xfrm>
            <a:off x="7040619" y="1687197"/>
            <a:ext cx="6248411" cy="3806650"/>
          </a:xfrm>
          <a:prstGeom prst="flowChartOffpageConnector">
            <a:avLst/>
          </a:prstGeom>
          <a:solidFill>
            <a:schemeClr val="bg1">
              <a:lumMod val="95000"/>
            </a:schemeClr>
          </a:solidFill>
        </p:spPr>
        <p:txBody>
          <a:bodyPr lIns="36000" tIns="36000"/>
          <a:lstStyle>
            <a:lvl1pPr>
              <a:lnSpc>
                <a:spcPct val="100000"/>
              </a:lnSpc>
              <a:spcBef>
                <a:spcPts val="0"/>
              </a:spcBef>
              <a:spcAft>
                <a:spcPts val="0"/>
              </a:spcAft>
              <a:defRPr sz="1795"/>
            </a:lvl1pPr>
            <a:lvl2pPr>
              <a:lnSpc>
                <a:spcPct val="100000"/>
              </a:lnSpc>
              <a:spcBef>
                <a:spcPts val="0"/>
              </a:spcBef>
              <a:spcAft>
                <a:spcPts val="0"/>
              </a:spcAft>
              <a:defRPr sz="1571"/>
            </a:lvl2pPr>
            <a:lvl3pPr>
              <a:lnSpc>
                <a:spcPct val="100000"/>
              </a:lnSpc>
              <a:spcBef>
                <a:spcPts val="0"/>
              </a:spcBef>
              <a:spcAft>
                <a:spcPts val="0"/>
              </a:spcAft>
              <a:defRPr sz="1346"/>
            </a:lvl3pPr>
            <a:lvl4pPr>
              <a:lnSpc>
                <a:spcPct val="100000"/>
              </a:lnSpc>
              <a:spcBef>
                <a:spcPts val="0"/>
              </a:spcBef>
              <a:spcAft>
                <a:spcPts val="0"/>
              </a:spcAft>
              <a:defRPr sz="1178"/>
            </a:lvl4pPr>
            <a:lvl5pPr>
              <a:lnSpc>
                <a:spcPct val="100000"/>
              </a:lnSpc>
              <a:spcBef>
                <a:spcPts val="0"/>
              </a:spcBef>
              <a:spcAft>
                <a:spcPts val="0"/>
              </a:spcAft>
              <a:defRPr sz="117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7" name="Espace réservé du texte 33">
            <a:extLst>
              <a:ext uri="{FF2B5EF4-FFF2-40B4-BE49-F238E27FC236}">
                <a16:creationId xmlns:a16="http://schemas.microsoft.com/office/drawing/2014/main" id="{EB720523-6DB0-41B9-ACB3-B6411DA867CB}"/>
              </a:ext>
            </a:extLst>
          </p:cNvPr>
          <p:cNvSpPr>
            <a:spLocks noGrp="1"/>
          </p:cNvSpPr>
          <p:nvPr>
            <p:ph type="body" sz="quarter" idx="26"/>
          </p:nvPr>
        </p:nvSpPr>
        <p:spPr>
          <a:xfrm>
            <a:off x="7028241" y="1314821"/>
            <a:ext cx="6260789" cy="361576"/>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0" name="Espace réservé du contenu 6">
            <a:extLst>
              <a:ext uri="{FF2B5EF4-FFF2-40B4-BE49-F238E27FC236}">
                <a16:creationId xmlns:a16="http://schemas.microsoft.com/office/drawing/2014/main" id="{F69908E9-D0DE-44C8-B046-6CC6F6E15A30}"/>
              </a:ext>
            </a:extLst>
          </p:cNvPr>
          <p:cNvSpPr>
            <a:spLocks noGrp="1"/>
          </p:cNvSpPr>
          <p:nvPr>
            <p:ph sz="quarter" idx="16"/>
          </p:nvPr>
        </p:nvSpPr>
        <p:spPr>
          <a:xfrm>
            <a:off x="385059" y="5856110"/>
            <a:ext cx="12916349" cy="1268848"/>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8" name="Espace réservé du texte 21">
            <a:extLst>
              <a:ext uri="{FF2B5EF4-FFF2-40B4-BE49-F238E27FC236}">
                <a16:creationId xmlns:a16="http://schemas.microsoft.com/office/drawing/2014/main" id="{DBF4BB8C-DED0-4289-AD1C-95B93D6B32A1}"/>
              </a:ext>
            </a:extLst>
          </p:cNvPr>
          <p:cNvSpPr>
            <a:spLocks noGrp="1"/>
          </p:cNvSpPr>
          <p:nvPr>
            <p:ph type="body" sz="quarter" idx="22" hasCustomPrompt="1"/>
          </p:nvPr>
        </p:nvSpPr>
        <p:spPr>
          <a:xfrm rot="5400000">
            <a:off x="3346909" y="4151598"/>
            <a:ext cx="302769" cy="2228884"/>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a:t>
            </a:r>
          </a:p>
        </p:txBody>
      </p:sp>
      <p:sp>
        <p:nvSpPr>
          <p:cNvPr id="21" name="Espace réservé du texte 21">
            <a:extLst>
              <a:ext uri="{FF2B5EF4-FFF2-40B4-BE49-F238E27FC236}">
                <a16:creationId xmlns:a16="http://schemas.microsoft.com/office/drawing/2014/main" id="{3EA0B24B-3585-481F-B515-705C8343FCDF}"/>
              </a:ext>
            </a:extLst>
          </p:cNvPr>
          <p:cNvSpPr>
            <a:spLocks noGrp="1"/>
          </p:cNvSpPr>
          <p:nvPr>
            <p:ph type="body" sz="quarter" idx="27" hasCustomPrompt="1"/>
          </p:nvPr>
        </p:nvSpPr>
        <p:spPr>
          <a:xfrm rot="5400000">
            <a:off x="10007251" y="4185916"/>
            <a:ext cx="302769" cy="2228884"/>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a:t>
            </a:r>
          </a:p>
        </p:txBody>
      </p:sp>
      <p:sp>
        <p:nvSpPr>
          <p:cNvPr id="22" name="Rectangle 21">
            <a:extLst>
              <a:ext uri="{FF2B5EF4-FFF2-40B4-BE49-F238E27FC236}">
                <a16:creationId xmlns:a16="http://schemas.microsoft.com/office/drawing/2014/main" id="{61782246-5BEA-4F2E-A75B-C5AD260288EA}"/>
              </a:ext>
            </a:extLst>
          </p:cNvPr>
          <p:cNvSpPr/>
          <p:nvPr userDrawn="1"/>
        </p:nvSpPr>
        <p:spPr>
          <a:xfrm>
            <a:off x="437842" y="5823344"/>
            <a:ext cx="403922" cy="20196"/>
          </a:xfrm>
          <a:prstGeom prst="rect">
            <a:avLst/>
          </a:prstGeom>
          <a:gradFill>
            <a:gsLst>
              <a:gs pos="0">
                <a:schemeClr val="accent2"/>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solidFill>
                <a:srgbClr val="013965"/>
              </a:solidFill>
            </a:endParaRPr>
          </a:p>
        </p:txBody>
      </p:sp>
      <p:sp>
        <p:nvSpPr>
          <p:cNvPr id="25" name="Espace réservé du texte 45">
            <a:extLst>
              <a:ext uri="{FF2B5EF4-FFF2-40B4-BE49-F238E27FC236}">
                <a16:creationId xmlns:a16="http://schemas.microsoft.com/office/drawing/2014/main" id="{BF813A6A-2CA9-4EEE-AB1B-C0CC1E32A526}"/>
              </a:ext>
            </a:extLst>
          </p:cNvPr>
          <p:cNvSpPr>
            <a:spLocks noGrp="1"/>
          </p:cNvSpPr>
          <p:nvPr>
            <p:ph type="body" sz="quarter" idx="31" hasCustomPrompt="1"/>
          </p:nvPr>
        </p:nvSpPr>
        <p:spPr>
          <a:xfrm>
            <a:off x="389550" y="5417425"/>
            <a:ext cx="3548612" cy="383557"/>
          </a:xfrm>
          <a:noFill/>
        </p:spPr>
        <p:txBody>
          <a:bodyPr wrap="square" rtlCol="0">
            <a:spAutoFit/>
          </a:bodyPr>
          <a:lstStyle>
            <a:lvl1pPr marL="0" indent="0">
              <a:buFont typeface="+mj-lt"/>
              <a:buNone/>
              <a:defRPr lang="fr-FR" sz="2020" b="1" dirty="0">
                <a:gradFill>
                  <a:gsLst>
                    <a:gs pos="0">
                      <a:schemeClr val="accent2"/>
                    </a:gs>
                    <a:gs pos="100000">
                      <a:schemeClr val="accent3"/>
                    </a:gs>
                  </a:gsLst>
                  <a:lin ang="18900000" scaled="1"/>
                </a:gradFill>
                <a:latin typeface="Calibri" panose="020F0502020204030204" pitchFamily="34" charset="0"/>
                <a:cs typeface="Calibri" panose="020F0502020204030204" pitchFamily="34" charset="0"/>
              </a:defRPr>
            </a:lvl1pPr>
          </a:lstStyle>
          <a:p>
            <a:pPr marL="384734" lvl="0" indent="-384734" algn="l"/>
            <a:r>
              <a:rPr lang="fr-FR" dirty="0"/>
              <a:t>Écrire le Titre (ex: CONCLUSION)</a:t>
            </a:r>
          </a:p>
        </p:txBody>
      </p:sp>
    </p:spTree>
    <p:extLst>
      <p:ext uri="{BB962C8B-B14F-4D97-AF65-F5344CB8AC3E}">
        <p14:creationId xmlns:p14="http://schemas.microsoft.com/office/powerpoint/2010/main" val="1276256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hauts - 2 bas - conc">
    <p:spTree>
      <p:nvGrpSpPr>
        <p:cNvPr id="1" name=""/>
        <p:cNvGrpSpPr/>
        <p:nvPr/>
      </p:nvGrpSpPr>
      <p:grpSpPr>
        <a:xfrm>
          <a:off x="0" y="0"/>
          <a:ext cx="0" cy="0"/>
          <a:chOff x="0" y="0"/>
          <a:chExt cx="0" cy="0"/>
        </a:xfrm>
      </p:grpSpPr>
      <p:sp>
        <p:nvSpPr>
          <p:cNvPr id="28" name="Espace réservé du contenu 16">
            <a:extLst>
              <a:ext uri="{FF2B5EF4-FFF2-40B4-BE49-F238E27FC236}">
                <a16:creationId xmlns:a16="http://schemas.microsoft.com/office/drawing/2014/main" id="{00B61D89-854A-47B7-B1F0-313ED6161E5A}"/>
              </a:ext>
            </a:extLst>
          </p:cNvPr>
          <p:cNvSpPr>
            <a:spLocks noGrp="1"/>
          </p:cNvSpPr>
          <p:nvPr>
            <p:ph sz="quarter" idx="28" hasCustomPrompt="1"/>
          </p:nvPr>
        </p:nvSpPr>
        <p:spPr>
          <a:xfrm>
            <a:off x="5542293" y="4531273"/>
            <a:ext cx="4936286" cy="2544339"/>
          </a:xfrm>
          <a:prstGeom prst="rect">
            <a:avLst/>
          </a:prstGeom>
          <a:noFill/>
          <a:ln>
            <a:solidFill>
              <a:schemeClr val="accent1"/>
            </a:solidFill>
          </a:ln>
        </p:spPr>
        <p:txBody>
          <a:bodyPr lIns="36000" tIns="144000"/>
          <a:lstStyle>
            <a:lvl1pPr>
              <a:lnSpc>
                <a:spcPct val="100000"/>
              </a:lnSpc>
              <a:spcBef>
                <a:spcPts val="0"/>
              </a:spcBef>
              <a:spcAft>
                <a:spcPts val="0"/>
              </a:spcAft>
              <a:defRPr sz="1346"/>
            </a:lvl1pPr>
            <a:lvl2pPr>
              <a:lnSpc>
                <a:spcPct val="100000"/>
              </a:lnSpc>
              <a:spcBef>
                <a:spcPts val="0"/>
              </a:spcBef>
              <a:spcAft>
                <a:spcPts val="0"/>
              </a:spcAft>
              <a:defRPr sz="1178"/>
            </a:lvl2pPr>
            <a:lvl3pPr>
              <a:lnSpc>
                <a:spcPct val="100000"/>
              </a:lnSpc>
              <a:spcBef>
                <a:spcPts val="0"/>
              </a:spcBef>
              <a:spcAft>
                <a:spcPts val="0"/>
              </a:spcAft>
              <a:defRPr sz="1178"/>
            </a:lvl3pPr>
            <a:lvl4pPr>
              <a:lnSpc>
                <a:spcPct val="100000"/>
              </a:lnSpc>
              <a:spcBef>
                <a:spcPts val="0"/>
              </a:spcBef>
              <a:spcAft>
                <a:spcPts val="0"/>
              </a:spcAft>
              <a:defRPr sz="1178"/>
            </a:lvl4pPr>
            <a:lvl5pPr>
              <a:lnSpc>
                <a:spcPct val="100000"/>
              </a:lnSpc>
              <a:spcBef>
                <a:spcPts val="0"/>
              </a:spcBef>
              <a:spcAft>
                <a:spcPts val="0"/>
              </a:spcAft>
              <a:defRPr sz="1178"/>
            </a:lvl5pPr>
          </a:lstStyle>
          <a:p>
            <a:pPr lvl="0"/>
            <a:r>
              <a:rPr lang="fr-FR" dirty="0"/>
              <a:t>du texte du masque</a:t>
            </a:r>
          </a:p>
          <a:p>
            <a:pPr lvl="1"/>
            <a:r>
              <a:rPr lang="fr-FR" dirty="0"/>
              <a:t>Modifier les styles Deuxième niveau</a:t>
            </a:r>
          </a:p>
          <a:p>
            <a:pPr lvl="2"/>
            <a:r>
              <a:rPr lang="fr-FR" dirty="0"/>
              <a:t>Troisième niveau</a:t>
            </a:r>
          </a:p>
          <a:p>
            <a:pPr lvl="3"/>
            <a:r>
              <a:rPr lang="fr-FR" dirty="0"/>
              <a:t>Quatrième niveau</a:t>
            </a:r>
          </a:p>
          <a:p>
            <a:pPr lvl="4"/>
            <a:r>
              <a:rPr lang="fr-FR" dirty="0"/>
              <a:t>Cinquième niveau</a:t>
            </a:r>
          </a:p>
        </p:txBody>
      </p:sp>
      <p:sp>
        <p:nvSpPr>
          <p:cNvPr id="25" name="Espace réservé du contenu 16">
            <a:extLst>
              <a:ext uri="{FF2B5EF4-FFF2-40B4-BE49-F238E27FC236}">
                <a16:creationId xmlns:a16="http://schemas.microsoft.com/office/drawing/2014/main" id="{6CCEB642-504E-4E37-9029-134A8DEE7368}"/>
              </a:ext>
            </a:extLst>
          </p:cNvPr>
          <p:cNvSpPr>
            <a:spLocks noGrp="1"/>
          </p:cNvSpPr>
          <p:nvPr>
            <p:ph sz="quarter" idx="27" hasCustomPrompt="1"/>
          </p:nvPr>
        </p:nvSpPr>
        <p:spPr>
          <a:xfrm>
            <a:off x="360303" y="4531273"/>
            <a:ext cx="4969552" cy="2544339"/>
          </a:xfrm>
          <a:prstGeom prst="rect">
            <a:avLst/>
          </a:prstGeom>
          <a:noFill/>
          <a:ln>
            <a:solidFill>
              <a:schemeClr val="accent1"/>
            </a:solidFill>
          </a:ln>
        </p:spPr>
        <p:txBody>
          <a:bodyPr lIns="36000" tIns="144000"/>
          <a:lstStyle>
            <a:lvl1pPr>
              <a:lnSpc>
                <a:spcPct val="100000"/>
              </a:lnSpc>
              <a:spcBef>
                <a:spcPts val="0"/>
              </a:spcBef>
              <a:spcAft>
                <a:spcPts val="0"/>
              </a:spcAft>
              <a:defRPr sz="1346"/>
            </a:lvl1pPr>
            <a:lvl2pPr>
              <a:lnSpc>
                <a:spcPct val="100000"/>
              </a:lnSpc>
              <a:spcBef>
                <a:spcPts val="0"/>
              </a:spcBef>
              <a:spcAft>
                <a:spcPts val="0"/>
              </a:spcAft>
              <a:defRPr sz="1178"/>
            </a:lvl2pPr>
            <a:lvl3pPr>
              <a:lnSpc>
                <a:spcPct val="100000"/>
              </a:lnSpc>
              <a:spcBef>
                <a:spcPts val="0"/>
              </a:spcBef>
              <a:spcAft>
                <a:spcPts val="0"/>
              </a:spcAft>
              <a:defRPr sz="1178"/>
            </a:lvl3pPr>
            <a:lvl4pPr>
              <a:lnSpc>
                <a:spcPct val="100000"/>
              </a:lnSpc>
              <a:spcBef>
                <a:spcPts val="0"/>
              </a:spcBef>
              <a:spcAft>
                <a:spcPts val="0"/>
              </a:spcAft>
              <a:defRPr sz="1178"/>
            </a:lvl4pPr>
            <a:lvl5pPr>
              <a:lnSpc>
                <a:spcPct val="100000"/>
              </a:lnSpc>
              <a:spcBef>
                <a:spcPts val="0"/>
              </a:spcBef>
              <a:spcAft>
                <a:spcPts val="0"/>
              </a:spcAft>
              <a:defRPr sz="1178"/>
            </a:lvl5pPr>
          </a:lstStyle>
          <a:p>
            <a:pPr lvl="0"/>
            <a:r>
              <a:rPr lang="fr-FR" dirty="0"/>
              <a:t>du texte du masque</a:t>
            </a:r>
          </a:p>
          <a:p>
            <a:pPr lvl="1"/>
            <a:r>
              <a:rPr lang="fr-FR" dirty="0"/>
              <a:t>Modifier les styles Deuxième niveau</a:t>
            </a:r>
          </a:p>
          <a:p>
            <a:pPr lvl="2"/>
            <a:r>
              <a:rPr lang="fr-FR" dirty="0"/>
              <a:t>Troisième niveau</a:t>
            </a:r>
          </a:p>
          <a:p>
            <a:pPr lvl="3"/>
            <a:r>
              <a:rPr lang="fr-FR" dirty="0"/>
              <a:t>Quatrième niveau</a:t>
            </a:r>
          </a:p>
          <a:p>
            <a:pPr lvl="4"/>
            <a:r>
              <a:rPr lang="fr-FR" dirty="0"/>
              <a:t>Cinquième niveau</a:t>
            </a:r>
          </a:p>
        </p:txBody>
      </p:sp>
      <p:sp>
        <p:nvSpPr>
          <p:cNvPr id="2" name="Titre 1">
            <a:extLst>
              <a:ext uri="{FF2B5EF4-FFF2-40B4-BE49-F238E27FC236}">
                <a16:creationId xmlns:a16="http://schemas.microsoft.com/office/drawing/2014/main" id="{73AE4AA4-1BF1-4059-B976-37E87D326DFC}"/>
              </a:ext>
            </a:extLst>
          </p:cNvPr>
          <p:cNvSpPr>
            <a:spLocks noGrp="1"/>
          </p:cNvSpPr>
          <p:nvPr>
            <p:ph type="title"/>
          </p:nvPr>
        </p:nvSpPr>
        <p:spPr/>
        <p:txBody>
          <a:bodyPr/>
          <a:lstStyle/>
          <a:p>
            <a:r>
              <a:rPr lang="fr-FR"/>
              <a:t>Modifiez le style du titre</a:t>
            </a:r>
            <a:endParaRPr lang="fr-FR" dirty="0"/>
          </a:p>
        </p:txBody>
      </p:sp>
      <p:sp>
        <p:nvSpPr>
          <p:cNvPr id="3" name="Espace réservé du pied de page 2">
            <a:extLst>
              <a:ext uri="{FF2B5EF4-FFF2-40B4-BE49-F238E27FC236}">
                <a16:creationId xmlns:a16="http://schemas.microsoft.com/office/drawing/2014/main" id="{650D56DD-55DE-4021-911D-49F05DA713C9}"/>
              </a:ext>
            </a:extLst>
          </p:cNvPr>
          <p:cNvSpPr>
            <a:spLocks noGrp="1"/>
          </p:cNvSpPr>
          <p:nvPr>
            <p:ph type="ftr" sz="quarter" idx="10"/>
          </p:nvPr>
        </p:nvSpPr>
        <p:spPr/>
        <p:txBody>
          <a:bodyPr/>
          <a:lstStyle/>
          <a:p>
            <a:r>
              <a:rPr lang="fr-FR"/>
              <a:t>SG - Réorganisation des BU/SU - CSEE des Services Centraux Parisiens – La réorganisation de RESG - Avril 2024</a:t>
            </a:r>
          </a:p>
        </p:txBody>
      </p:sp>
      <p:sp>
        <p:nvSpPr>
          <p:cNvPr id="4" name="Espace réservé du numéro de diapositive 3">
            <a:extLst>
              <a:ext uri="{FF2B5EF4-FFF2-40B4-BE49-F238E27FC236}">
                <a16:creationId xmlns:a16="http://schemas.microsoft.com/office/drawing/2014/main" id="{01BC9101-1859-4FF7-B9DF-59F01CE598AF}"/>
              </a:ext>
            </a:extLst>
          </p:cNvPr>
          <p:cNvSpPr>
            <a:spLocks noGrp="1"/>
          </p:cNvSpPr>
          <p:nvPr>
            <p:ph type="sldNum" sz="quarter" idx="11"/>
          </p:nvPr>
        </p:nvSpPr>
        <p:spPr/>
        <p:txBody>
          <a:bodyPr/>
          <a:lstStyle/>
          <a:p>
            <a:fld id="{EDD6480A-B622-4752-BDD4-14C508620FA8}" type="slidenum">
              <a:rPr lang="fr-FR" smtClean="0"/>
              <a:pPr/>
              <a:t>‹N°›</a:t>
            </a:fld>
            <a:endParaRPr lang="fr-FR" dirty="0"/>
          </a:p>
        </p:txBody>
      </p:sp>
      <p:sp>
        <p:nvSpPr>
          <p:cNvPr id="34" name="Espace réservé du texte 33">
            <a:extLst>
              <a:ext uri="{FF2B5EF4-FFF2-40B4-BE49-F238E27FC236}">
                <a16:creationId xmlns:a16="http://schemas.microsoft.com/office/drawing/2014/main" id="{7AE3FDBB-C8BD-4271-92F8-70D422F39615}"/>
              </a:ext>
            </a:extLst>
          </p:cNvPr>
          <p:cNvSpPr>
            <a:spLocks noGrp="1"/>
          </p:cNvSpPr>
          <p:nvPr>
            <p:ph type="body" sz="quarter" idx="23"/>
          </p:nvPr>
        </p:nvSpPr>
        <p:spPr>
          <a:xfrm>
            <a:off x="360303" y="1304021"/>
            <a:ext cx="4959108" cy="361576"/>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7" name="Espace réservé du texte 33">
            <a:extLst>
              <a:ext uri="{FF2B5EF4-FFF2-40B4-BE49-F238E27FC236}">
                <a16:creationId xmlns:a16="http://schemas.microsoft.com/office/drawing/2014/main" id="{EB720523-6DB0-41B9-ACB3-B6411DA867CB}"/>
              </a:ext>
            </a:extLst>
          </p:cNvPr>
          <p:cNvSpPr>
            <a:spLocks noGrp="1"/>
          </p:cNvSpPr>
          <p:nvPr>
            <p:ph type="body" sz="quarter" idx="26"/>
          </p:nvPr>
        </p:nvSpPr>
        <p:spPr>
          <a:xfrm>
            <a:off x="5519471" y="1314821"/>
            <a:ext cx="4959108" cy="361576"/>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5" name="Espace réservé du contenu 16">
            <a:extLst>
              <a:ext uri="{FF2B5EF4-FFF2-40B4-BE49-F238E27FC236}">
                <a16:creationId xmlns:a16="http://schemas.microsoft.com/office/drawing/2014/main" id="{E554A630-BDBC-4831-9133-AC0D2AEBF48F}"/>
              </a:ext>
            </a:extLst>
          </p:cNvPr>
          <p:cNvSpPr>
            <a:spLocks noGrp="1"/>
          </p:cNvSpPr>
          <p:nvPr>
            <p:ph sz="quarter" idx="24" hasCustomPrompt="1"/>
          </p:nvPr>
        </p:nvSpPr>
        <p:spPr>
          <a:xfrm>
            <a:off x="372681" y="1676397"/>
            <a:ext cx="4957174" cy="2995692"/>
          </a:xfrm>
          <a:prstGeom prst="flowChartOffpageConnector">
            <a:avLst/>
          </a:prstGeom>
          <a:solidFill>
            <a:schemeClr val="bg1">
              <a:lumMod val="95000"/>
            </a:schemeClr>
          </a:solidFill>
        </p:spPr>
        <p:txBody>
          <a:bodyPr lIns="36000" tIns="36000"/>
          <a:lstStyle>
            <a:lvl1pPr>
              <a:lnSpc>
                <a:spcPct val="100000"/>
              </a:lnSpc>
              <a:spcBef>
                <a:spcPts val="0"/>
              </a:spcBef>
              <a:spcAft>
                <a:spcPts val="0"/>
              </a:spcAft>
              <a:defRPr sz="1795"/>
            </a:lvl1pPr>
            <a:lvl2pPr>
              <a:lnSpc>
                <a:spcPct val="100000"/>
              </a:lnSpc>
              <a:spcBef>
                <a:spcPts val="0"/>
              </a:spcBef>
              <a:spcAft>
                <a:spcPts val="0"/>
              </a:spcAft>
              <a:defRPr sz="1571"/>
            </a:lvl2pPr>
            <a:lvl3pPr>
              <a:lnSpc>
                <a:spcPct val="100000"/>
              </a:lnSpc>
              <a:spcBef>
                <a:spcPts val="0"/>
              </a:spcBef>
              <a:spcAft>
                <a:spcPts val="0"/>
              </a:spcAft>
              <a:defRPr sz="1346"/>
            </a:lvl3pPr>
            <a:lvl4pPr>
              <a:lnSpc>
                <a:spcPct val="100000"/>
              </a:lnSpc>
              <a:spcBef>
                <a:spcPts val="0"/>
              </a:spcBef>
              <a:spcAft>
                <a:spcPts val="0"/>
              </a:spcAft>
              <a:defRPr sz="1178"/>
            </a:lvl4pPr>
            <a:lvl5pPr>
              <a:lnSpc>
                <a:spcPct val="100000"/>
              </a:lnSpc>
              <a:spcBef>
                <a:spcPts val="0"/>
              </a:spcBef>
              <a:spcAft>
                <a:spcPts val="0"/>
              </a:spcAft>
              <a:defRPr sz="1178"/>
            </a:lvl5pPr>
          </a:lstStyle>
          <a:p>
            <a:pPr lvl="0"/>
            <a:r>
              <a:rPr lang="fr-FR" dirty="0"/>
              <a:t>du texte du masque</a:t>
            </a:r>
          </a:p>
          <a:p>
            <a:pPr lvl="1"/>
            <a:r>
              <a:rPr lang="fr-FR" dirty="0"/>
              <a:t>Modifier les styles 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contenu 16">
            <a:extLst>
              <a:ext uri="{FF2B5EF4-FFF2-40B4-BE49-F238E27FC236}">
                <a16:creationId xmlns:a16="http://schemas.microsoft.com/office/drawing/2014/main" id="{D509FEC3-D52E-416B-BB1B-1F275A53217D}"/>
              </a:ext>
            </a:extLst>
          </p:cNvPr>
          <p:cNvSpPr>
            <a:spLocks noGrp="1"/>
          </p:cNvSpPr>
          <p:nvPr>
            <p:ph sz="quarter" idx="25"/>
          </p:nvPr>
        </p:nvSpPr>
        <p:spPr>
          <a:xfrm>
            <a:off x="5519472" y="1698685"/>
            <a:ext cx="4959108" cy="2995692"/>
          </a:xfrm>
          <a:prstGeom prst="flowChartOffpageConnector">
            <a:avLst/>
          </a:prstGeom>
          <a:solidFill>
            <a:schemeClr val="bg1">
              <a:lumMod val="95000"/>
            </a:schemeClr>
          </a:solidFill>
        </p:spPr>
        <p:txBody>
          <a:bodyPr lIns="36000" tIns="36000"/>
          <a:lstStyle>
            <a:lvl1pPr>
              <a:lnSpc>
                <a:spcPct val="100000"/>
              </a:lnSpc>
              <a:spcBef>
                <a:spcPts val="0"/>
              </a:spcBef>
              <a:spcAft>
                <a:spcPts val="0"/>
              </a:spcAft>
              <a:defRPr sz="1795"/>
            </a:lvl1pPr>
            <a:lvl2pPr>
              <a:lnSpc>
                <a:spcPct val="100000"/>
              </a:lnSpc>
              <a:spcBef>
                <a:spcPts val="0"/>
              </a:spcBef>
              <a:spcAft>
                <a:spcPts val="0"/>
              </a:spcAft>
              <a:defRPr sz="1571"/>
            </a:lvl2pPr>
            <a:lvl3pPr>
              <a:lnSpc>
                <a:spcPct val="100000"/>
              </a:lnSpc>
              <a:spcBef>
                <a:spcPts val="0"/>
              </a:spcBef>
              <a:spcAft>
                <a:spcPts val="0"/>
              </a:spcAft>
              <a:defRPr sz="1346"/>
            </a:lvl3pPr>
            <a:lvl4pPr>
              <a:lnSpc>
                <a:spcPct val="100000"/>
              </a:lnSpc>
              <a:spcBef>
                <a:spcPts val="0"/>
              </a:spcBef>
              <a:spcAft>
                <a:spcPts val="0"/>
              </a:spcAft>
              <a:defRPr sz="1178"/>
            </a:lvl4pPr>
            <a:lvl5pPr>
              <a:lnSpc>
                <a:spcPct val="100000"/>
              </a:lnSpc>
              <a:spcBef>
                <a:spcPts val="0"/>
              </a:spcBef>
              <a:spcAft>
                <a:spcPts val="0"/>
              </a:spcAft>
              <a:defRPr sz="1346"/>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0" name="Espace réservé du contenu 6">
            <a:extLst>
              <a:ext uri="{FF2B5EF4-FFF2-40B4-BE49-F238E27FC236}">
                <a16:creationId xmlns:a16="http://schemas.microsoft.com/office/drawing/2014/main" id="{7B6FE91D-1483-4AD1-A173-70090BDE7977}"/>
              </a:ext>
            </a:extLst>
          </p:cNvPr>
          <p:cNvSpPr>
            <a:spLocks noGrp="1"/>
          </p:cNvSpPr>
          <p:nvPr>
            <p:ph sz="quarter" idx="17"/>
          </p:nvPr>
        </p:nvSpPr>
        <p:spPr>
          <a:xfrm>
            <a:off x="10729711" y="1744057"/>
            <a:ext cx="2625492" cy="5356891"/>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4" name="Espace réservé du texte 21">
            <a:extLst>
              <a:ext uri="{FF2B5EF4-FFF2-40B4-BE49-F238E27FC236}">
                <a16:creationId xmlns:a16="http://schemas.microsoft.com/office/drawing/2014/main" id="{2C1399FD-89A4-4251-8F97-D88E57327B0A}"/>
              </a:ext>
            </a:extLst>
          </p:cNvPr>
          <p:cNvSpPr>
            <a:spLocks noGrp="1"/>
          </p:cNvSpPr>
          <p:nvPr>
            <p:ph type="body" sz="quarter" idx="22" hasCustomPrompt="1"/>
          </p:nvPr>
        </p:nvSpPr>
        <p:spPr>
          <a:xfrm rot="5400000">
            <a:off x="2729603" y="3353030"/>
            <a:ext cx="302769" cy="2228884"/>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a:t>
            </a:r>
          </a:p>
        </p:txBody>
      </p:sp>
      <p:sp>
        <p:nvSpPr>
          <p:cNvPr id="45" name="Espace réservé du texte 21">
            <a:extLst>
              <a:ext uri="{FF2B5EF4-FFF2-40B4-BE49-F238E27FC236}">
                <a16:creationId xmlns:a16="http://schemas.microsoft.com/office/drawing/2014/main" id="{C1A0C490-6E58-4BDF-8315-83FB25EB3D6D}"/>
              </a:ext>
            </a:extLst>
          </p:cNvPr>
          <p:cNvSpPr>
            <a:spLocks noGrp="1"/>
          </p:cNvSpPr>
          <p:nvPr>
            <p:ph type="body" sz="quarter" idx="29" hasCustomPrompt="1"/>
          </p:nvPr>
        </p:nvSpPr>
        <p:spPr>
          <a:xfrm rot="5400000">
            <a:off x="7846673" y="3391604"/>
            <a:ext cx="302769" cy="2228884"/>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a:t>
            </a:r>
          </a:p>
        </p:txBody>
      </p:sp>
      <p:sp>
        <p:nvSpPr>
          <p:cNvPr id="46" name="Rectangle 45">
            <a:extLst>
              <a:ext uri="{FF2B5EF4-FFF2-40B4-BE49-F238E27FC236}">
                <a16:creationId xmlns:a16="http://schemas.microsoft.com/office/drawing/2014/main" id="{5B873B2A-3816-41E4-8A8B-22831FCFB1AF}"/>
              </a:ext>
            </a:extLst>
          </p:cNvPr>
          <p:cNvSpPr/>
          <p:nvPr userDrawn="1"/>
        </p:nvSpPr>
        <p:spPr>
          <a:xfrm>
            <a:off x="10724944" y="1620447"/>
            <a:ext cx="403922" cy="20196"/>
          </a:xfrm>
          <a:prstGeom prst="rect">
            <a:avLst/>
          </a:prstGeom>
          <a:gradFill>
            <a:gsLst>
              <a:gs pos="0">
                <a:schemeClr val="accent2"/>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solidFill>
                <a:srgbClr val="013965"/>
              </a:solidFill>
            </a:endParaRPr>
          </a:p>
        </p:txBody>
      </p:sp>
      <p:sp>
        <p:nvSpPr>
          <p:cNvPr id="47" name="Espace réservé du texte 45">
            <a:extLst>
              <a:ext uri="{FF2B5EF4-FFF2-40B4-BE49-F238E27FC236}">
                <a16:creationId xmlns:a16="http://schemas.microsoft.com/office/drawing/2014/main" id="{A6624DA8-730D-4A57-8E5A-C52B579696BD}"/>
              </a:ext>
            </a:extLst>
          </p:cNvPr>
          <p:cNvSpPr>
            <a:spLocks noGrp="1"/>
          </p:cNvSpPr>
          <p:nvPr>
            <p:ph type="body" sz="quarter" idx="31" hasCustomPrompt="1"/>
          </p:nvPr>
        </p:nvSpPr>
        <p:spPr>
          <a:xfrm>
            <a:off x="10676651" y="1214528"/>
            <a:ext cx="2731258" cy="694412"/>
          </a:xfrm>
          <a:noFill/>
        </p:spPr>
        <p:txBody>
          <a:bodyPr wrap="square" rtlCol="0">
            <a:spAutoFit/>
          </a:bodyPr>
          <a:lstStyle>
            <a:lvl1pPr marL="0" indent="0">
              <a:buFont typeface="+mj-lt"/>
              <a:buNone/>
              <a:defRPr lang="fr-FR" sz="2020" b="1" dirty="0">
                <a:gradFill>
                  <a:gsLst>
                    <a:gs pos="0">
                      <a:schemeClr val="accent2"/>
                    </a:gs>
                    <a:gs pos="100000">
                      <a:schemeClr val="accent3"/>
                    </a:gs>
                  </a:gsLst>
                  <a:lin ang="18900000" scaled="1"/>
                </a:gradFill>
                <a:latin typeface="Calibri" panose="020F0502020204030204" pitchFamily="34" charset="0"/>
                <a:cs typeface="Calibri" panose="020F0502020204030204" pitchFamily="34" charset="0"/>
              </a:defRPr>
            </a:lvl1pPr>
          </a:lstStyle>
          <a:p>
            <a:pPr marL="384734" lvl="0" indent="-384734" algn="l"/>
            <a:r>
              <a:rPr lang="fr-FR" dirty="0"/>
              <a:t>Écrire le Titre (ex: CONCLUSION)</a:t>
            </a:r>
          </a:p>
        </p:txBody>
      </p:sp>
    </p:spTree>
    <p:extLst>
      <p:ext uri="{BB962C8B-B14F-4D97-AF65-F5344CB8AC3E}">
        <p14:creationId xmlns:p14="http://schemas.microsoft.com/office/powerpoint/2010/main" val="3083416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hauts - 2 bas">
    <p:spTree>
      <p:nvGrpSpPr>
        <p:cNvPr id="1" name=""/>
        <p:cNvGrpSpPr/>
        <p:nvPr/>
      </p:nvGrpSpPr>
      <p:grpSpPr>
        <a:xfrm>
          <a:off x="0" y="0"/>
          <a:ext cx="0" cy="0"/>
          <a:chOff x="0" y="0"/>
          <a:chExt cx="0" cy="0"/>
        </a:xfrm>
      </p:grpSpPr>
      <p:sp>
        <p:nvSpPr>
          <p:cNvPr id="28" name="Espace réservé du contenu 16">
            <a:extLst>
              <a:ext uri="{FF2B5EF4-FFF2-40B4-BE49-F238E27FC236}">
                <a16:creationId xmlns:a16="http://schemas.microsoft.com/office/drawing/2014/main" id="{00B61D89-854A-47B7-B1F0-313ED6161E5A}"/>
              </a:ext>
            </a:extLst>
          </p:cNvPr>
          <p:cNvSpPr>
            <a:spLocks noGrp="1"/>
          </p:cNvSpPr>
          <p:nvPr>
            <p:ph sz="quarter" idx="28" hasCustomPrompt="1"/>
          </p:nvPr>
        </p:nvSpPr>
        <p:spPr>
          <a:xfrm>
            <a:off x="7029591" y="4531273"/>
            <a:ext cx="6260789" cy="2544339"/>
          </a:xfrm>
          <a:prstGeom prst="rect">
            <a:avLst/>
          </a:prstGeom>
          <a:noFill/>
          <a:ln>
            <a:solidFill>
              <a:schemeClr val="accent1"/>
            </a:solidFill>
          </a:ln>
        </p:spPr>
        <p:txBody>
          <a:bodyPr lIns="36000" tIns="144000"/>
          <a:lstStyle>
            <a:lvl1pPr>
              <a:lnSpc>
                <a:spcPct val="100000"/>
              </a:lnSpc>
              <a:spcBef>
                <a:spcPts val="0"/>
              </a:spcBef>
              <a:spcAft>
                <a:spcPts val="0"/>
              </a:spcAft>
              <a:defRPr sz="1346"/>
            </a:lvl1pPr>
            <a:lvl2pPr>
              <a:lnSpc>
                <a:spcPct val="100000"/>
              </a:lnSpc>
              <a:spcBef>
                <a:spcPts val="0"/>
              </a:spcBef>
              <a:spcAft>
                <a:spcPts val="0"/>
              </a:spcAft>
              <a:defRPr sz="1178"/>
            </a:lvl2pPr>
            <a:lvl3pPr>
              <a:lnSpc>
                <a:spcPct val="100000"/>
              </a:lnSpc>
              <a:spcBef>
                <a:spcPts val="0"/>
              </a:spcBef>
              <a:spcAft>
                <a:spcPts val="0"/>
              </a:spcAft>
              <a:defRPr sz="1178"/>
            </a:lvl3pPr>
            <a:lvl4pPr>
              <a:lnSpc>
                <a:spcPct val="100000"/>
              </a:lnSpc>
              <a:spcBef>
                <a:spcPts val="0"/>
              </a:spcBef>
              <a:spcAft>
                <a:spcPts val="0"/>
              </a:spcAft>
              <a:defRPr sz="1178"/>
            </a:lvl4pPr>
            <a:lvl5pPr>
              <a:lnSpc>
                <a:spcPct val="100000"/>
              </a:lnSpc>
              <a:spcBef>
                <a:spcPts val="0"/>
              </a:spcBef>
              <a:spcAft>
                <a:spcPts val="0"/>
              </a:spcAft>
              <a:defRPr sz="1178"/>
            </a:lvl5pPr>
          </a:lstStyle>
          <a:p>
            <a:pPr lvl="0"/>
            <a:r>
              <a:rPr lang="fr-FR" dirty="0"/>
              <a:t>du texte du masque</a:t>
            </a:r>
          </a:p>
          <a:p>
            <a:pPr lvl="1"/>
            <a:r>
              <a:rPr lang="fr-FR" dirty="0"/>
              <a:t>Modifier les styles Deuxième niveau</a:t>
            </a:r>
          </a:p>
          <a:p>
            <a:pPr lvl="2"/>
            <a:r>
              <a:rPr lang="fr-FR" dirty="0"/>
              <a:t>Troisième niveau</a:t>
            </a:r>
          </a:p>
          <a:p>
            <a:pPr lvl="3"/>
            <a:r>
              <a:rPr lang="fr-FR" dirty="0"/>
              <a:t>Quatrième niveau</a:t>
            </a:r>
          </a:p>
          <a:p>
            <a:pPr lvl="4"/>
            <a:r>
              <a:rPr lang="fr-FR" dirty="0"/>
              <a:t>Cinquième niveau</a:t>
            </a:r>
          </a:p>
        </p:txBody>
      </p:sp>
      <p:sp>
        <p:nvSpPr>
          <p:cNvPr id="25" name="Espace réservé du contenu 16">
            <a:extLst>
              <a:ext uri="{FF2B5EF4-FFF2-40B4-BE49-F238E27FC236}">
                <a16:creationId xmlns:a16="http://schemas.microsoft.com/office/drawing/2014/main" id="{6CCEB642-504E-4E37-9029-134A8DEE7368}"/>
              </a:ext>
            </a:extLst>
          </p:cNvPr>
          <p:cNvSpPr>
            <a:spLocks noGrp="1"/>
          </p:cNvSpPr>
          <p:nvPr>
            <p:ph sz="quarter" idx="27" hasCustomPrompt="1"/>
          </p:nvPr>
        </p:nvSpPr>
        <p:spPr>
          <a:xfrm>
            <a:off x="366491" y="4531273"/>
            <a:ext cx="6260789" cy="2544339"/>
          </a:xfrm>
          <a:prstGeom prst="rect">
            <a:avLst/>
          </a:prstGeom>
          <a:noFill/>
          <a:ln>
            <a:solidFill>
              <a:schemeClr val="accent1"/>
            </a:solidFill>
          </a:ln>
        </p:spPr>
        <p:txBody>
          <a:bodyPr lIns="36000" tIns="144000"/>
          <a:lstStyle>
            <a:lvl1pPr>
              <a:lnSpc>
                <a:spcPct val="100000"/>
              </a:lnSpc>
              <a:spcBef>
                <a:spcPts val="0"/>
              </a:spcBef>
              <a:spcAft>
                <a:spcPts val="0"/>
              </a:spcAft>
              <a:defRPr sz="1346"/>
            </a:lvl1pPr>
            <a:lvl2pPr>
              <a:lnSpc>
                <a:spcPct val="100000"/>
              </a:lnSpc>
              <a:spcBef>
                <a:spcPts val="0"/>
              </a:spcBef>
              <a:spcAft>
                <a:spcPts val="0"/>
              </a:spcAft>
              <a:defRPr sz="1178"/>
            </a:lvl2pPr>
            <a:lvl3pPr>
              <a:lnSpc>
                <a:spcPct val="100000"/>
              </a:lnSpc>
              <a:spcBef>
                <a:spcPts val="0"/>
              </a:spcBef>
              <a:spcAft>
                <a:spcPts val="0"/>
              </a:spcAft>
              <a:defRPr sz="1178"/>
            </a:lvl3pPr>
            <a:lvl4pPr>
              <a:lnSpc>
                <a:spcPct val="100000"/>
              </a:lnSpc>
              <a:spcBef>
                <a:spcPts val="0"/>
              </a:spcBef>
              <a:spcAft>
                <a:spcPts val="0"/>
              </a:spcAft>
              <a:defRPr sz="1178"/>
            </a:lvl4pPr>
            <a:lvl5pPr>
              <a:lnSpc>
                <a:spcPct val="100000"/>
              </a:lnSpc>
              <a:spcBef>
                <a:spcPts val="0"/>
              </a:spcBef>
              <a:spcAft>
                <a:spcPts val="0"/>
              </a:spcAft>
              <a:defRPr sz="1178"/>
            </a:lvl5pPr>
          </a:lstStyle>
          <a:p>
            <a:pPr lvl="0"/>
            <a:r>
              <a:rPr lang="fr-FR" dirty="0"/>
              <a:t>du texte du masque</a:t>
            </a:r>
          </a:p>
          <a:p>
            <a:pPr lvl="1"/>
            <a:r>
              <a:rPr lang="fr-FR" dirty="0"/>
              <a:t>Modifier les styles Deuxième niveau</a:t>
            </a:r>
          </a:p>
          <a:p>
            <a:pPr lvl="2"/>
            <a:r>
              <a:rPr lang="fr-FR" dirty="0"/>
              <a:t>Troisième niveau</a:t>
            </a:r>
          </a:p>
          <a:p>
            <a:pPr lvl="3"/>
            <a:r>
              <a:rPr lang="fr-FR" dirty="0"/>
              <a:t>Quatrième niveau</a:t>
            </a:r>
          </a:p>
          <a:p>
            <a:pPr lvl="4"/>
            <a:r>
              <a:rPr lang="fr-FR" dirty="0"/>
              <a:t>Cinquième niveau</a:t>
            </a:r>
          </a:p>
        </p:txBody>
      </p:sp>
      <p:sp>
        <p:nvSpPr>
          <p:cNvPr id="2" name="Titre 1">
            <a:extLst>
              <a:ext uri="{FF2B5EF4-FFF2-40B4-BE49-F238E27FC236}">
                <a16:creationId xmlns:a16="http://schemas.microsoft.com/office/drawing/2014/main" id="{73AE4AA4-1BF1-4059-B976-37E87D326DFC}"/>
              </a:ext>
            </a:extLst>
          </p:cNvPr>
          <p:cNvSpPr>
            <a:spLocks noGrp="1"/>
          </p:cNvSpPr>
          <p:nvPr>
            <p:ph type="title"/>
          </p:nvPr>
        </p:nvSpPr>
        <p:spPr/>
        <p:txBody>
          <a:bodyPr/>
          <a:lstStyle/>
          <a:p>
            <a:r>
              <a:rPr lang="fr-FR"/>
              <a:t>Modifiez le style du titre</a:t>
            </a:r>
            <a:endParaRPr lang="fr-FR" dirty="0"/>
          </a:p>
        </p:txBody>
      </p:sp>
      <p:sp>
        <p:nvSpPr>
          <p:cNvPr id="3" name="Espace réservé du pied de page 2">
            <a:extLst>
              <a:ext uri="{FF2B5EF4-FFF2-40B4-BE49-F238E27FC236}">
                <a16:creationId xmlns:a16="http://schemas.microsoft.com/office/drawing/2014/main" id="{650D56DD-55DE-4021-911D-49F05DA713C9}"/>
              </a:ext>
            </a:extLst>
          </p:cNvPr>
          <p:cNvSpPr>
            <a:spLocks noGrp="1"/>
          </p:cNvSpPr>
          <p:nvPr>
            <p:ph type="ftr" sz="quarter" idx="10"/>
          </p:nvPr>
        </p:nvSpPr>
        <p:spPr/>
        <p:txBody>
          <a:bodyPr/>
          <a:lstStyle/>
          <a:p>
            <a:r>
              <a:rPr lang="fr-FR"/>
              <a:t>SG - Réorganisation des BU/SU - CSEE des Services Centraux Parisiens – La réorganisation de RESG - Avril 2024</a:t>
            </a:r>
          </a:p>
        </p:txBody>
      </p:sp>
      <p:sp>
        <p:nvSpPr>
          <p:cNvPr id="4" name="Espace réservé du numéro de diapositive 3">
            <a:extLst>
              <a:ext uri="{FF2B5EF4-FFF2-40B4-BE49-F238E27FC236}">
                <a16:creationId xmlns:a16="http://schemas.microsoft.com/office/drawing/2014/main" id="{01BC9101-1859-4FF7-B9DF-59F01CE598AF}"/>
              </a:ext>
            </a:extLst>
          </p:cNvPr>
          <p:cNvSpPr>
            <a:spLocks noGrp="1"/>
          </p:cNvSpPr>
          <p:nvPr>
            <p:ph type="sldNum" sz="quarter" idx="11"/>
          </p:nvPr>
        </p:nvSpPr>
        <p:spPr/>
        <p:txBody>
          <a:bodyPr/>
          <a:lstStyle/>
          <a:p>
            <a:fld id="{EDD6480A-B622-4752-BDD4-14C508620FA8}" type="slidenum">
              <a:rPr lang="fr-FR" smtClean="0"/>
              <a:pPr/>
              <a:t>‹N°›</a:t>
            </a:fld>
            <a:endParaRPr lang="fr-FR" dirty="0"/>
          </a:p>
        </p:txBody>
      </p:sp>
      <p:sp>
        <p:nvSpPr>
          <p:cNvPr id="34" name="Espace réservé du texte 33">
            <a:extLst>
              <a:ext uri="{FF2B5EF4-FFF2-40B4-BE49-F238E27FC236}">
                <a16:creationId xmlns:a16="http://schemas.microsoft.com/office/drawing/2014/main" id="{7AE3FDBB-C8BD-4271-92F8-70D422F39615}"/>
              </a:ext>
            </a:extLst>
          </p:cNvPr>
          <p:cNvSpPr>
            <a:spLocks noGrp="1"/>
          </p:cNvSpPr>
          <p:nvPr>
            <p:ph type="body" sz="quarter" idx="23"/>
          </p:nvPr>
        </p:nvSpPr>
        <p:spPr>
          <a:xfrm>
            <a:off x="366491" y="1304021"/>
            <a:ext cx="6260789" cy="361576"/>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7" name="Espace réservé du texte 33">
            <a:extLst>
              <a:ext uri="{FF2B5EF4-FFF2-40B4-BE49-F238E27FC236}">
                <a16:creationId xmlns:a16="http://schemas.microsoft.com/office/drawing/2014/main" id="{EB720523-6DB0-41B9-ACB3-B6411DA867CB}"/>
              </a:ext>
            </a:extLst>
          </p:cNvPr>
          <p:cNvSpPr>
            <a:spLocks noGrp="1"/>
          </p:cNvSpPr>
          <p:nvPr>
            <p:ph type="body" sz="quarter" idx="26"/>
          </p:nvPr>
        </p:nvSpPr>
        <p:spPr>
          <a:xfrm>
            <a:off x="7029591" y="1314821"/>
            <a:ext cx="6260789" cy="361576"/>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5" name="Espace réservé du contenu 16">
            <a:extLst>
              <a:ext uri="{FF2B5EF4-FFF2-40B4-BE49-F238E27FC236}">
                <a16:creationId xmlns:a16="http://schemas.microsoft.com/office/drawing/2014/main" id="{E554A630-BDBC-4831-9133-AC0D2AEBF48F}"/>
              </a:ext>
            </a:extLst>
          </p:cNvPr>
          <p:cNvSpPr>
            <a:spLocks noGrp="1"/>
          </p:cNvSpPr>
          <p:nvPr>
            <p:ph sz="quarter" idx="24" hasCustomPrompt="1"/>
          </p:nvPr>
        </p:nvSpPr>
        <p:spPr>
          <a:xfrm>
            <a:off x="366491" y="1676397"/>
            <a:ext cx="6260789" cy="2995692"/>
          </a:xfrm>
          <a:prstGeom prst="flowChartOffpageConnector">
            <a:avLst/>
          </a:prstGeom>
          <a:solidFill>
            <a:schemeClr val="bg1">
              <a:lumMod val="95000"/>
            </a:schemeClr>
          </a:solidFill>
        </p:spPr>
        <p:txBody>
          <a:bodyPr lIns="36000" tIns="36000"/>
          <a:lstStyle>
            <a:lvl1pPr>
              <a:lnSpc>
                <a:spcPct val="100000"/>
              </a:lnSpc>
              <a:spcBef>
                <a:spcPts val="0"/>
              </a:spcBef>
              <a:spcAft>
                <a:spcPts val="0"/>
              </a:spcAft>
              <a:defRPr sz="1795"/>
            </a:lvl1pPr>
            <a:lvl2pPr>
              <a:lnSpc>
                <a:spcPct val="100000"/>
              </a:lnSpc>
              <a:spcBef>
                <a:spcPts val="0"/>
              </a:spcBef>
              <a:spcAft>
                <a:spcPts val="0"/>
              </a:spcAft>
              <a:defRPr sz="1571"/>
            </a:lvl2pPr>
            <a:lvl3pPr>
              <a:lnSpc>
                <a:spcPct val="100000"/>
              </a:lnSpc>
              <a:spcBef>
                <a:spcPts val="0"/>
              </a:spcBef>
              <a:spcAft>
                <a:spcPts val="0"/>
              </a:spcAft>
              <a:defRPr sz="1346"/>
            </a:lvl3pPr>
            <a:lvl4pPr>
              <a:lnSpc>
                <a:spcPct val="100000"/>
              </a:lnSpc>
              <a:spcBef>
                <a:spcPts val="0"/>
              </a:spcBef>
              <a:spcAft>
                <a:spcPts val="0"/>
              </a:spcAft>
              <a:defRPr sz="1178"/>
            </a:lvl4pPr>
            <a:lvl5pPr>
              <a:lnSpc>
                <a:spcPct val="100000"/>
              </a:lnSpc>
              <a:spcBef>
                <a:spcPts val="0"/>
              </a:spcBef>
              <a:spcAft>
                <a:spcPts val="0"/>
              </a:spcAft>
              <a:defRPr sz="1178"/>
            </a:lvl5pPr>
          </a:lstStyle>
          <a:p>
            <a:pPr lvl="0"/>
            <a:r>
              <a:rPr lang="fr-FR" dirty="0"/>
              <a:t>du texte du masque</a:t>
            </a:r>
          </a:p>
          <a:p>
            <a:pPr lvl="1"/>
            <a:r>
              <a:rPr lang="fr-FR" dirty="0"/>
              <a:t>Modifier les styles 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contenu 16">
            <a:extLst>
              <a:ext uri="{FF2B5EF4-FFF2-40B4-BE49-F238E27FC236}">
                <a16:creationId xmlns:a16="http://schemas.microsoft.com/office/drawing/2014/main" id="{D509FEC3-D52E-416B-BB1B-1F275A53217D}"/>
              </a:ext>
            </a:extLst>
          </p:cNvPr>
          <p:cNvSpPr>
            <a:spLocks noGrp="1"/>
          </p:cNvSpPr>
          <p:nvPr>
            <p:ph sz="quarter" idx="25"/>
          </p:nvPr>
        </p:nvSpPr>
        <p:spPr>
          <a:xfrm>
            <a:off x="7029591" y="1698685"/>
            <a:ext cx="6260789" cy="2995692"/>
          </a:xfrm>
          <a:prstGeom prst="flowChartOffpageConnector">
            <a:avLst/>
          </a:prstGeom>
          <a:solidFill>
            <a:schemeClr val="bg1">
              <a:lumMod val="95000"/>
            </a:schemeClr>
          </a:solidFill>
        </p:spPr>
        <p:txBody>
          <a:bodyPr lIns="36000" tIns="36000"/>
          <a:lstStyle>
            <a:lvl1pPr>
              <a:lnSpc>
                <a:spcPct val="100000"/>
              </a:lnSpc>
              <a:spcBef>
                <a:spcPts val="0"/>
              </a:spcBef>
              <a:spcAft>
                <a:spcPts val="0"/>
              </a:spcAft>
              <a:defRPr sz="1795"/>
            </a:lvl1pPr>
            <a:lvl2pPr>
              <a:lnSpc>
                <a:spcPct val="100000"/>
              </a:lnSpc>
              <a:spcBef>
                <a:spcPts val="0"/>
              </a:spcBef>
              <a:spcAft>
                <a:spcPts val="0"/>
              </a:spcAft>
              <a:defRPr sz="1571"/>
            </a:lvl2pPr>
            <a:lvl3pPr>
              <a:lnSpc>
                <a:spcPct val="100000"/>
              </a:lnSpc>
              <a:spcBef>
                <a:spcPts val="0"/>
              </a:spcBef>
              <a:spcAft>
                <a:spcPts val="0"/>
              </a:spcAft>
              <a:defRPr sz="1346"/>
            </a:lvl3pPr>
            <a:lvl4pPr>
              <a:lnSpc>
                <a:spcPct val="100000"/>
              </a:lnSpc>
              <a:spcBef>
                <a:spcPts val="0"/>
              </a:spcBef>
              <a:spcAft>
                <a:spcPts val="0"/>
              </a:spcAft>
              <a:defRPr sz="1178"/>
            </a:lvl4pPr>
            <a:lvl5pPr>
              <a:lnSpc>
                <a:spcPct val="100000"/>
              </a:lnSpc>
              <a:spcBef>
                <a:spcPts val="0"/>
              </a:spcBef>
              <a:spcAft>
                <a:spcPts val="0"/>
              </a:spcAft>
              <a:defRPr sz="1346"/>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4" name="Espace réservé du texte 21">
            <a:extLst>
              <a:ext uri="{FF2B5EF4-FFF2-40B4-BE49-F238E27FC236}">
                <a16:creationId xmlns:a16="http://schemas.microsoft.com/office/drawing/2014/main" id="{2C1399FD-89A4-4251-8F97-D88E57327B0A}"/>
              </a:ext>
            </a:extLst>
          </p:cNvPr>
          <p:cNvSpPr>
            <a:spLocks noGrp="1"/>
          </p:cNvSpPr>
          <p:nvPr>
            <p:ph type="body" sz="quarter" idx="22" hasCustomPrompt="1"/>
          </p:nvPr>
        </p:nvSpPr>
        <p:spPr>
          <a:xfrm rot="5400000">
            <a:off x="3349550" y="3036261"/>
            <a:ext cx="302769" cy="2867845"/>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a:t>
            </a:r>
          </a:p>
        </p:txBody>
      </p:sp>
      <p:sp>
        <p:nvSpPr>
          <p:cNvPr id="45" name="Espace réservé du texte 21">
            <a:extLst>
              <a:ext uri="{FF2B5EF4-FFF2-40B4-BE49-F238E27FC236}">
                <a16:creationId xmlns:a16="http://schemas.microsoft.com/office/drawing/2014/main" id="{C1A0C490-6E58-4BDF-8315-83FB25EB3D6D}"/>
              </a:ext>
            </a:extLst>
          </p:cNvPr>
          <p:cNvSpPr>
            <a:spLocks noGrp="1"/>
          </p:cNvSpPr>
          <p:nvPr>
            <p:ph type="body" sz="quarter" idx="29" hasCustomPrompt="1"/>
          </p:nvPr>
        </p:nvSpPr>
        <p:spPr>
          <a:xfrm rot="5400000">
            <a:off x="10002548" y="3065050"/>
            <a:ext cx="282742" cy="2867845"/>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a:t>
            </a:r>
          </a:p>
        </p:txBody>
      </p:sp>
    </p:spTree>
    <p:extLst>
      <p:ext uri="{BB962C8B-B14F-4D97-AF65-F5344CB8AC3E}">
        <p14:creationId xmlns:p14="http://schemas.microsoft.com/office/powerpoint/2010/main" val="3594302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gauches - 2 droits">
    <p:spTree>
      <p:nvGrpSpPr>
        <p:cNvPr id="1" name=""/>
        <p:cNvGrpSpPr/>
        <p:nvPr/>
      </p:nvGrpSpPr>
      <p:grpSpPr>
        <a:xfrm>
          <a:off x="0" y="0"/>
          <a:ext cx="0" cy="0"/>
          <a:chOff x="0" y="0"/>
          <a:chExt cx="0" cy="0"/>
        </a:xfrm>
      </p:grpSpPr>
      <p:sp>
        <p:nvSpPr>
          <p:cNvPr id="35" name="Espace réservé du contenu 16">
            <a:extLst>
              <a:ext uri="{FF2B5EF4-FFF2-40B4-BE49-F238E27FC236}">
                <a16:creationId xmlns:a16="http://schemas.microsoft.com/office/drawing/2014/main" id="{E554A630-BDBC-4831-9133-AC0D2AEBF48F}"/>
              </a:ext>
            </a:extLst>
          </p:cNvPr>
          <p:cNvSpPr>
            <a:spLocks noGrp="1"/>
          </p:cNvSpPr>
          <p:nvPr>
            <p:ph sz="quarter" idx="24"/>
          </p:nvPr>
        </p:nvSpPr>
        <p:spPr>
          <a:xfrm>
            <a:off x="375908" y="1609018"/>
            <a:ext cx="7146011" cy="1249817"/>
          </a:xfrm>
          <a:solidFill>
            <a:schemeClr val="bg1">
              <a:lumMod val="95000"/>
            </a:schemeClr>
          </a:solidFill>
        </p:spPr>
        <p:txBody>
          <a:bodyPr lIns="36000"/>
          <a:lstStyle>
            <a:lvl1pPr>
              <a:lnSpc>
                <a:spcPct val="100000"/>
              </a:lnSpc>
              <a:spcBef>
                <a:spcPts val="0"/>
              </a:spcBef>
              <a:spcAft>
                <a:spcPts val="0"/>
              </a:spcAft>
              <a:defRPr sz="1571"/>
            </a:lvl1pPr>
            <a:lvl2pPr>
              <a:lnSpc>
                <a:spcPct val="100000"/>
              </a:lnSpc>
              <a:spcBef>
                <a:spcPts val="0"/>
              </a:spcBef>
              <a:spcAft>
                <a:spcPts val="0"/>
              </a:spcAft>
              <a:defRPr sz="1234"/>
            </a:lvl2pPr>
            <a:lvl3pPr>
              <a:lnSpc>
                <a:spcPct val="100000"/>
              </a:lnSpc>
              <a:spcBef>
                <a:spcPts val="0"/>
              </a:spcBef>
              <a:spcAft>
                <a:spcPts val="0"/>
              </a:spcAft>
              <a:defRPr sz="1234"/>
            </a:lvl3pPr>
            <a:lvl4pPr>
              <a:lnSpc>
                <a:spcPct val="100000"/>
              </a:lnSpc>
              <a:spcBef>
                <a:spcPts val="0"/>
              </a:spcBef>
              <a:spcAft>
                <a:spcPts val="0"/>
              </a:spcAft>
              <a:defRPr sz="1234"/>
            </a:lvl4pPr>
            <a:lvl5pPr>
              <a:lnSpc>
                <a:spcPct val="100000"/>
              </a:lnSpc>
              <a:spcBef>
                <a:spcPts val="0"/>
              </a:spcBef>
              <a:spcAft>
                <a:spcPts val="0"/>
              </a:spcAft>
              <a:defRPr sz="1234"/>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 name="Titre 1">
            <a:extLst>
              <a:ext uri="{FF2B5EF4-FFF2-40B4-BE49-F238E27FC236}">
                <a16:creationId xmlns:a16="http://schemas.microsoft.com/office/drawing/2014/main" id="{73AE4AA4-1BF1-4059-B976-37E87D326DFC}"/>
              </a:ext>
            </a:extLst>
          </p:cNvPr>
          <p:cNvSpPr>
            <a:spLocks noGrp="1"/>
          </p:cNvSpPr>
          <p:nvPr>
            <p:ph type="title"/>
          </p:nvPr>
        </p:nvSpPr>
        <p:spPr/>
        <p:txBody>
          <a:bodyPr/>
          <a:lstStyle/>
          <a:p>
            <a:r>
              <a:rPr lang="fr-FR"/>
              <a:t>Modifiez le style du titre</a:t>
            </a:r>
            <a:endParaRPr lang="fr-FR" dirty="0"/>
          </a:p>
        </p:txBody>
      </p:sp>
      <p:sp>
        <p:nvSpPr>
          <p:cNvPr id="3" name="Espace réservé du pied de page 2">
            <a:extLst>
              <a:ext uri="{FF2B5EF4-FFF2-40B4-BE49-F238E27FC236}">
                <a16:creationId xmlns:a16="http://schemas.microsoft.com/office/drawing/2014/main" id="{650D56DD-55DE-4021-911D-49F05DA713C9}"/>
              </a:ext>
            </a:extLst>
          </p:cNvPr>
          <p:cNvSpPr>
            <a:spLocks noGrp="1"/>
          </p:cNvSpPr>
          <p:nvPr>
            <p:ph type="ftr" sz="quarter" idx="10"/>
          </p:nvPr>
        </p:nvSpPr>
        <p:spPr/>
        <p:txBody>
          <a:bodyPr/>
          <a:lstStyle/>
          <a:p>
            <a:r>
              <a:rPr lang="fr-FR"/>
              <a:t>SG - Réorganisation des BU/SU - CSEE des Services Centraux Parisiens – La réorganisation de RESG - Avril 2024</a:t>
            </a:r>
          </a:p>
        </p:txBody>
      </p:sp>
      <p:sp>
        <p:nvSpPr>
          <p:cNvPr id="4" name="Espace réservé du numéro de diapositive 3">
            <a:extLst>
              <a:ext uri="{FF2B5EF4-FFF2-40B4-BE49-F238E27FC236}">
                <a16:creationId xmlns:a16="http://schemas.microsoft.com/office/drawing/2014/main" id="{01BC9101-1859-4FF7-B9DF-59F01CE598AF}"/>
              </a:ext>
            </a:extLst>
          </p:cNvPr>
          <p:cNvSpPr>
            <a:spLocks noGrp="1"/>
          </p:cNvSpPr>
          <p:nvPr>
            <p:ph type="sldNum" sz="quarter" idx="11"/>
          </p:nvPr>
        </p:nvSpPr>
        <p:spPr/>
        <p:txBody>
          <a:bodyPr/>
          <a:lstStyle/>
          <a:p>
            <a:fld id="{EDD6480A-B622-4752-BDD4-14C508620FA8}" type="slidenum">
              <a:rPr lang="fr-FR" smtClean="0"/>
              <a:pPr/>
              <a:t>‹N°›</a:t>
            </a:fld>
            <a:endParaRPr lang="fr-FR" dirty="0"/>
          </a:p>
        </p:txBody>
      </p:sp>
      <p:sp>
        <p:nvSpPr>
          <p:cNvPr id="22" name="Espace réservé du texte 21">
            <a:extLst>
              <a:ext uri="{FF2B5EF4-FFF2-40B4-BE49-F238E27FC236}">
                <a16:creationId xmlns:a16="http://schemas.microsoft.com/office/drawing/2014/main" id="{29CAB487-2443-4BBC-A57F-D7BCBE43980C}"/>
              </a:ext>
            </a:extLst>
          </p:cNvPr>
          <p:cNvSpPr>
            <a:spLocks noGrp="1"/>
          </p:cNvSpPr>
          <p:nvPr>
            <p:ph type="body" sz="quarter" idx="22"/>
          </p:nvPr>
        </p:nvSpPr>
        <p:spPr>
          <a:xfrm>
            <a:off x="7649137" y="1752115"/>
            <a:ext cx="496467" cy="101977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a:t>Cliquez pour modifier les styles du texte du masque</a:t>
            </a:r>
          </a:p>
        </p:txBody>
      </p:sp>
      <p:sp>
        <p:nvSpPr>
          <p:cNvPr id="34" name="Espace réservé du texte 33">
            <a:extLst>
              <a:ext uri="{FF2B5EF4-FFF2-40B4-BE49-F238E27FC236}">
                <a16:creationId xmlns:a16="http://schemas.microsoft.com/office/drawing/2014/main" id="{7AE3FDBB-C8BD-4271-92F8-70D422F39615}"/>
              </a:ext>
            </a:extLst>
          </p:cNvPr>
          <p:cNvSpPr>
            <a:spLocks noGrp="1"/>
          </p:cNvSpPr>
          <p:nvPr>
            <p:ph type="body" sz="quarter" idx="23"/>
          </p:nvPr>
        </p:nvSpPr>
        <p:spPr>
          <a:xfrm>
            <a:off x="363530" y="1302018"/>
            <a:ext cx="7165432" cy="306614"/>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6" name="Espace réservé du contenu 16">
            <a:extLst>
              <a:ext uri="{FF2B5EF4-FFF2-40B4-BE49-F238E27FC236}">
                <a16:creationId xmlns:a16="http://schemas.microsoft.com/office/drawing/2014/main" id="{3B2D3B00-4A49-4AB5-9119-84D71A15C876}"/>
              </a:ext>
            </a:extLst>
          </p:cNvPr>
          <p:cNvSpPr>
            <a:spLocks noGrp="1"/>
          </p:cNvSpPr>
          <p:nvPr>
            <p:ph sz="quarter" idx="25"/>
          </p:nvPr>
        </p:nvSpPr>
        <p:spPr>
          <a:xfrm>
            <a:off x="375908" y="3227618"/>
            <a:ext cx="7146011" cy="1249817"/>
          </a:xfrm>
          <a:solidFill>
            <a:schemeClr val="bg1">
              <a:lumMod val="95000"/>
            </a:schemeClr>
          </a:solidFill>
        </p:spPr>
        <p:txBody>
          <a:bodyPr lIns="36000"/>
          <a:lstStyle>
            <a:lvl1pPr>
              <a:lnSpc>
                <a:spcPct val="100000"/>
              </a:lnSpc>
              <a:spcBef>
                <a:spcPts val="0"/>
              </a:spcBef>
              <a:spcAft>
                <a:spcPts val="0"/>
              </a:spcAft>
              <a:defRPr sz="1571"/>
            </a:lvl1pPr>
            <a:lvl2pPr>
              <a:lnSpc>
                <a:spcPct val="100000"/>
              </a:lnSpc>
              <a:spcBef>
                <a:spcPts val="0"/>
              </a:spcBef>
              <a:spcAft>
                <a:spcPts val="0"/>
              </a:spcAft>
              <a:defRPr sz="1234"/>
            </a:lvl2pPr>
            <a:lvl3pPr>
              <a:lnSpc>
                <a:spcPct val="100000"/>
              </a:lnSpc>
              <a:spcBef>
                <a:spcPts val="0"/>
              </a:spcBef>
              <a:spcAft>
                <a:spcPts val="0"/>
              </a:spcAft>
              <a:defRPr sz="1234"/>
            </a:lvl3pPr>
            <a:lvl4pPr>
              <a:lnSpc>
                <a:spcPct val="100000"/>
              </a:lnSpc>
              <a:spcBef>
                <a:spcPts val="0"/>
              </a:spcBef>
              <a:spcAft>
                <a:spcPts val="0"/>
              </a:spcAft>
              <a:defRPr sz="1234"/>
            </a:lvl4pPr>
            <a:lvl5pPr>
              <a:lnSpc>
                <a:spcPct val="100000"/>
              </a:lnSpc>
              <a:spcBef>
                <a:spcPts val="0"/>
              </a:spcBef>
              <a:spcAft>
                <a:spcPts val="0"/>
              </a:spcAft>
              <a:defRPr sz="1234"/>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7" name="Espace réservé du texte 21">
            <a:extLst>
              <a:ext uri="{FF2B5EF4-FFF2-40B4-BE49-F238E27FC236}">
                <a16:creationId xmlns:a16="http://schemas.microsoft.com/office/drawing/2014/main" id="{E6C3D761-EDF3-4182-B56A-767D36D3B46D}"/>
              </a:ext>
            </a:extLst>
          </p:cNvPr>
          <p:cNvSpPr>
            <a:spLocks noGrp="1"/>
          </p:cNvSpPr>
          <p:nvPr>
            <p:ph type="body" sz="quarter" idx="26"/>
          </p:nvPr>
        </p:nvSpPr>
        <p:spPr>
          <a:xfrm>
            <a:off x="7649137" y="3370714"/>
            <a:ext cx="496467" cy="101977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a:t>Cliquez pour modifier les styles du texte du masque</a:t>
            </a:r>
          </a:p>
        </p:txBody>
      </p:sp>
      <p:sp>
        <p:nvSpPr>
          <p:cNvPr id="38" name="Espace réservé du texte 33">
            <a:extLst>
              <a:ext uri="{FF2B5EF4-FFF2-40B4-BE49-F238E27FC236}">
                <a16:creationId xmlns:a16="http://schemas.microsoft.com/office/drawing/2014/main" id="{0BB67FA1-E1FB-4343-89F6-DF8309045547}"/>
              </a:ext>
            </a:extLst>
          </p:cNvPr>
          <p:cNvSpPr>
            <a:spLocks noGrp="1"/>
          </p:cNvSpPr>
          <p:nvPr>
            <p:ph type="body" sz="quarter" idx="27"/>
          </p:nvPr>
        </p:nvSpPr>
        <p:spPr>
          <a:xfrm>
            <a:off x="363530" y="2920618"/>
            <a:ext cx="7165432" cy="306614"/>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9" name="Espace réservé du contenu 16">
            <a:extLst>
              <a:ext uri="{FF2B5EF4-FFF2-40B4-BE49-F238E27FC236}">
                <a16:creationId xmlns:a16="http://schemas.microsoft.com/office/drawing/2014/main" id="{0477997F-08B0-4989-B142-7176EBBE04EF}"/>
              </a:ext>
            </a:extLst>
          </p:cNvPr>
          <p:cNvSpPr>
            <a:spLocks noGrp="1"/>
          </p:cNvSpPr>
          <p:nvPr>
            <p:ph sz="quarter" idx="28"/>
          </p:nvPr>
        </p:nvSpPr>
        <p:spPr>
          <a:xfrm>
            <a:off x="375908" y="4850553"/>
            <a:ext cx="7146011" cy="1249817"/>
          </a:xfrm>
          <a:solidFill>
            <a:schemeClr val="bg1">
              <a:lumMod val="95000"/>
            </a:schemeClr>
          </a:solidFill>
        </p:spPr>
        <p:txBody>
          <a:bodyPr lIns="36000"/>
          <a:lstStyle>
            <a:lvl1pPr>
              <a:lnSpc>
                <a:spcPct val="100000"/>
              </a:lnSpc>
              <a:spcBef>
                <a:spcPts val="0"/>
              </a:spcBef>
              <a:spcAft>
                <a:spcPts val="0"/>
              </a:spcAft>
              <a:defRPr sz="1571"/>
            </a:lvl1pPr>
            <a:lvl2pPr>
              <a:lnSpc>
                <a:spcPct val="100000"/>
              </a:lnSpc>
              <a:spcBef>
                <a:spcPts val="0"/>
              </a:spcBef>
              <a:spcAft>
                <a:spcPts val="0"/>
              </a:spcAft>
              <a:defRPr sz="1234"/>
            </a:lvl2pPr>
            <a:lvl3pPr>
              <a:lnSpc>
                <a:spcPct val="100000"/>
              </a:lnSpc>
              <a:spcBef>
                <a:spcPts val="0"/>
              </a:spcBef>
              <a:spcAft>
                <a:spcPts val="0"/>
              </a:spcAft>
              <a:defRPr sz="1234"/>
            </a:lvl3pPr>
            <a:lvl4pPr>
              <a:lnSpc>
                <a:spcPct val="100000"/>
              </a:lnSpc>
              <a:spcBef>
                <a:spcPts val="0"/>
              </a:spcBef>
              <a:spcAft>
                <a:spcPts val="0"/>
              </a:spcAft>
              <a:defRPr sz="1234"/>
            </a:lvl4pPr>
            <a:lvl5pPr>
              <a:lnSpc>
                <a:spcPct val="100000"/>
              </a:lnSpc>
              <a:spcBef>
                <a:spcPts val="0"/>
              </a:spcBef>
              <a:spcAft>
                <a:spcPts val="0"/>
              </a:spcAft>
              <a:defRPr sz="1234"/>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0" name="Espace réservé du texte 21">
            <a:extLst>
              <a:ext uri="{FF2B5EF4-FFF2-40B4-BE49-F238E27FC236}">
                <a16:creationId xmlns:a16="http://schemas.microsoft.com/office/drawing/2014/main" id="{652A242B-8180-4256-A15A-57F77CD97350}"/>
              </a:ext>
            </a:extLst>
          </p:cNvPr>
          <p:cNvSpPr>
            <a:spLocks noGrp="1"/>
          </p:cNvSpPr>
          <p:nvPr>
            <p:ph type="body" sz="quarter" idx="29"/>
          </p:nvPr>
        </p:nvSpPr>
        <p:spPr>
          <a:xfrm>
            <a:off x="7649137" y="4993649"/>
            <a:ext cx="496467" cy="101977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a:t>Cliquez pour modifier les styles du texte du masque</a:t>
            </a:r>
          </a:p>
        </p:txBody>
      </p:sp>
      <p:sp>
        <p:nvSpPr>
          <p:cNvPr id="41" name="Espace réservé du texte 33">
            <a:extLst>
              <a:ext uri="{FF2B5EF4-FFF2-40B4-BE49-F238E27FC236}">
                <a16:creationId xmlns:a16="http://schemas.microsoft.com/office/drawing/2014/main" id="{A5782944-53F6-4179-80EF-E2735700122D}"/>
              </a:ext>
            </a:extLst>
          </p:cNvPr>
          <p:cNvSpPr>
            <a:spLocks noGrp="1"/>
          </p:cNvSpPr>
          <p:nvPr>
            <p:ph type="body" sz="quarter" idx="30"/>
          </p:nvPr>
        </p:nvSpPr>
        <p:spPr>
          <a:xfrm>
            <a:off x="363530" y="4543553"/>
            <a:ext cx="7165432" cy="306614"/>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Espace réservé du contenu 17">
            <a:extLst>
              <a:ext uri="{FF2B5EF4-FFF2-40B4-BE49-F238E27FC236}">
                <a16:creationId xmlns:a16="http://schemas.microsoft.com/office/drawing/2014/main" id="{16A8FD3D-84EA-49D2-AF4C-A47D6BE47412}"/>
              </a:ext>
            </a:extLst>
          </p:cNvPr>
          <p:cNvSpPr>
            <a:spLocks noGrp="1"/>
          </p:cNvSpPr>
          <p:nvPr>
            <p:ph idx="21" hasCustomPrompt="1"/>
          </p:nvPr>
        </p:nvSpPr>
        <p:spPr>
          <a:xfrm>
            <a:off x="8193811" y="1292534"/>
            <a:ext cx="5122147" cy="2335452"/>
          </a:xfrm>
          <a:solidFill>
            <a:schemeClr val="bg1"/>
          </a:solidFill>
          <a:ln w="19050">
            <a:noFill/>
          </a:ln>
          <a:effectLst>
            <a:outerShdw blurRad="50800" dist="38100" dir="2700000" algn="tl" rotWithShape="0">
              <a:prstClr val="black">
                <a:alpha val="40000"/>
              </a:prstClr>
            </a:outerShdw>
          </a:effectLst>
        </p:spPr>
        <p:txBody>
          <a:bodyPr/>
          <a:lstStyle>
            <a:lvl1pPr marL="0" indent="0">
              <a:buNone/>
              <a:defRPr baseline="0">
                <a:solidFill>
                  <a:schemeClr val="tx1"/>
                </a:solidFill>
                <a:latin typeface="+mj-lt"/>
              </a:defRPr>
            </a:lvl1pPr>
          </a:lstStyle>
          <a:p>
            <a:pPr>
              <a:defRPr/>
            </a:pPr>
            <a:r>
              <a:rPr lang="fr-FR" dirty="0">
                <a:solidFill>
                  <a:srgbClr val="000000"/>
                </a:solidFill>
              </a:rPr>
              <a:t>Insérez une image ou un graphique</a:t>
            </a:r>
          </a:p>
        </p:txBody>
      </p:sp>
      <p:sp>
        <p:nvSpPr>
          <p:cNvPr id="18" name="Espace réservé du contenu 17">
            <a:extLst>
              <a:ext uri="{FF2B5EF4-FFF2-40B4-BE49-F238E27FC236}">
                <a16:creationId xmlns:a16="http://schemas.microsoft.com/office/drawing/2014/main" id="{2954EDDD-DE6D-4AC5-BC72-2A6CF872E400}"/>
              </a:ext>
            </a:extLst>
          </p:cNvPr>
          <p:cNvSpPr>
            <a:spLocks noGrp="1"/>
          </p:cNvSpPr>
          <p:nvPr>
            <p:ph idx="31" hasCustomPrompt="1"/>
          </p:nvPr>
        </p:nvSpPr>
        <p:spPr>
          <a:xfrm>
            <a:off x="8193811" y="3764918"/>
            <a:ext cx="5122147" cy="2335452"/>
          </a:xfrm>
          <a:solidFill>
            <a:schemeClr val="bg1"/>
          </a:solidFill>
          <a:ln w="19050">
            <a:noFill/>
          </a:ln>
          <a:effectLst>
            <a:outerShdw blurRad="50800" dist="38100" dir="2700000" algn="tl" rotWithShape="0">
              <a:prstClr val="black">
                <a:alpha val="40000"/>
              </a:prstClr>
            </a:outerShdw>
          </a:effectLst>
        </p:spPr>
        <p:txBody>
          <a:bodyPr/>
          <a:lstStyle>
            <a:lvl1pPr marL="0" indent="0">
              <a:buNone/>
              <a:defRPr baseline="0">
                <a:solidFill>
                  <a:schemeClr val="tx1"/>
                </a:solidFill>
                <a:latin typeface="+mj-lt"/>
              </a:defRPr>
            </a:lvl1pPr>
          </a:lstStyle>
          <a:p>
            <a:pPr>
              <a:defRPr/>
            </a:pPr>
            <a:r>
              <a:rPr lang="fr-FR" dirty="0">
                <a:solidFill>
                  <a:srgbClr val="000000"/>
                </a:solidFill>
              </a:rPr>
              <a:t>Insérez une image ou un graphique</a:t>
            </a:r>
          </a:p>
        </p:txBody>
      </p:sp>
      <p:sp>
        <p:nvSpPr>
          <p:cNvPr id="21" name="Espace réservé du contenu 6">
            <a:extLst>
              <a:ext uri="{FF2B5EF4-FFF2-40B4-BE49-F238E27FC236}">
                <a16:creationId xmlns:a16="http://schemas.microsoft.com/office/drawing/2014/main" id="{C8F50C0E-7BA2-46B8-91EB-44AD7CC11897}"/>
              </a:ext>
            </a:extLst>
          </p:cNvPr>
          <p:cNvSpPr>
            <a:spLocks noGrp="1"/>
          </p:cNvSpPr>
          <p:nvPr>
            <p:ph sz="quarter" idx="16"/>
          </p:nvPr>
        </p:nvSpPr>
        <p:spPr>
          <a:xfrm>
            <a:off x="387867" y="6584165"/>
            <a:ext cx="12952429" cy="639485"/>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3" name="Rectangle 22">
            <a:extLst>
              <a:ext uri="{FF2B5EF4-FFF2-40B4-BE49-F238E27FC236}">
                <a16:creationId xmlns:a16="http://schemas.microsoft.com/office/drawing/2014/main" id="{C976577D-EB91-4E31-9C88-1FACD16229FA}"/>
              </a:ext>
            </a:extLst>
          </p:cNvPr>
          <p:cNvSpPr/>
          <p:nvPr userDrawn="1"/>
        </p:nvSpPr>
        <p:spPr>
          <a:xfrm>
            <a:off x="437842" y="6502278"/>
            <a:ext cx="403922" cy="20196"/>
          </a:xfrm>
          <a:prstGeom prst="rect">
            <a:avLst/>
          </a:prstGeom>
          <a:gradFill>
            <a:gsLst>
              <a:gs pos="0">
                <a:schemeClr val="accent2"/>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solidFill>
                <a:srgbClr val="013965"/>
              </a:solidFill>
            </a:endParaRPr>
          </a:p>
        </p:txBody>
      </p:sp>
      <p:sp>
        <p:nvSpPr>
          <p:cNvPr id="24" name="Espace réservé du texte 45">
            <a:extLst>
              <a:ext uri="{FF2B5EF4-FFF2-40B4-BE49-F238E27FC236}">
                <a16:creationId xmlns:a16="http://schemas.microsoft.com/office/drawing/2014/main" id="{2C3BAFC2-14C9-4340-B982-CCD43A54FDB7}"/>
              </a:ext>
            </a:extLst>
          </p:cNvPr>
          <p:cNvSpPr>
            <a:spLocks noGrp="1"/>
          </p:cNvSpPr>
          <p:nvPr>
            <p:ph type="body" sz="quarter" idx="32" hasCustomPrompt="1"/>
          </p:nvPr>
        </p:nvSpPr>
        <p:spPr>
          <a:xfrm>
            <a:off x="389550" y="6096358"/>
            <a:ext cx="3548612" cy="383557"/>
          </a:xfrm>
          <a:noFill/>
        </p:spPr>
        <p:txBody>
          <a:bodyPr wrap="square" rtlCol="0">
            <a:spAutoFit/>
          </a:bodyPr>
          <a:lstStyle>
            <a:lvl1pPr marL="0" indent="0">
              <a:buFont typeface="+mj-lt"/>
              <a:buNone/>
              <a:defRPr lang="fr-FR" sz="2020" b="1" dirty="0">
                <a:gradFill>
                  <a:gsLst>
                    <a:gs pos="0">
                      <a:schemeClr val="accent2"/>
                    </a:gs>
                    <a:gs pos="100000">
                      <a:schemeClr val="accent3"/>
                    </a:gs>
                  </a:gsLst>
                  <a:lin ang="18900000" scaled="1"/>
                </a:gradFill>
                <a:latin typeface="Calibri" panose="020F0502020204030204" pitchFamily="34" charset="0"/>
                <a:cs typeface="Calibri" panose="020F0502020204030204" pitchFamily="34" charset="0"/>
              </a:defRPr>
            </a:lvl1pPr>
          </a:lstStyle>
          <a:p>
            <a:pPr marL="384734" lvl="0" indent="-384734" algn="l"/>
            <a:r>
              <a:rPr lang="fr-FR" dirty="0"/>
              <a:t>Écrire le Titre (ex: CONCLUSION)</a:t>
            </a:r>
          </a:p>
        </p:txBody>
      </p:sp>
    </p:spTree>
    <p:extLst>
      <p:ext uri="{BB962C8B-B14F-4D97-AF65-F5344CB8AC3E}">
        <p14:creationId xmlns:p14="http://schemas.microsoft.com/office/powerpoint/2010/main" val="3227766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atrice">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022F35F-B14C-424E-B5AD-164409941DAB}"/>
              </a:ext>
            </a:extLst>
          </p:cNvPr>
          <p:cNvSpPr>
            <a:spLocks noGrp="1"/>
          </p:cNvSpPr>
          <p:nvPr>
            <p:ph type="title"/>
          </p:nvPr>
        </p:nvSpPr>
        <p:spPr/>
        <p:txBody>
          <a:bodyPr/>
          <a:lstStyle/>
          <a:p>
            <a:r>
              <a:rPr lang="fr-FR"/>
              <a:t>Modifiez le style du titre</a:t>
            </a:r>
          </a:p>
        </p:txBody>
      </p:sp>
      <p:sp>
        <p:nvSpPr>
          <p:cNvPr id="21" name="Espace réservé du contenu 16">
            <a:extLst>
              <a:ext uri="{FF2B5EF4-FFF2-40B4-BE49-F238E27FC236}">
                <a16:creationId xmlns:a16="http://schemas.microsoft.com/office/drawing/2014/main" id="{00A1BDEB-EC13-4B5F-9382-7420358991BC}"/>
              </a:ext>
            </a:extLst>
          </p:cNvPr>
          <p:cNvSpPr>
            <a:spLocks noGrp="1"/>
          </p:cNvSpPr>
          <p:nvPr>
            <p:ph sz="quarter" idx="24"/>
          </p:nvPr>
        </p:nvSpPr>
        <p:spPr>
          <a:xfrm>
            <a:off x="4833984" y="1609018"/>
            <a:ext cx="4011521" cy="1846339"/>
          </a:xfrm>
          <a:prstGeom prst="rect">
            <a:avLst/>
          </a:prstGeom>
          <a:solidFill>
            <a:schemeClr val="bg1">
              <a:lumMod val="95000"/>
            </a:schemeClr>
          </a:solidFill>
        </p:spPr>
        <p:txBody>
          <a:bodyPr lIns="36000"/>
          <a:lstStyle>
            <a:lvl1pPr>
              <a:lnSpc>
                <a:spcPct val="100000"/>
              </a:lnSpc>
              <a:spcBef>
                <a:spcPts val="0"/>
              </a:spcBef>
              <a:spcAft>
                <a:spcPts val="0"/>
              </a:spcAft>
              <a:defRPr sz="1571"/>
            </a:lvl1pPr>
            <a:lvl2pPr>
              <a:lnSpc>
                <a:spcPct val="100000"/>
              </a:lnSpc>
              <a:spcBef>
                <a:spcPts val="0"/>
              </a:spcBef>
              <a:spcAft>
                <a:spcPts val="0"/>
              </a:spcAft>
              <a:defRPr sz="1234"/>
            </a:lvl2pPr>
            <a:lvl3pPr>
              <a:lnSpc>
                <a:spcPct val="100000"/>
              </a:lnSpc>
              <a:spcBef>
                <a:spcPts val="0"/>
              </a:spcBef>
              <a:spcAft>
                <a:spcPts val="0"/>
              </a:spcAft>
              <a:defRPr sz="1234"/>
            </a:lvl3pPr>
            <a:lvl4pPr>
              <a:lnSpc>
                <a:spcPct val="100000"/>
              </a:lnSpc>
              <a:spcBef>
                <a:spcPts val="0"/>
              </a:spcBef>
              <a:spcAft>
                <a:spcPts val="0"/>
              </a:spcAft>
              <a:defRPr sz="1234"/>
            </a:lvl4pPr>
            <a:lvl5pPr>
              <a:lnSpc>
                <a:spcPct val="100000"/>
              </a:lnSpc>
              <a:spcBef>
                <a:spcPts val="0"/>
              </a:spcBef>
              <a:spcAft>
                <a:spcPts val="0"/>
              </a:spcAft>
              <a:defRPr sz="1234"/>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2" name="Espace réservé du texte 33">
            <a:extLst>
              <a:ext uri="{FF2B5EF4-FFF2-40B4-BE49-F238E27FC236}">
                <a16:creationId xmlns:a16="http://schemas.microsoft.com/office/drawing/2014/main" id="{7A47970A-9986-4926-B55B-544CB3327A28}"/>
              </a:ext>
            </a:extLst>
          </p:cNvPr>
          <p:cNvSpPr>
            <a:spLocks noGrp="1"/>
          </p:cNvSpPr>
          <p:nvPr>
            <p:ph type="body" sz="quarter" idx="23" hasCustomPrompt="1"/>
          </p:nvPr>
        </p:nvSpPr>
        <p:spPr>
          <a:xfrm>
            <a:off x="4828533" y="1302018"/>
            <a:ext cx="4022424" cy="306614"/>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dirty="0"/>
              <a:t>Cliquez pour le titre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4" name="Espace réservé du contenu 16">
            <a:extLst>
              <a:ext uri="{FF2B5EF4-FFF2-40B4-BE49-F238E27FC236}">
                <a16:creationId xmlns:a16="http://schemas.microsoft.com/office/drawing/2014/main" id="{A0779DDF-0B67-454A-9597-92CAA47244A8}"/>
              </a:ext>
            </a:extLst>
          </p:cNvPr>
          <p:cNvSpPr>
            <a:spLocks noGrp="1"/>
          </p:cNvSpPr>
          <p:nvPr>
            <p:ph sz="quarter" idx="25"/>
          </p:nvPr>
        </p:nvSpPr>
        <p:spPr>
          <a:xfrm>
            <a:off x="4833984" y="5290363"/>
            <a:ext cx="4011521" cy="1846339"/>
          </a:xfrm>
          <a:prstGeom prst="rect">
            <a:avLst/>
          </a:prstGeom>
          <a:solidFill>
            <a:schemeClr val="bg1">
              <a:lumMod val="95000"/>
            </a:schemeClr>
          </a:solidFill>
        </p:spPr>
        <p:txBody>
          <a:bodyPr lIns="36000"/>
          <a:lstStyle>
            <a:lvl1pPr>
              <a:lnSpc>
                <a:spcPct val="100000"/>
              </a:lnSpc>
              <a:spcBef>
                <a:spcPts val="0"/>
              </a:spcBef>
              <a:spcAft>
                <a:spcPts val="0"/>
              </a:spcAft>
              <a:defRPr sz="1571"/>
            </a:lvl1pPr>
            <a:lvl2pPr>
              <a:lnSpc>
                <a:spcPct val="100000"/>
              </a:lnSpc>
              <a:spcBef>
                <a:spcPts val="0"/>
              </a:spcBef>
              <a:spcAft>
                <a:spcPts val="0"/>
              </a:spcAft>
              <a:defRPr sz="1234"/>
            </a:lvl2pPr>
            <a:lvl3pPr>
              <a:lnSpc>
                <a:spcPct val="100000"/>
              </a:lnSpc>
              <a:spcBef>
                <a:spcPts val="0"/>
              </a:spcBef>
              <a:spcAft>
                <a:spcPts val="0"/>
              </a:spcAft>
              <a:defRPr sz="1234"/>
            </a:lvl3pPr>
            <a:lvl4pPr>
              <a:lnSpc>
                <a:spcPct val="100000"/>
              </a:lnSpc>
              <a:spcBef>
                <a:spcPts val="0"/>
              </a:spcBef>
              <a:spcAft>
                <a:spcPts val="0"/>
              </a:spcAft>
              <a:defRPr sz="1234"/>
            </a:lvl4pPr>
            <a:lvl5pPr>
              <a:lnSpc>
                <a:spcPct val="100000"/>
              </a:lnSpc>
              <a:spcBef>
                <a:spcPts val="0"/>
              </a:spcBef>
              <a:spcAft>
                <a:spcPts val="0"/>
              </a:spcAft>
              <a:defRPr sz="1234"/>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6" name="Espace réservé du texte 33">
            <a:extLst>
              <a:ext uri="{FF2B5EF4-FFF2-40B4-BE49-F238E27FC236}">
                <a16:creationId xmlns:a16="http://schemas.microsoft.com/office/drawing/2014/main" id="{26280DCD-50AF-45ED-997B-5DE4B66CD8FD}"/>
              </a:ext>
            </a:extLst>
          </p:cNvPr>
          <p:cNvSpPr>
            <a:spLocks noGrp="1"/>
          </p:cNvSpPr>
          <p:nvPr>
            <p:ph type="body" sz="quarter" idx="26" hasCustomPrompt="1"/>
          </p:nvPr>
        </p:nvSpPr>
        <p:spPr>
          <a:xfrm>
            <a:off x="4828533" y="4983363"/>
            <a:ext cx="4022424" cy="306614"/>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dirty="0"/>
              <a:t>Cliquez pour le titre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7" name="Espace réservé du contenu 16">
            <a:extLst>
              <a:ext uri="{FF2B5EF4-FFF2-40B4-BE49-F238E27FC236}">
                <a16:creationId xmlns:a16="http://schemas.microsoft.com/office/drawing/2014/main" id="{7663D4A8-3E7B-449B-B09C-3B199335317E}"/>
              </a:ext>
            </a:extLst>
          </p:cNvPr>
          <p:cNvSpPr>
            <a:spLocks noGrp="1"/>
          </p:cNvSpPr>
          <p:nvPr>
            <p:ph sz="quarter" idx="27"/>
          </p:nvPr>
        </p:nvSpPr>
        <p:spPr>
          <a:xfrm>
            <a:off x="368980" y="3303846"/>
            <a:ext cx="4011521" cy="1846339"/>
          </a:xfrm>
          <a:prstGeom prst="rect">
            <a:avLst/>
          </a:prstGeom>
          <a:solidFill>
            <a:schemeClr val="bg1">
              <a:lumMod val="95000"/>
            </a:schemeClr>
          </a:solidFill>
        </p:spPr>
        <p:txBody>
          <a:bodyPr lIns="36000"/>
          <a:lstStyle>
            <a:lvl1pPr>
              <a:lnSpc>
                <a:spcPct val="100000"/>
              </a:lnSpc>
              <a:spcBef>
                <a:spcPts val="0"/>
              </a:spcBef>
              <a:spcAft>
                <a:spcPts val="0"/>
              </a:spcAft>
              <a:defRPr sz="1571"/>
            </a:lvl1pPr>
            <a:lvl2pPr>
              <a:lnSpc>
                <a:spcPct val="100000"/>
              </a:lnSpc>
              <a:spcBef>
                <a:spcPts val="0"/>
              </a:spcBef>
              <a:spcAft>
                <a:spcPts val="0"/>
              </a:spcAft>
              <a:defRPr sz="1234"/>
            </a:lvl2pPr>
            <a:lvl3pPr>
              <a:lnSpc>
                <a:spcPct val="100000"/>
              </a:lnSpc>
              <a:spcBef>
                <a:spcPts val="0"/>
              </a:spcBef>
              <a:spcAft>
                <a:spcPts val="0"/>
              </a:spcAft>
              <a:defRPr sz="1234"/>
            </a:lvl3pPr>
            <a:lvl4pPr>
              <a:lnSpc>
                <a:spcPct val="100000"/>
              </a:lnSpc>
              <a:spcBef>
                <a:spcPts val="0"/>
              </a:spcBef>
              <a:spcAft>
                <a:spcPts val="0"/>
              </a:spcAft>
              <a:defRPr sz="1234"/>
            </a:lvl4pPr>
            <a:lvl5pPr>
              <a:lnSpc>
                <a:spcPct val="100000"/>
              </a:lnSpc>
              <a:spcBef>
                <a:spcPts val="0"/>
              </a:spcBef>
              <a:spcAft>
                <a:spcPts val="0"/>
              </a:spcAft>
              <a:defRPr sz="1234"/>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8" name="Espace réservé du texte 33">
            <a:extLst>
              <a:ext uri="{FF2B5EF4-FFF2-40B4-BE49-F238E27FC236}">
                <a16:creationId xmlns:a16="http://schemas.microsoft.com/office/drawing/2014/main" id="{C028BE11-C196-4315-A928-159E0495427A}"/>
              </a:ext>
            </a:extLst>
          </p:cNvPr>
          <p:cNvSpPr>
            <a:spLocks noGrp="1"/>
          </p:cNvSpPr>
          <p:nvPr>
            <p:ph type="body" sz="quarter" idx="28" hasCustomPrompt="1"/>
          </p:nvPr>
        </p:nvSpPr>
        <p:spPr>
          <a:xfrm>
            <a:off x="363530" y="2996846"/>
            <a:ext cx="4022424" cy="306614"/>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dirty="0"/>
              <a:t>Cliquez pour le titre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9" name="Espace réservé du contenu 16">
            <a:extLst>
              <a:ext uri="{FF2B5EF4-FFF2-40B4-BE49-F238E27FC236}">
                <a16:creationId xmlns:a16="http://schemas.microsoft.com/office/drawing/2014/main" id="{FD87F622-B8C2-4E65-B312-D6328284603A}"/>
              </a:ext>
            </a:extLst>
          </p:cNvPr>
          <p:cNvSpPr>
            <a:spLocks noGrp="1"/>
          </p:cNvSpPr>
          <p:nvPr>
            <p:ph sz="quarter" idx="29"/>
          </p:nvPr>
        </p:nvSpPr>
        <p:spPr>
          <a:xfrm>
            <a:off x="9272057" y="3302001"/>
            <a:ext cx="4011521" cy="1846339"/>
          </a:xfrm>
          <a:prstGeom prst="rect">
            <a:avLst/>
          </a:prstGeom>
          <a:solidFill>
            <a:schemeClr val="bg1">
              <a:lumMod val="95000"/>
            </a:schemeClr>
          </a:solidFill>
        </p:spPr>
        <p:txBody>
          <a:bodyPr lIns="36000"/>
          <a:lstStyle>
            <a:lvl1pPr>
              <a:lnSpc>
                <a:spcPct val="100000"/>
              </a:lnSpc>
              <a:spcBef>
                <a:spcPts val="0"/>
              </a:spcBef>
              <a:spcAft>
                <a:spcPts val="0"/>
              </a:spcAft>
              <a:defRPr sz="1571"/>
            </a:lvl1pPr>
            <a:lvl2pPr>
              <a:lnSpc>
                <a:spcPct val="100000"/>
              </a:lnSpc>
              <a:spcBef>
                <a:spcPts val="0"/>
              </a:spcBef>
              <a:spcAft>
                <a:spcPts val="0"/>
              </a:spcAft>
              <a:defRPr sz="1234"/>
            </a:lvl2pPr>
            <a:lvl3pPr>
              <a:lnSpc>
                <a:spcPct val="100000"/>
              </a:lnSpc>
              <a:spcBef>
                <a:spcPts val="0"/>
              </a:spcBef>
              <a:spcAft>
                <a:spcPts val="0"/>
              </a:spcAft>
              <a:defRPr sz="1234"/>
            </a:lvl3pPr>
            <a:lvl4pPr>
              <a:lnSpc>
                <a:spcPct val="100000"/>
              </a:lnSpc>
              <a:spcBef>
                <a:spcPts val="0"/>
              </a:spcBef>
              <a:spcAft>
                <a:spcPts val="0"/>
              </a:spcAft>
              <a:defRPr sz="1234"/>
            </a:lvl4pPr>
            <a:lvl5pPr>
              <a:lnSpc>
                <a:spcPct val="100000"/>
              </a:lnSpc>
              <a:spcBef>
                <a:spcPts val="0"/>
              </a:spcBef>
              <a:spcAft>
                <a:spcPts val="0"/>
              </a:spcAft>
              <a:defRPr sz="1234"/>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0" name="Espace réservé du texte 33">
            <a:extLst>
              <a:ext uri="{FF2B5EF4-FFF2-40B4-BE49-F238E27FC236}">
                <a16:creationId xmlns:a16="http://schemas.microsoft.com/office/drawing/2014/main" id="{EB22ACEB-A084-42A9-BFF6-0AF9EE2900FE}"/>
              </a:ext>
            </a:extLst>
          </p:cNvPr>
          <p:cNvSpPr>
            <a:spLocks noGrp="1"/>
          </p:cNvSpPr>
          <p:nvPr>
            <p:ph type="body" sz="quarter" idx="30" hasCustomPrompt="1"/>
          </p:nvPr>
        </p:nvSpPr>
        <p:spPr>
          <a:xfrm>
            <a:off x="9266607" y="2995001"/>
            <a:ext cx="4022424" cy="306614"/>
          </a:xfrm>
          <a:gradFill flip="none" rotWithShape="1">
            <a:gsLst>
              <a:gs pos="0">
                <a:schemeClr val="tx2"/>
              </a:gs>
              <a:gs pos="100000">
                <a:schemeClr val="accent1"/>
              </a:gs>
            </a:gsLst>
            <a:lin ang="18900000" scaled="1"/>
            <a:tileRect/>
          </a:gradFill>
        </p:spPr>
        <p:txBody>
          <a:bodyPr/>
          <a:lstStyle>
            <a:lvl1pPr marL="0" indent="0" algn="ctr">
              <a:buFont typeface="Arial" panose="020B0604020202020204" pitchFamily="34" charset="0"/>
              <a:buNone/>
              <a:defRPr b="1">
                <a:solidFill>
                  <a:schemeClr val="bg1"/>
                </a:solidFill>
              </a:defRPr>
            </a:lvl1pPr>
            <a:lvl2pPr marL="402546" indent="0" algn="ctr">
              <a:buNone/>
              <a:defRPr b="1">
                <a:solidFill>
                  <a:schemeClr val="bg1"/>
                </a:solidFill>
              </a:defRPr>
            </a:lvl2pPr>
            <a:lvl3pPr marL="701783" indent="0" algn="ctr">
              <a:buNone/>
              <a:defRPr b="1">
                <a:solidFill>
                  <a:schemeClr val="bg1"/>
                </a:solidFill>
              </a:defRPr>
            </a:lvl3pPr>
            <a:lvl4pPr marL="1050893" indent="0" algn="ctr">
              <a:buNone/>
              <a:defRPr b="1">
                <a:solidFill>
                  <a:schemeClr val="bg1"/>
                </a:solidFill>
              </a:defRPr>
            </a:lvl4pPr>
            <a:lvl5pPr marL="1353693" indent="0" algn="ctr">
              <a:buNone/>
              <a:defRPr b="1">
                <a:solidFill>
                  <a:schemeClr val="bg1"/>
                </a:solidFill>
              </a:defRPr>
            </a:lvl5pPr>
          </a:lstStyle>
          <a:p>
            <a:pPr lvl="0"/>
            <a:r>
              <a:rPr lang="fr-FR" dirty="0"/>
              <a:t>Cliquez pour le titre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1" name="Espace réservé du texte 21">
            <a:extLst>
              <a:ext uri="{FF2B5EF4-FFF2-40B4-BE49-F238E27FC236}">
                <a16:creationId xmlns:a16="http://schemas.microsoft.com/office/drawing/2014/main" id="{44C32B5A-28FE-4ADC-80E4-0857904F8F31}"/>
              </a:ext>
            </a:extLst>
          </p:cNvPr>
          <p:cNvSpPr>
            <a:spLocks noGrp="1"/>
          </p:cNvSpPr>
          <p:nvPr>
            <p:ph type="body" sz="quarter" idx="22" hasCustomPrompt="1"/>
          </p:nvPr>
        </p:nvSpPr>
        <p:spPr>
          <a:xfrm rot="5400000">
            <a:off x="6688358" y="2870458"/>
            <a:ext cx="302769" cy="148695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a:t>
            </a:r>
          </a:p>
        </p:txBody>
      </p:sp>
      <p:sp>
        <p:nvSpPr>
          <p:cNvPr id="43" name="Espace réservé du texte 21">
            <a:extLst>
              <a:ext uri="{FF2B5EF4-FFF2-40B4-BE49-F238E27FC236}">
                <a16:creationId xmlns:a16="http://schemas.microsoft.com/office/drawing/2014/main" id="{44E53144-87C2-414E-A560-7FDBCF3B402F}"/>
              </a:ext>
            </a:extLst>
          </p:cNvPr>
          <p:cNvSpPr>
            <a:spLocks noGrp="1"/>
          </p:cNvSpPr>
          <p:nvPr>
            <p:ph type="body" sz="quarter" idx="31" hasCustomPrompt="1"/>
          </p:nvPr>
        </p:nvSpPr>
        <p:spPr>
          <a:xfrm rot="16200000">
            <a:off x="6674895" y="4088116"/>
            <a:ext cx="302769" cy="1486952"/>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a:t>
            </a:r>
          </a:p>
        </p:txBody>
      </p:sp>
      <p:sp>
        <p:nvSpPr>
          <p:cNvPr id="44" name="Espace réservé du texte 21">
            <a:extLst>
              <a:ext uri="{FF2B5EF4-FFF2-40B4-BE49-F238E27FC236}">
                <a16:creationId xmlns:a16="http://schemas.microsoft.com/office/drawing/2014/main" id="{0418D3D4-4E97-45A9-82D3-684320EF69D8}"/>
              </a:ext>
            </a:extLst>
          </p:cNvPr>
          <p:cNvSpPr>
            <a:spLocks noGrp="1"/>
          </p:cNvSpPr>
          <p:nvPr>
            <p:ph type="body" sz="quarter" idx="32" hasCustomPrompt="1"/>
          </p:nvPr>
        </p:nvSpPr>
        <p:spPr>
          <a:xfrm>
            <a:off x="4393967" y="3468268"/>
            <a:ext cx="302773" cy="148693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a:t>
            </a:r>
          </a:p>
        </p:txBody>
      </p:sp>
      <p:sp>
        <p:nvSpPr>
          <p:cNvPr id="45" name="Espace réservé du texte 21">
            <a:extLst>
              <a:ext uri="{FF2B5EF4-FFF2-40B4-BE49-F238E27FC236}">
                <a16:creationId xmlns:a16="http://schemas.microsoft.com/office/drawing/2014/main" id="{CE26C602-3800-4894-B00A-73CEA98A36EE}"/>
              </a:ext>
            </a:extLst>
          </p:cNvPr>
          <p:cNvSpPr>
            <a:spLocks noGrp="1"/>
          </p:cNvSpPr>
          <p:nvPr>
            <p:ph type="body" sz="quarter" idx="33" hasCustomPrompt="1"/>
          </p:nvPr>
        </p:nvSpPr>
        <p:spPr>
          <a:xfrm rot="10800000">
            <a:off x="8955821" y="3488804"/>
            <a:ext cx="302773" cy="148693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77 w 5000"/>
              <a:gd name="connsiteY0" fmla="*/ 4733 h 10000"/>
              <a:gd name="connsiteX1" fmla="*/ 0 w 5000"/>
              <a:gd name="connsiteY1" fmla="*/ 0 h 10000"/>
              <a:gd name="connsiteX2" fmla="*/ 5000 w 5000"/>
              <a:gd name="connsiteY2" fmla="*/ 5000 h 10000"/>
              <a:gd name="connsiteX3" fmla="*/ 0 w 5000"/>
              <a:gd name="connsiteY3" fmla="*/ 10000 h 10000"/>
              <a:gd name="connsiteX4" fmla="*/ 77 w 5000"/>
              <a:gd name="connsiteY4" fmla="*/ 4733 h 10000"/>
              <a:gd name="connsiteX0" fmla="*/ 37 w 10000"/>
              <a:gd name="connsiteY0" fmla="*/ 4733 h 10000"/>
              <a:gd name="connsiteX1" fmla="*/ 0 w 10000"/>
              <a:gd name="connsiteY1" fmla="*/ 0 h 10000"/>
              <a:gd name="connsiteX2" fmla="*/ 10000 w 10000"/>
              <a:gd name="connsiteY2" fmla="*/ 5000 h 10000"/>
              <a:gd name="connsiteX3" fmla="*/ 0 w 10000"/>
              <a:gd name="connsiteY3" fmla="*/ 10000 h 10000"/>
              <a:gd name="connsiteX4" fmla="*/ 37 w 10000"/>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14 w 10022"/>
              <a:gd name="connsiteY0" fmla="*/ 4733 h 10000"/>
              <a:gd name="connsiteX1" fmla="*/ 22 w 10022"/>
              <a:gd name="connsiteY1" fmla="*/ 0 h 10000"/>
              <a:gd name="connsiteX2" fmla="*/ 10022 w 10022"/>
              <a:gd name="connsiteY2" fmla="*/ 5000 h 10000"/>
              <a:gd name="connsiteX3" fmla="*/ 22 w 10022"/>
              <a:gd name="connsiteY3" fmla="*/ 10000 h 10000"/>
              <a:gd name="connsiteX4" fmla="*/ 14 w 10022"/>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7 w 10015"/>
              <a:gd name="connsiteY0" fmla="*/ 4733 h 10000"/>
              <a:gd name="connsiteX1" fmla="*/ 15 w 10015"/>
              <a:gd name="connsiteY1" fmla="*/ 0 h 10000"/>
              <a:gd name="connsiteX2" fmla="*/ 10015 w 10015"/>
              <a:gd name="connsiteY2" fmla="*/ 5000 h 10000"/>
              <a:gd name="connsiteX3" fmla="*/ 15 w 10015"/>
              <a:gd name="connsiteY3" fmla="*/ 10000 h 10000"/>
              <a:gd name="connsiteX4" fmla="*/ 7 w 10015"/>
              <a:gd name="connsiteY4" fmla="*/ 4733 h 10000"/>
              <a:gd name="connsiteX0" fmla="*/ 9 w 10017"/>
              <a:gd name="connsiteY0" fmla="*/ 4733 h 10000"/>
              <a:gd name="connsiteX1" fmla="*/ 17 w 10017"/>
              <a:gd name="connsiteY1" fmla="*/ 0 h 10000"/>
              <a:gd name="connsiteX2" fmla="*/ 10017 w 10017"/>
              <a:gd name="connsiteY2" fmla="*/ 5000 h 10000"/>
              <a:gd name="connsiteX3" fmla="*/ 17 w 10017"/>
              <a:gd name="connsiteY3" fmla="*/ 10000 h 10000"/>
              <a:gd name="connsiteX4" fmla="*/ 9 w 10017"/>
              <a:gd name="connsiteY4" fmla="*/ 473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9" y="4733"/>
                </a:moveTo>
                <a:cubicBezTo>
                  <a:pt x="2" y="4704"/>
                  <a:pt x="2" y="29"/>
                  <a:pt x="17" y="0"/>
                </a:cubicBezTo>
                <a:lnTo>
                  <a:pt x="10017" y="5000"/>
                </a:lnTo>
                <a:lnTo>
                  <a:pt x="17" y="10000"/>
                </a:lnTo>
                <a:cubicBezTo>
                  <a:pt x="35" y="9994"/>
                  <a:pt x="-21" y="4695"/>
                  <a:pt x="9" y="4733"/>
                </a:cubicBezTo>
                <a:close/>
              </a:path>
            </a:pathLst>
          </a:custGeom>
          <a:gradFill>
            <a:gsLst>
              <a:gs pos="0">
                <a:schemeClr val="accent2"/>
              </a:gs>
              <a:gs pos="100000">
                <a:schemeClr val="accent3"/>
              </a:gs>
            </a:gsLst>
            <a:lin ang="18900000" scaled="1"/>
          </a:gradFill>
        </p:spPr>
        <p:txBody>
          <a:bodyPr anchor="ctr"/>
          <a:lstStyle>
            <a:lvl1pPr marL="0" indent="0">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a:t>
            </a:r>
          </a:p>
        </p:txBody>
      </p:sp>
      <p:sp>
        <p:nvSpPr>
          <p:cNvPr id="46" name="Espace réservé du contenu 17">
            <a:extLst>
              <a:ext uri="{FF2B5EF4-FFF2-40B4-BE49-F238E27FC236}">
                <a16:creationId xmlns:a16="http://schemas.microsoft.com/office/drawing/2014/main" id="{05131363-FE01-4BC1-91AF-E4872AF0C740}"/>
              </a:ext>
            </a:extLst>
          </p:cNvPr>
          <p:cNvSpPr>
            <a:spLocks noGrp="1"/>
          </p:cNvSpPr>
          <p:nvPr>
            <p:ph idx="34" hasCustomPrompt="1"/>
          </p:nvPr>
        </p:nvSpPr>
        <p:spPr>
          <a:xfrm>
            <a:off x="5174616" y="3775105"/>
            <a:ext cx="3246291" cy="913575"/>
          </a:xfrm>
          <a:prstGeom prst="roundRect">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anchor="ctr" anchorCtr="1">
            <a:normAutofit/>
          </a:bodyPr>
          <a:lstStyle>
            <a:lvl1pPr marL="0" indent="0" algn="ctr">
              <a:buNone/>
              <a:defRPr sz="1795" b="1" baseline="0">
                <a:solidFill>
                  <a:schemeClr val="tx1"/>
                </a:solidFill>
                <a:latin typeface="+mj-lt"/>
              </a:defRPr>
            </a:lvl1pPr>
          </a:lstStyle>
          <a:p>
            <a:pPr>
              <a:defRPr/>
            </a:pPr>
            <a:r>
              <a:rPr lang="fr-FR" dirty="0">
                <a:solidFill>
                  <a:srgbClr val="000000"/>
                </a:solidFill>
              </a:rPr>
              <a:t>Cliquez pour la cible</a:t>
            </a:r>
          </a:p>
        </p:txBody>
      </p:sp>
      <p:sp>
        <p:nvSpPr>
          <p:cNvPr id="2" name="Espace réservé du pied de page 1">
            <a:extLst>
              <a:ext uri="{FF2B5EF4-FFF2-40B4-BE49-F238E27FC236}">
                <a16:creationId xmlns:a16="http://schemas.microsoft.com/office/drawing/2014/main" id="{DF505094-470F-4A41-9C18-25DC71093160}"/>
              </a:ext>
            </a:extLst>
          </p:cNvPr>
          <p:cNvSpPr>
            <a:spLocks noGrp="1"/>
          </p:cNvSpPr>
          <p:nvPr>
            <p:ph type="ftr" sz="quarter" idx="35"/>
          </p:nvPr>
        </p:nvSpPr>
        <p:spPr/>
        <p:txBody>
          <a:bodyPr/>
          <a:lstStyle/>
          <a:p>
            <a:r>
              <a:rPr lang="fr-FR"/>
              <a:t>SG - Réorganisation des BU/SU - CSEE des Services Centraux Parisiens – La réorganisation de RESG - Avril 2024</a:t>
            </a:r>
          </a:p>
        </p:txBody>
      </p:sp>
      <p:sp>
        <p:nvSpPr>
          <p:cNvPr id="6" name="Espace réservé du numéro de diapositive 5">
            <a:extLst>
              <a:ext uri="{FF2B5EF4-FFF2-40B4-BE49-F238E27FC236}">
                <a16:creationId xmlns:a16="http://schemas.microsoft.com/office/drawing/2014/main" id="{A00EC9CD-2F18-424A-B2BA-7A2486FF79B8}"/>
              </a:ext>
            </a:extLst>
          </p:cNvPr>
          <p:cNvSpPr>
            <a:spLocks noGrp="1"/>
          </p:cNvSpPr>
          <p:nvPr>
            <p:ph type="sldNum" sz="quarter" idx="36"/>
          </p:nvPr>
        </p:nvSpPr>
        <p:spPr/>
        <p:txBody>
          <a:bodyPr/>
          <a:lstStyle/>
          <a:p>
            <a:fld id="{EDD6480A-B622-4752-BDD4-14C508620FA8}" type="slidenum">
              <a:rPr lang="fr-FR" smtClean="0"/>
              <a:pPr/>
              <a:t>‹N°›</a:t>
            </a:fld>
            <a:endParaRPr lang="fr-FR" dirty="0"/>
          </a:p>
        </p:txBody>
      </p:sp>
    </p:spTree>
    <p:extLst>
      <p:ext uri="{BB962C8B-B14F-4D97-AF65-F5344CB8AC3E}">
        <p14:creationId xmlns:p14="http://schemas.microsoft.com/office/powerpoint/2010/main" val="69037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3">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id="{996878D8-0ABA-4153-B4A1-48555F65A8CE}"/>
              </a:ext>
            </a:extLst>
          </p:cNvPr>
          <p:cNvPicPr>
            <a:picLocks noChangeAspect="1"/>
          </p:cNvPicPr>
          <p:nvPr userDrawn="1"/>
        </p:nvPicPr>
        <p:blipFill>
          <a:blip r:embed="rId2"/>
          <a:stretch>
            <a:fillRect/>
          </a:stretch>
        </p:blipFill>
        <p:spPr>
          <a:xfrm>
            <a:off x="1505393" y="0"/>
            <a:ext cx="8019496" cy="7694612"/>
          </a:xfrm>
          <a:prstGeom prst="rect">
            <a:avLst/>
          </a:prstGeom>
        </p:spPr>
      </p:pic>
      <p:sp>
        <p:nvSpPr>
          <p:cNvPr id="16" name="Rectangle 15">
            <a:extLst>
              <a:ext uri="{FF2B5EF4-FFF2-40B4-BE49-F238E27FC236}">
                <a16:creationId xmlns:a16="http://schemas.microsoft.com/office/drawing/2014/main" id="{FF4F36A9-6F2F-4A8F-8DD2-5DB6B670AE40}"/>
              </a:ext>
            </a:extLst>
          </p:cNvPr>
          <p:cNvSpPr/>
          <p:nvPr userDrawn="1"/>
        </p:nvSpPr>
        <p:spPr>
          <a:xfrm rot="19517803" flipV="1">
            <a:off x="8949941" y="6209196"/>
            <a:ext cx="5194685" cy="20154"/>
          </a:xfrm>
          <a:prstGeom prst="rect">
            <a:avLst/>
          </a:prstGeom>
          <a:gradFill>
            <a:gsLst>
              <a:gs pos="0">
                <a:schemeClr val="accent2"/>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40">
              <a:solidFill>
                <a:srgbClr val="013965"/>
              </a:solidFill>
            </a:endParaRPr>
          </a:p>
        </p:txBody>
      </p:sp>
      <p:sp>
        <p:nvSpPr>
          <p:cNvPr id="13" name="Adressage">
            <a:extLst>
              <a:ext uri="{FF2B5EF4-FFF2-40B4-BE49-F238E27FC236}">
                <a16:creationId xmlns:a16="http://schemas.microsoft.com/office/drawing/2014/main" id="{68A9C78B-C716-4E88-9073-12DDFF59221C}"/>
              </a:ext>
            </a:extLst>
          </p:cNvPr>
          <p:cNvSpPr/>
          <p:nvPr userDrawn="1"/>
        </p:nvSpPr>
        <p:spPr>
          <a:xfrm>
            <a:off x="254000" y="3136900"/>
            <a:ext cx="2232000" cy="4140000"/>
          </a:xfrm>
          <a:prstGeom prst="rect">
            <a:avLst/>
          </a:prstGeom>
        </p:spPr>
        <p:txBody>
          <a:bodyPr wrap="square" anchor="b">
            <a:sp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a:ln>
                  <a:noFill/>
                </a:ln>
                <a:solidFill>
                  <a:srgbClr val="0F6396"/>
                </a:solidFill>
                <a:effectLst/>
                <a:uLnTx/>
                <a:uFillTx/>
                <a:latin typeface="Calibri Light"/>
                <a:ea typeface="+mn-ea"/>
                <a:cs typeface="+mn-cs"/>
                <a:sym typeface="Georgia"/>
              </a:rPr>
              <a:t>Secafi SAS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SAS au capital de </a:t>
            </a:r>
            <a:r>
              <a:rPr kumimoji="0" lang="fr-FR" sz="950" b="0" i="0" u="none" strike="noStrike" kern="0" cap="none" spc="0" normalizeH="0" baseline="0" noProof="0">
                <a:ln>
                  <a:noFill/>
                </a:ln>
                <a:solidFill>
                  <a:srgbClr val="0F6396"/>
                </a:solidFill>
                <a:effectLst/>
                <a:uLnTx/>
                <a:uFillTx/>
                <a:latin typeface="Calibri Light"/>
                <a:ea typeface="ＭＳ Ｐゴシック" pitchFamily="34" charset="-128"/>
                <a:cs typeface="Arial" charset="0"/>
                <a:sym typeface="Georgia"/>
              </a:rPr>
              <a:t>3.785.440 € </a:t>
            </a:r>
            <a:endParaRPr kumimoji="0" lang="fr-FR" sz="950" b="0" i="0" u="none" strike="noStrike" kern="0" cap="none" spc="0" normalizeH="0" baseline="0" noProof="0">
              <a:ln>
                <a:noFill/>
              </a:ln>
              <a:solidFill>
                <a:srgbClr val="0F6396"/>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a:ln>
                  <a:noFill/>
                </a:ln>
                <a:solidFill>
                  <a:srgbClr val="0F6396"/>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a:ln>
                  <a:noFill/>
                </a:ln>
                <a:solidFill>
                  <a:srgbClr val="0F6396"/>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a:ln>
                  <a:noFill/>
                </a:ln>
                <a:solidFill>
                  <a:srgbClr val="0F6396"/>
                </a:solidFill>
                <a:effectLst/>
                <a:uLnTx/>
                <a:uFillTx/>
                <a:latin typeface="Calibri Light"/>
                <a:ea typeface="+mn-ea"/>
                <a:cs typeface="+mn-cs"/>
                <a:sym typeface="Georgia"/>
              </a:rPr>
              <a:t>Auvergne-Rhône-Alpes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a:ln>
                  <a:noFill/>
                </a:ln>
                <a:solidFill>
                  <a:srgbClr val="0F6396"/>
                </a:solidFill>
                <a:effectLst/>
                <a:uLnTx/>
                <a:uFillTx/>
                <a:latin typeface="Calibri Light"/>
                <a:ea typeface="+mn-ea"/>
                <a:cs typeface="+mn-cs"/>
                <a:sym typeface="Georgia"/>
              </a:rPr>
              <a:t>Organisme certifié « Expertises Santé au Travail auprès des CSE », habilité IPRP et membre de la FIRPS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a:ln>
                <a:noFill/>
              </a:ln>
              <a:solidFill>
                <a:srgbClr val="0F6396"/>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a:ln>
                  <a:noFill/>
                </a:ln>
                <a:solidFill>
                  <a:srgbClr val="0F6396"/>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Immeuble Le Green • 241 rue Garibaldi  69422 Lyon cedex 03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Tél. 04 78 63 60 63</a:t>
            </a:r>
            <a:endParaRPr kumimoji="0" lang="fr-FR" sz="950" b="1" i="0" u="none" strike="noStrike" kern="0" cap="none" spc="-18" normalizeH="0" baseline="0" noProof="0">
              <a:ln>
                <a:noFill/>
              </a:ln>
              <a:solidFill>
                <a:srgbClr val="0F6396"/>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a:ln>
                <a:noFill/>
              </a:ln>
              <a:solidFill>
                <a:srgbClr val="0F6396"/>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a:ln>
                  <a:noFill/>
                </a:ln>
                <a:solidFill>
                  <a:srgbClr val="0F6396"/>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312 938 483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a:ln>
                  <a:noFill/>
                </a:ln>
                <a:solidFill>
                  <a:srgbClr val="0F6396"/>
                </a:solidFill>
                <a:effectLst/>
                <a:uLnTx/>
                <a:uFillTx/>
                <a:latin typeface="Calibri Light"/>
                <a:ea typeface="+mn-ea"/>
                <a:cs typeface="+mn-cs"/>
                <a:sym typeface="Georgia"/>
              </a:rPr>
              <a:t>FR 88 312 938 483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a:ln>
                <a:noFill/>
              </a:ln>
              <a:solidFill>
                <a:srgbClr val="0F6396"/>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a:ln>
                  <a:noFill/>
                </a:ln>
                <a:solidFill>
                  <a:srgbClr val="0F6396"/>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a:ln>
                <a:noFill/>
              </a:ln>
              <a:solidFill>
                <a:srgbClr val="0F6396"/>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a:ln>
                  <a:noFill/>
                </a:ln>
                <a:solidFill>
                  <a:srgbClr val="0F6396"/>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rgbClr val="0F6396"/>
              </a:solidFill>
              <a:effectLst/>
              <a:uLnTx/>
              <a:uFillTx/>
              <a:latin typeface="Calibri Light"/>
              <a:ea typeface="+mn-ea"/>
              <a:cs typeface="+mn-cs"/>
              <a:sym typeface="Georgia"/>
            </a:endParaRPr>
          </a:p>
        </p:txBody>
      </p:sp>
      <p:sp>
        <p:nvSpPr>
          <p:cNvPr id="53" name="Rectangle 16">
            <a:extLst>
              <a:ext uri="{FF2B5EF4-FFF2-40B4-BE49-F238E27FC236}">
                <a16:creationId xmlns:a16="http://schemas.microsoft.com/office/drawing/2014/main" id="{51D6738B-B037-4013-A8A0-DBC8F00167D0}"/>
              </a:ext>
            </a:extLst>
          </p:cNvPr>
          <p:cNvSpPr>
            <a:spLocks noGrp="1" noChangeArrowheads="1"/>
          </p:cNvSpPr>
          <p:nvPr>
            <p:ph type="ctrTitle" sz="quarter" hasCustomPrompt="1"/>
          </p:nvPr>
        </p:nvSpPr>
        <p:spPr>
          <a:xfrm>
            <a:off x="8355580" y="3031402"/>
            <a:ext cx="4999746" cy="763839"/>
          </a:xfrm>
          <a:prstGeom prst="rect">
            <a:avLst/>
          </a:prstGeom>
        </p:spPr>
        <p:txBody>
          <a:bodyPr lIns="0" tIns="50337" rIns="0" bIns="50337" anchor="b"/>
          <a:lstStyle>
            <a:lvl1pPr algn="r">
              <a:lnSpc>
                <a:spcPct val="90000"/>
              </a:lnSpc>
              <a:defRPr sz="4200" b="1" spc="117" baseline="0">
                <a:solidFill>
                  <a:schemeClr val="tx2"/>
                </a:solidFill>
                <a:effectLst/>
                <a:latin typeface="+mn-lt"/>
              </a:defRPr>
            </a:lvl1pPr>
          </a:lstStyle>
          <a:p>
            <a:pPr lvl="0"/>
            <a:r>
              <a:rPr lang="fr-FR" noProof="0" dirty="0"/>
              <a:t>[CLIENT]</a:t>
            </a:r>
          </a:p>
        </p:txBody>
      </p:sp>
      <p:sp>
        <p:nvSpPr>
          <p:cNvPr id="54" name="Espace réservé du texte 5">
            <a:extLst>
              <a:ext uri="{FF2B5EF4-FFF2-40B4-BE49-F238E27FC236}">
                <a16:creationId xmlns:a16="http://schemas.microsoft.com/office/drawing/2014/main" id="{34F5A92F-FC53-4ABE-B677-F98C8C4285B8}"/>
              </a:ext>
            </a:extLst>
          </p:cNvPr>
          <p:cNvSpPr>
            <a:spLocks noGrp="1"/>
          </p:cNvSpPr>
          <p:nvPr>
            <p:ph type="body" sz="quarter" idx="12" hasCustomPrompt="1"/>
          </p:nvPr>
        </p:nvSpPr>
        <p:spPr>
          <a:xfrm>
            <a:off x="8355578" y="3965019"/>
            <a:ext cx="4999747" cy="763840"/>
          </a:xfrm>
          <a:prstGeom prst="rect">
            <a:avLst/>
          </a:prstGeom>
        </p:spPr>
        <p:txBody>
          <a:bodyPr anchor="ctr"/>
          <a:lstStyle>
            <a:lvl1pPr marL="0" indent="0" algn="r">
              <a:buNone/>
              <a:defRPr sz="2000" b="0" i="0" baseline="0">
                <a:solidFill>
                  <a:schemeClr val="accent1"/>
                </a:solidFill>
                <a:latin typeface="+mn-lt"/>
              </a:defRPr>
            </a:lvl1pPr>
          </a:lstStyle>
          <a:p>
            <a:pPr lvl="0"/>
            <a:r>
              <a:rPr lang="fr-FR" dirty="0"/>
              <a:t>[Mission, Date]</a:t>
            </a:r>
          </a:p>
        </p:txBody>
      </p:sp>
      <p:pic>
        <p:nvPicPr>
          <p:cNvPr id="3" name="Logo">
            <a:extLst>
              <a:ext uri="{FF2B5EF4-FFF2-40B4-BE49-F238E27FC236}">
                <a16:creationId xmlns:a16="http://schemas.microsoft.com/office/drawing/2014/main" id="{A6267E71-F578-486C-A365-871DD9075D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 y="324000"/>
            <a:ext cx="3999472" cy="2412000"/>
          </a:xfrm>
          <a:prstGeom prst="rect">
            <a:avLst/>
          </a:prstGeom>
        </p:spPr>
      </p:pic>
    </p:spTree>
    <p:extLst>
      <p:ext uri="{BB962C8B-B14F-4D97-AF65-F5344CB8AC3E}">
        <p14:creationId xmlns:p14="http://schemas.microsoft.com/office/powerpoint/2010/main" val="3944795664"/>
      </p:ext>
    </p:extLst>
  </p:cSld>
  <p:clrMapOvr>
    <a:masterClrMapping/>
  </p:clrMapOvr>
  <p:extLst>
    <p:ext uri="{DCECCB84-F9BA-43D5-87BE-67443E8EF086}">
      <p15:sldGuideLst xmlns:p15="http://schemas.microsoft.com/office/powerpoint/2012/main">
        <p15:guide id="1" orient="horz" pos="2423">
          <p15:clr>
            <a:srgbClr val="FBAE40"/>
          </p15:clr>
        </p15:guide>
        <p15:guide id="2" pos="430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rectangles">
    <p:spTree>
      <p:nvGrpSpPr>
        <p:cNvPr id="1" name=""/>
        <p:cNvGrpSpPr/>
        <p:nvPr/>
      </p:nvGrpSpPr>
      <p:grpSpPr>
        <a:xfrm>
          <a:off x="0" y="0"/>
          <a:ext cx="0" cy="0"/>
          <a:chOff x="0" y="0"/>
          <a:chExt cx="0" cy="0"/>
        </a:xfrm>
      </p:grpSpPr>
      <p:sp>
        <p:nvSpPr>
          <p:cNvPr id="6" name="Espace réservé du texte 20">
            <a:extLst>
              <a:ext uri="{FF2B5EF4-FFF2-40B4-BE49-F238E27FC236}">
                <a16:creationId xmlns:a16="http://schemas.microsoft.com/office/drawing/2014/main" id="{B73A5F57-B0C7-4E4B-8FEE-D91DF295248F}"/>
              </a:ext>
            </a:extLst>
          </p:cNvPr>
          <p:cNvSpPr>
            <a:spLocks noGrp="1"/>
          </p:cNvSpPr>
          <p:nvPr>
            <p:ph type="body" sz="quarter" idx="16" hasCustomPrompt="1"/>
          </p:nvPr>
        </p:nvSpPr>
        <p:spPr>
          <a:xfrm>
            <a:off x="410171" y="1300229"/>
            <a:ext cx="3935013" cy="1681200"/>
          </a:xfrm>
          <a:solidFill>
            <a:schemeClr val="tx2"/>
          </a:soli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12" name="Espace réservé du texte 20">
            <a:extLst>
              <a:ext uri="{FF2B5EF4-FFF2-40B4-BE49-F238E27FC236}">
                <a16:creationId xmlns:a16="http://schemas.microsoft.com/office/drawing/2014/main" id="{390B5BE5-6CEE-4BB3-969A-C03DEA6B0D65}"/>
              </a:ext>
            </a:extLst>
          </p:cNvPr>
          <p:cNvSpPr>
            <a:spLocks noGrp="1"/>
          </p:cNvSpPr>
          <p:nvPr>
            <p:ph type="body" sz="quarter" idx="17" hasCustomPrompt="1"/>
          </p:nvPr>
        </p:nvSpPr>
        <p:spPr>
          <a:xfrm>
            <a:off x="410171" y="3269038"/>
            <a:ext cx="3935013" cy="1681200"/>
          </a:xfrm>
          <a:solidFill>
            <a:schemeClr val="accent1"/>
          </a:soli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13" name="Espace réservé du texte 20">
            <a:extLst>
              <a:ext uri="{FF2B5EF4-FFF2-40B4-BE49-F238E27FC236}">
                <a16:creationId xmlns:a16="http://schemas.microsoft.com/office/drawing/2014/main" id="{3D6C90B7-2C65-4DFA-B820-D5F343EFF553}"/>
              </a:ext>
            </a:extLst>
          </p:cNvPr>
          <p:cNvSpPr>
            <a:spLocks noGrp="1"/>
          </p:cNvSpPr>
          <p:nvPr>
            <p:ph type="body" sz="quarter" idx="18" hasCustomPrompt="1"/>
          </p:nvPr>
        </p:nvSpPr>
        <p:spPr>
          <a:xfrm>
            <a:off x="401327" y="5237847"/>
            <a:ext cx="3935013" cy="1681200"/>
          </a:xfrm>
          <a:solidFill>
            <a:schemeClr val="tx2"/>
          </a:soli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14" name="Espace réservé du texte 20">
            <a:extLst>
              <a:ext uri="{FF2B5EF4-FFF2-40B4-BE49-F238E27FC236}">
                <a16:creationId xmlns:a16="http://schemas.microsoft.com/office/drawing/2014/main" id="{1B8B8321-6362-4468-8DA5-3BDDCDE2A444}"/>
              </a:ext>
            </a:extLst>
          </p:cNvPr>
          <p:cNvSpPr>
            <a:spLocks noGrp="1"/>
          </p:cNvSpPr>
          <p:nvPr>
            <p:ph type="body" sz="quarter" idx="19" hasCustomPrompt="1"/>
          </p:nvPr>
        </p:nvSpPr>
        <p:spPr>
          <a:xfrm>
            <a:off x="9299035" y="1300230"/>
            <a:ext cx="3935013" cy="1681200"/>
          </a:xfrm>
          <a:solidFill>
            <a:schemeClr val="tx2"/>
          </a:soli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15" name="Espace réservé du texte 20">
            <a:extLst>
              <a:ext uri="{FF2B5EF4-FFF2-40B4-BE49-F238E27FC236}">
                <a16:creationId xmlns:a16="http://schemas.microsoft.com/office/drawing/2014/main" id="{A87A3F2D-C310-445E-BA21-43ED3DA2320F}"/>
              </a:ext>
            </a:extLst>
          </p:cNvPr>
          <p:cNvSpPr>
            <a:spLocks noGrp="1"/>
          </p:cNvSpPr>
          <p:nvPr>
            <p:ph type="body" sz="quarter" idx="20" hasCustomPrompt="1"/>
          </p:nvPr>
        </p:nvSpPr>
        <p:spPr>
          <a:xfrm>
            <a:off x="9299035" y="3269038"/>
            <a:ext cx="3935013" cy="1681200"/>
          </a:xfrm>
          <a:solidFill>
            <a:schemeClr val="accent1"/>
          </a:soli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16" name="Espace réservé du texte 20">
            <a:extLst>
              <a:ext uri="{FF2B5EF4-FFF2-40B4-BE49-F238E27FC236}">
                <a16:creationId xmlns:a16="http://schemas.microsoft.com/office/drawing/2014/main" id="{0B30737F-FFCB-401B-BE69-70E50B3B801A}"/>
              </a:ext>
            </a:extLst>
          </p:cNvPr>
          <p:cNvSpPr>
            <a:spLocks noGrp="1"/>
          </p:cNvSpPr>
          <p:nvPr>
            <p:ph type="body" sz="quarter" idx="21" hasCustomPrompt="1"/>
          </p:nvPr>
        </p:nvSpPr>
        <p:spPr>
          <a:xfrm>
            <a:off x="9290193" y="5237847"/>
            <a:ext cx="3935013" cy="1681200"/>
          </a:xfrm>
          <a:solidFill>
            <a:schemeClr val="tx2"/>
          </a:soli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17" name="Espace réservé du texte 20">
            <a:extLst>
              <a:ext uri="{FF2B5EF4-FFF2-40B4-BE49-F238E27FC236}">
                <a16:creationId xmlns:a16="http://schemas.microsoft.com/office/drawing/2014/main" id="{01C3D6CA-9F45-4E0D-971B-9CEC533427AC}"/>
              </a:ext>
            </a:extLst>
          </p:cNvPr>
          <p:cNvSpPr>
            <a:spLocks noGrp="1"/>
          </p:cNvSpPr>
          <p:nvPr>
            <p:ph type="body" sz="quarter" idx="22" hasCustomPrompt="1"/>
          </p:nvPr>
        </p:nvSpPr>
        <p:spPr>
          <a:xfrm>
            <a:off x="4872239" y="1300230"/>
            <a:ext cx="3935013" cy="1681200"/>
          </a:xfrm>
          <a:solidFill>
            <a:schemeClr val="accent1"/>
          </a:soli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18" name="Espace réservé du texte 20">
            <a:extLst>
              <a:ext uri="{FF2B5EF4-FFF2-40B4-BE49-F238E27FC236}">
                <a16:creationId xmlns:a16="http://schemas.microsoft.com/office/drawing/2014/main" id="{E046A8A1-6296-4D98-B480-FE540A347A86}"/>
              </a:ext>
            </a:extLst>
          </p:cNvPr>
          <p:cNvSpPr>
            <a:spLocks noGrp="1"/>
          </p:cNvSpPr>
          <p:nvPr>
            <p:ph type="body" sz="quarter" idx="23" hasCustomPrompt="1"/>
          </p:nvPr>
        </p:nvSpPr>
        <p:spPr>
          <a:xfrm>
            <a:off x="4872239" y="3269038"/>
            <a:ext cx="3935013" cy="1681200"/>
          </a:xfrm>
          <a:solidFill>
            <a:schemeClr val="tx2"/>
          </a:soli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19" name="Espace réservé du texte 20">
            <a:extLst>
              <a:ext uri="{FF2B5EF4-FFF2-40B4-BE49-F238E27FC236}">
                <a16:creationId xmlns:a16="http://schemas.microsoft.com/office/drawing/2014/main" id="{C7324F2E-F655-4A8F-8964-7D5514CF5DBD}"/>
              </a:ext>
            </a:extLst>
          </p:cNvPr>
          <p:cNvSpPr>
            <a:spLocks noGrp="1"/>
          </p:cNvSpPr>
          <p:nvPr>
            <p:ph type="body" sz="quarter" idx="24" hasCustomPrompt="1"/>
          </p:nvPr>
        </p:nvSpPr>
        <p:spPr>
          <a:xfrm>
            <a:off x="4872239" y="5237847"/>
            <a:ext cx="3935013" cy="1681200"/>
          </a:xfrm>
          <a:solidFill>
            <a:schemeClr val="accent1"/>
          </a:soli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2" name="Titre 1">
            <a:extLst>
              <a:ext uri="{FF2B5EF4-FFF2-40B4-BE49-F238E27FC236}">
                <a16:creationId xmlns:a16="http://schemas.microsoft.com/office/drawing/2014/main" id="{A9B2D991-427F-452E-BFB3-D0380284249B}"/>
              </a:ext>
            </a:extLst>
          </p:cNvPr>
          <p:cNvSpPr>
            <a:spLocks noGrp="1"/>
          </p:cNvSpPr>
          <p:nvPr>
            <p:ph type="title"/>
          </p:nvPr>
        </p:nvSpPr>
        <p:spPr/>
        <p:txBody>
          <a:bodyPr/>
          <a:lstStyle/>
          <a:p>
            <a:r>
              <a:rPr lang="fr-FR"/>
              <a:t>Modifiez le style du titre</a:t>
            </a:r>
          </a:p>
        </p:txBody>
      </p:sp>
      <p:sp>
        <p:nvSpPr>
          <p:cNvPr id="5" name="Espace réservé du pied de page 4">
            <a:extLst>
              <a:ext uri="{FF2B5EF4-FFF2-40B4-BE49-F238E27FC236}">
                <a16:creationId xmlns:a16="http://schemas.microsoft.com/office/drawing/2014/main" id="{468E8F7D-6B71-4576-8C60-D79B4000FF78}"/>
              </a:ext>
            </a:extLst>
          </p:cNvPr>
          <p:cNvSpPr>
            <a:spLocks noGrp="1"/>
          </p:cNvSpPr>
          <p:nvPr>
            <p:ph type="ftr" sz="quarter" idx="25"/>
          </p:nvPr>
        </p:nvSpPr>
        <p:spPr/>
        <p:txBody>
          <a:bodyPr/>
          <a:lstStyle/>
          <a:p>
            <a:r>
              <a:rPr lang="fr-FR"/>
              <a:t>SG - Réorganisation des BU/SU - CSEE des Services Centraux Parisiens – La réorganisation de RESG - Avril 2024</a:t>
            </a:r>
          </a:p>
        </p:txBody>
      </p:sp>
      <p:sp>
        <p:nvSpPr>
          <p:cNvPr id="7" name="Espace réservé du numéro de diapositive 6">
            <a:extLst>
              <a:ext uri="{FF2B5EF4-FFF2-40B4-BE49-F238E27FC236}">
                <a16:creationId xmlns:a16="http://schemas.microsoft.com/office/drawing/2014/main" id="{85E3E532-6B1B-4F81-AFEB-091D865F1B46}"/>
              </a:ext>
            </a:extLst>
          </p:cNvPr>
          <p:cNvSpPr>
            <a:spLocks noGrp="1"/>
          </p:cNvSpPr>
          <p:nvPr>
            <p:ph type="sldNum" sz="quarter" idx="26"/>
          </p:nvPr>
        </p:nvSpPr>
        <p:spPr/>
        <p:txBody>
          <a:bodyPr/>
          <a:lstStyle/>
          <a:p>
            <a:fld id="{EDD6480A-B622-4752-BDD4-14C508620FA8}" type="slidenum">
              <a:rPr lang="fr-FR" smtClean="0"/>
              <a:pPr/>
              <a:t>‹N°›</a:t>
            </a:fld>
            <a:endParaRPr lang="fr-FR" dirty="0"/>
          </a:p>
        </p:txBody>
      </p:sp>
    </p:spTree>
    <p:extLst>
      <p:ext uri="{BB962C8B-B14F-4D97-AF65-F5344CB8AC3E}">
        <p14:creationId xmlns:p14="http://schemas.microsoft.com/office/powerpoint/2010/main" val="868727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ts_majeurs_3">
    <p:spTree>
      <p:nvGrpSpPr>
        <p:cNvPr id="1" name=""/>
        <p:cNvGrpSpPr/>
        <p:nvPr/>
      </p:nvGrpSpPr>
      <p:grpSpPr>
        <a:xfrm>
          <a:off x="0" y="0"/>
          <a:ext cx="0" cy="0"/>
          <a:chOff x="0" y="0"/>
          <a:chExt cx="0" cy="0"/>
        </a:xfrm>
      </p:grpSpPr>
      <p:sp>
        <p:nvSpPr>
          <p:cNvPr id="8" name="Espace réservé du texte 13">
            <a:extLst>
              <a:ext uri="{FF2B5EF4-FFF2-40B4-BE49-F238E27FC236}">
                <a16:creationId xmlns:a16="http://schemas.microsoft.com/office/drawing/2014/main" id="{7C7A1754-F808-4B2D-9734-4576C6B428E3}"/>
              </a:ext>
            </a:extLst>
          </p:cNvPr>
          <p:cNvSpPr>
            <a:spLocks noGrp="1"/>
          </p:cNvSpPr>
          <p:nvPr>
            <p:ph type="body" sz="quarter" idx="12"/>
          </p:nvPr>
        </p:nvSpPr>
        <p:spPr>
          <a:xfrm>
            <a:off x="3585837" y="1315537"/>
            <a:ext cx="9695429" cy="1656058"/>
          </a:xfrm>
          <a:solidFill>
            <a:schemeClr val="bg2">
              <a:lumMod val="20000"/>
              <a:lumOff val="80000"/>
            </a:schemeClr>
          </a:solidFill>
        </p:spPr>
        <p:txBody>
          <a:bodyPr lIns="252000"/>
          <a:lstStyle>
            <a:lvl1pPr marL="358075" marR="0" indent="-286460" algn="l" defTabSz="1020471" rtl="0" eaLnBrk="1" fontAlgn="auto" latinLnBrk="0" hangingPunct="1">
              <a:lnSpc>
                <a:spcPct val="100000"/>
              </a:lnSpc>
              <a:spcBef>
                <a:spcPts val="0"/>
              </a:spcBef>
              <a:spcAft>
                <a:spcPts val="0"/>
              </a:spcAft>
              <a:buClr>
                <a:srgbClr val="E62930"/>
              </a:buClr>
              <a:buSzPct val="100000"/>
              <a:tabLst/>
              <a:defRPr kumimoji="0" lang="fr-FR" sz="1791" b="0" i="0" u="none" strike="noStrike" kern="1200" cap="none" spc="0" normalizeH="0" baseline="0" noProof="0">
                <a:ln>
                  <a:noFill/>
                </a:ln>
                <a:solidFill>
                  <a:srgbClr val="35383B"/>
                </a:solidFill>
                <a:effectLst/>
                <a:uLnTx/>
                <a:uFillTx/>
              </a:defRPr>
            </a:lvl1pPr>
            <a:lvl2pPr marL="787765" marR="0" indent="-286460" algn="l" defTabSz="1020471" rtl="0" eaLnBrk="1" fontAlgn="auto" latinLnBrk="0" hangingPunct="1">
              <a:lnSpc>
                <a:spcPct val="100000"/>
              </a:lnSpc>
              <a:spcBef>
                <a:spcPts val="0"/>
              </a:spcBef>
              <a:spcAft>
                <a:spcPts val="0"/>
              </a:spcAft>
              <a:buClr>
                <a:srgbClr val="0F6396"/>
              </a:buClr>
              <a:buSzTx/>
              <a:buFont typeface="Wingdings" panose="05000000000000000000" pitchFamily="2" charset="2"/>
              <a:buChar char="§"/>
              <a:tabLst/>
              <a:defRPr kumimoji="0" lang="fr-FR" sz="1592" b="0" i="0" u="none" strike="noStrike" kern="1200" cap="none" spc="0" normalizeH="0" baseline="0" noProof="0">
                <a:ln>
                  <a:noFill/>
                </a:ln>
                <a:solidFill>
                  <a:srgbClr val="35383B"/>
                </a:solidFill>
                <a:effectLst/>
                <a:uLnTx/>
                <a:uFillTx/>
              </a:defRPr>
            </a:lvl2pPr>
            <a:lvl3pPr marL="1038418" marR="0" indent="-286460" algn="l" defTabSz="1020471" rtl="0" eaLnBrk="1" fontAlgn="auto" latinLnBrk="0" hangingPunct="1">
              <a:lnSpc>
                <a:spcPct val="100000"/>
              </a:lnSpc>
              <a:spcBef>
                <a:spcPts val="0"/>
              </a:spcBef>
              <a:spcAft>
                <a:spcPts val="0"/>
              </a:spcAft>
              <a:buClr>
                <a:srgbClr val="0F6396"/>
              </a:buClr>
              <a:buSzTx/>
              <a:buFont typeface="Calibri" panose="020F0502020204030204" pitchFamily="34" charset="0"/>
              <a:buChar char="-"/>
              <a:tabLst/>
              <a:defRPr kumimoji="0" lang="fr-FR" sz="1392" b="0" i="0" u="none" strike="noStrike" kern="1200" cap="none" spc="0" normalizeH="0" baseline="0" noProof="0">
                <a:ln>
                  <a:noFill/>
                </a:ln>
                <a:solidFill>
                  <a:srgbClr val="35383B"/>
                </a:solidFill>
                <a:effectLst/>
                <a:uLnTx/>
                <a:uFillTx/>
              </a:defRPr>
            </a:lvl3pPr>
          </a:lstStyle>
          <a:p>
            <a:pPr marL="358075" marR="0" lvl="0" indent="-286460" algn="l" defTabSz="1020471" rtl="0" eaLnBrk="1" fontAlgn="auto" latinLnBrk="0" hangingPunct="1">
              <a:lnSpc>
                <a:spcPct val="100000"/>
              </a:lnSpc>
              <a:spcBef>
                <a:spcPts val="1194"/>
              </a:spcBef>
              <a:spcAft>
                <a:spcPts val="0"/>
              </a:spcAft>
              <a:buClr>
                <a:srgbClr val="E62930"/>
              </a:buClr>
              <a:buSzPct val="100000"/>
              <a:tabLst/>
              <a:defRPr/>
            </a:pPr>
            <a:r>
              <a:rPr kumimoji="0" lang="fr-FR" sz="1791" b="0" i="0" u="none" strike="noStrike" kern="1200" cap="none" spc="0" normalizeH="0" baseline="0" noProof="0">
                <a:ln>
                  <a:noFill/>
                </a:ln>
                <a:solidFill>
                  <a:srgbClr val="35383B"/>
                </a:solidFill>
                <a:effectLst/>
                <a:uLnTx/>
                <a:uFillTx/>
                <a:latin typeface="+mn-lt"/>
                <a:ea typeface="+mn-ea"/>
                <a:cs typeface="+mn-cs"/>
              </a:rPr>
              <a:t>Cliquez pour modifier les styles du texte du masque</a:t>
            </a:r>
          </a:p>
          <a:p>
            <a:pPr marL="358075" marR="0" lvl="1" indent="-286460" algn="l" defTabSz="1020471" rtl="0" eaLnBrk="1" fontAlgn="auto" latinLnBrk="0" hangingPunct="1">
              <a:lnSpc>
                <a:spcPct val="100000"/>
              </a:lnSpc>
              <a:spcBef>
                <a:spcPts val="1194"/>
              </a:spcBef>
              <a:spcAft>
                <a:spcPts val="0"/>
              </a:spcAft>
              <a:buClr>
                <a:srgbClr val="E62930"/>
              </a:buClr>
              <a:buSzPct val="100000"/>
              <a:tabLst/>
              <a:defRPr/>
            </a:pPr>
            <a:r>
              <a:rPr kumimoji="0" lang="fr-FR" sz="1791" b="0" i="0" u="none" strike="noStrike" kern="1200" cap="none" spc="0" normalizeH="0" baseline="0" noProof="0">
                <a:ln>
                  <a:noFill/>
                </a:ln>
                <a:solidFill>
                  <a:srgbClr val="35383B"/>
                </a:solidFill>
                <a:effectLst/>
                <a:uLnTx/>
                <a:uFillTx/>
                <a:latin typeface="+mn-lt"/>
                <a:ea typeface="+mn-ea"/>
                <a:cs typeface="+mn-cs"/>
              </a:rPr>
              <a:t>Deuxième niveau</a:t>
            </a:r>
          </a:p>
          <a:p>
            <a:pPr marL="358075" marR="0" lvl="2" indent="-286460" algn="l" defTabSz="1020471" rtl="0" eaLnBrk="1" fontAlgn="auto" latinLnBrk="0" hangingPunct="1">
              <a:lnSpc>
                <a:spcPct val="100000"/>
              </a:lnSpc>
              <a:spcBef>
                <a:spcPts val="1194"/>
              </a:spcBef>
              <a:spcAft>
                <a:spcPts val="0"/>
              </a:spcAft>
              <a:buClr>
                <a:srgbClr val="E62930"/>
              </a:buClr>
              <a:buSzPct val="100000"/>
              <a:tabLst/>
              <a:defRPr/>
            </a:pPr>
            <a:r>
              <a:rPr kumimoji="0" lang="fr-FR" sz="1791" b="0" i="0" u="none" strike="noStrike" kern="1200" cap="none" spc="0" normalizeH="0" baseline="0" noProof="0">
                <a:ln>
                  <a:noFill/>
                </a:ln>
                <a:solidFill>
                  <a:srgbClr val="35383B"/>
                </a:solidFill>
                <a:effectLst/>
                <a:uLnTx/>
                <a:uFillTx/>
                <a:latin typeface="+mn-lt"/>
                <a:ea typeface="+mn-ea"/>
                <a:cs typeface="+mn-cs"/>
              </a:rPr>
              <a:t>Troisième niveau</a:t>
            </a:r>
          </a:p>
        </p:txBody>
      </p:sp>
      <p:sp>
        <p:nvSpPr>
          <p:cNvPr id="10" name="Espace réservé du texte 13">
            <a:extLst>
              <a:ext uri="{FF2B5EF4-FFF2-40B4-BE49-F238E27FC236}">
                <a16:creationId xmlns:a16="http://schemas.microsoft.com/office/drawing/2014/main" id="{51EFF752-19FD-4866-8850-2088164BDF1C}"/>
              </a:ext>
            </a:extLst>
          </p:cNvPr>
          <p:cNvSpPr>
            <a:spLocks noGrp="1"/>
          </p:cNvSpPr>
          <p:nvPr>
            <p:ph type="body" sz="quarter" idx="18"/>
          </p:nvPr>
        </p:nvSpPr>
        <p:spPr>
          <a:xfrm>
            <a:off x="3585837" y="3373052"/>
            <a:ext cx="9695429" cy="1656058"/>
          </a:xfrm>
          <a:solidFill>
            <a:schemeClr val="bg2">
              <a:lumMod val="20000"/>
              <a:lumOff val="80000"/>
            </a:schemeClr>
          </a:solidFill>
        </p:spPr>
        <p:txBody>
          <a:bodyPr lIns="252000"/>
          <a:lstStyle>
            <a:lvl1pPr marL="358075" marR="0" indent="-286460" algn="l" defTabSz="1020471" rtl="0" eaLnBrk="1" fontAlgn="auto" latinLnBrk="0" hangingPunct="1">
              <a:lnSpc>
                <a:spcPct val="100000"/>
              </a:lnSpc>
              <a:spcBef>
                <a:spcPts val="0"/>
              </a:spcBef>
              <a:spcAft>
                <a:spcPts val="0"/>
              </a:spcAft>
              <a:buClr>
                <a:srgbClr val="E62930"/>
              </a:buClr>
              <a:buSzPct val="100000"/>
              <a:tabLst/>
              <a:defRPr kumimoji="0" lang="fr-FR" sz="1791" b="0" i="0" u="none" strike="noStrike" kern="1200" cap="none" spc="0" normalizeH="0" baseline="0" noProof="0">
                <a:ln>
                  <a:noFill/>
                </a:ln>
                <a:solidFill>
                  <a:srgbClr val="35383B"/>
                </a:solidFill>
                <a:effectLst/>
                <a:uLnTx/>
                <a:uFillTx/>
              </a:defRPr>
            </a:lvl1pPr>
            <a:lvl2pPr marL="787765" marR="0" indent="-286460" algn="l" defTabSz="1020471" rtl="0" eaLnBrk="1" fontAlgn="auto" latinLnBrk="0" hangingPunct="1">
              <a:lnSpc>
                <a:spcPct val="100000"/>
              </a:lnSpc>
              <a:spcBef>
                <a:spcPts val="0"/>
              </a:spcBef>
              <a:spcAft>
                <a:spcPts val="0"/>
              </a:spcAft>
              <a:buClr>
                <a:srgbClr val="0F6396"/>
              </a:buClr>
              <a:buSzTx/>
              <a:buFont typeface="Wingdings" panose="05000000000000000000" pitchFamily="2" charset="2"/>
              <a:buChar char="§"/>
              <a:tabLst/>
              <a:defRPr kumimoji="0" lang="fr-FR" sz="1592" b="0" i="0" u="none" strike="noStrike" kern="1200" cap="none" spc="0" normalizeH="0" baseline="0" noProof="0">
                <a:ln>
                  <a:noFill/>
                </a:ln>
                <a:solidFill>
                  <a:srgbClr val="35383B"/>
                </a:solidFill>
                <a:effectLst/>
                <a:uLnTx/>
                <a:uFillTx/>
              </a:defRPr>
            </a:lvl2pPr>
            <a:lvl3pPr marL="1038418" marR="0" indent="-286460" algn="l" defTabSz="1020471" rtl="0" eaLnBrk="1" fontAlgn="auto" latinLnBrk="0" hangingPunct="1">
              <a:lnSpc>
                <a:spcPct val="100000"/>
              </a:lnSpc>
              <a:spcBef>
                <a:spcPts val="0"/>
              </a:spcBef>
              <a:spcAft>
                <a:spcPts val="0"/>
              </a:spcAft>
              <a:buClr>
                <a:srgbClr val="0F6396"/>
              </a:buClr>
              <a:buSzTx/>
              <a:buFont typeface="Calibri" panose="020F0502020204030204" pitchFamily="34" charset="0"/>
              <a:buChar char="-"/>
              <a:tabLst/>
              <a:defRPr kumimoji="0" lang="fr-FR" sz="1392" b="0" i="0" u="none" strike="noStrike" kern="1200" cap="none" spc="0" normalizeH="0" baseline="0" noProof="0">
                <a:ln>
                  <a:noFill/>
                </a:ln>
                <a:solidFill>
                  <a:srgbClr val="35383B"/>
                </a:solidFill>
                <a:effectLst/>
                <a:uLnTx/>
                <a:uFillTx/>
              </a:defRPr>
            </a:lvl3pPr>
          </a:lstStyle>
          <a:p>
            <a:pPr marL="358075" marR="0" lvl="0" indent="-286460" algn="l" defTabSz="1020471" rtl="0" eaLnBrk="1" fontAlgn="auto" latinLnBrk="0" hangingPunct="1">
              <a:lnSpc>
                <a:spcPct val="100000"/>
              </a:lnSpc>
              <a:spcBef>
                <a:spcPts val="1194"/>
              </a:spcBef>
              <a:spcAft>
                <a:spcPts val="0"/>
              </a:spcAft>
              <a:buClr>
                <a:srgbClr val="E62930"/>
              </a:buClr>
              <a:buSzPct val="100000"/>
              <a:tabLst/>
              <a:defRPr/>
            </a:pPr>
            <a:r>
              <a:rPr kumimoji="0" lang="fr-FR" sz="1791" b="0" i="0" u="none" strike="noStrike" kern="1200" cap="none" spc="0" normalizeH="0" baseline="0" noProof="0">
                <a:ln>
                  <a:noFill/>
                </a:ln>
                <a:solidFill>
                  <a:srgbClr val="35383B"/>
                </a:solidFill>
                <a:effectLst/>
                <a:uLnTx/>
                <a:uFillTx/>
                <a:latin typeface="+mn-lt"/>
                <a:ea typeface="+mn-ea"/>
                <a:cs typeface="+mn-cs"/>
              </a:rPr>
              <a:t>Cliquez pour modifier les styles du texte du masque</a:t>
            </a:r>
          </a:p>
          <a:p>
            <a:pPr marL="358075" marR="0" lvl="1" indent="-286460" algn="l" defTabSz="1020471" rtl="0" eaLnBrk="1" fontAlgn="auto" latinLnBrk="0" hangingPunct="1">
              <a:lnSpc>
                <a:spcPct val="100000"/>
              </a:lnSpc>
              <a:spcBef>
                <a:spcPts val="1194"/>
              </a:spcBef>
              <a:spcAft>
                <a:spcPts val="0"/>
              </a:spcAft>
              <a:buClr>
                <a:srgbClr val="E62930"/>
              </a:buClr>
              <a:buSzPct val="100000"/>
              <a:tabLst/>
              <a:defRPr/>
            </a:pPr>
            <a:r>
              <a:rPr kumimoji="0" lang="fr-FR" sz="1791" b="0" i="0" u="none" strike="noStrike" kern="1200" cap="none" spc="0" normalizeH="0" baseline="0" noProof="0">
                <a:ln>
                  <a:noFill/>
                </a:ln>
                <a:solidFill>
                  <a:srgbClr val="35383B"/>
                </a:solidFill>
                <a:effectLst/>
                <a:uLnTx/>
                <a:uFillTx/>
                <a:latin typeface="+mn-lt"/>
                <a:ea typeface="+mn-ea"/>
                <a:cs typeface="+mn-cs"/>
              </a:rPr>
              <a:t>Deuxième niveau</a:t>
            </a:r>
          </a:p>
          <a:p>
            <a:pPr marL="358075" marR="0" lvl="2" indent="-286460" algn="l" defTabSz="1020471" rtl="0" eaLnBrk="1" fontAlgn="auto" latinLnBrk="0" hangingPunct="1">
              <a:lnSpc>
                <a:spcPct val="100000"/>
              </a:lnSpc>
              <a:spcBef>
                <a:spcPts val="1194"/>
              </a:spcBef>
              <a:spcAft>
                <a:spcPts val="0"/>
              </a:spcAft>
              <a:buClr>
                <a:srgbClr val="E62930"/>
              </a:buClr>
              <a:buSzPct val="100000"/>
              <a:tabLst/>
              <a:defRPr/>
            </a:pPr>
            <a:r>
              <a:rPr kumimoji="0" lang="fr-FR" sz="1791" b="0" i="0" u="none" strike="noStrike" kern="1200" cap="none" spc="0" normalizeH="0" baseline="0" noProof="0">
                <a:ln>
                  <a:noFill/>
                </a:ln>
                <a:solidFill>
                  <a:srgbClr val="35383B"/>
                </a:solidFill>
                <a:effectLst/>
                <a:uLnTx/>
                <a:uFillTx/>
                <a:latin typeface="+mn-lt"/>
                <a:ea typeface="+mn-ea"/>
                <a:cs typeface="+mn-cs"/>
              </a:rPr>
              <a:t>Troisième niveau</a:t>
            </a:r>
          </a:p>
        </p:txBody>
      </p:sp>
      <p:sp>
        <p:nvSpPr>
          <p:cNvPr id="12" name="Espace réservé du texte 13">
            <a:extLst>
              <a:ext uri="{FF2B5EF4-FFF2-40B4-BE49-F238E27FC236}">
                <a16:creationId xmlns:a16="http://schemas.microsoft.com/office/drawing/2014/main" id="{D2DF227E-5658-4A1B-9424-4AE19290351C}"/>
              </a:ext>
            </a:extLst>
          </p:cNvPr>
          <p:cNvSpPr>
            <a:spLocks noGrp="1"/>
          </p:cNvSpPr>
          <p:nvPr>
            <p:ph type="body" sz="quarter" idx="20"/>
          </p:nvPr>
        </p:nvSpPr>
        <p:spPr>
          <a:xfrm>
            <a:off x="3585837" y="5413542"/>
            <a:ext cx="9695429" cy="1656058"/>
          </a:xfrm>
          <a:solidFill>
            <a:schemeClr val="bg2">
              <a:lumMod val="20000"/>
              <a:lumOff val="80000"/>
            </a:schemeClr>
          </a:solidFill>
        </p:spPr>
        <p:txBody>
          <a:bodyPr lIns="252000"/>
          <a:lstStyle>
            <a:lvl1pPr marL="358075" marR="0" indent="-286460" algn="l" defTabSz="1020471" rtl="0" eaLnBrk="1" fontAlgn="auto" latinLnBrk="0" hangingPunct="1">
              <a:lnSpc>
                <a:spcPct val="100000"/>
              </a:lnSpc>
              <a:spcBef>
                <a:spcPts val="0"/>
              </a:spcBef>
              <a:spcAft>
                <a:spcPts val="0"/>
              </a:spcAft>
              <a:buClr>
                <a:srgbClr val="E62930"/>
              </a:buClr>
              <a:buSzPct val="100000"/>
              <a:tabLst/>
              <a:defRPr kumimoji="0" lang="fr-FR" sz="1791" b="0" i="0" u="none" strike="noStrike" kern="1200" cap="none" spc="0" normalizeH="0" baseline="0" noProof="0">
                <a:ln>
                  <a:noFill/>
                </a:ln>
                <a:solidFill>
                  <a:srgbClr val="35383B"/>
                </a:solidFill>
                <a:effectLst/>
                <a:uLnTx/>
                <a:uFillTx/>
              </a:defRPr>
            </a:lvl1pPr>
            <a:lvl2pPr marL="787765" marR="0" indent="-286460" algn="l" defTabSz="1020471" rtl="0" eaLnBrk="1" fontAlgn="auto" latinLnBrk="0" hangingPunct="1">
              <a:lnSpc>
                <a:spcPct val="100000"/>
              </a:lnSpc>
              <a:spcBef>
                <a:spcPts val="0"/>
              </a:spcBef>
              <a:spcAft>
                <a:spcPts val="0"/>
              </a:spcAft>
              <a:buClr>
                <a:srgbClr val="0F6396"/>
              </a:buClr>
              <a:buSzTx/>
              <a:buFont typeface="Wingdings" panose="05000000000000000000" pitchFamily="2" charset="2"/>
              <a:buChar char="§"/>
              <a:tabLst/>
              <a:defRPr kumimoji="0" lang="fr-FR" sz="1592" b="0" i="0" u="none" strike="noStrike" kern="1200" cap="none" spc="0" normalizeH="0" baseline="0" noProof="0">
                <a:ln>
                  <a:noFill/>
                </a:ln>
                <a:solidFill>
                  <a:srgbClr val="35383B"/>
                </a:solidFill>
                <a:effectLst/>
                <a:uLnTx/>
                <a:uFillTx/>
              </a:defRPr>
            </a:lvl2pPr>
            <a:lvl3pPr marL="1038418" marR="0" indent="-286460" algn="l" defTabSz="1020471" rtl="0" eaLnBrk="1" fontAlgn="auto" latinLnBrk="0" hangingPunct="1">
              <a:lnSpc>
                <a:spcPct val="100000"/>
              </a:lnSpc>
              <a:spcBef>
                <a:spcPts val="0"/>
              </a:spcBef>
              <a:spcAft>
                <a:spcPts val="0"/>
              </a:spcAft>
              <a:buClr>
                <a:srgbClr val="0F6396"/>
              </a:buClr>
              <a:buSzTx/>
              <a:buFont typeface="Calibri" panose="020F0502020204030204" pitchFamily="34" charset="0"/>
              <a:buChar char="-"/>
              <a:tabLst/>
              <a:defRPr kumimoji="0" lang="fr-FR" sz="1392" b="0" i="0" u="none" strike="noStrike" kern="1200" cap="none" spc="0" normalizeH="0" baseline="0" noProof="0">
                <a:ln>
                  <a:noFill/>
                </a:ln>
                <a:solidFill>
                  <a:srgbClr val="35383B"/>
                </a:solidFill>
                <a:effectLst/>
                <a:uLnTx/>
                <a:uFillTx/>
              </a:defRPr>
            </a:lvl3pPr>
          </a:lstStyle>
          <a:p>
            <a:pPr marL="358075" marR="0" lvl="0" indent="-286460" algn="l" defTabSz="1020471" rtl="0" eaLnBrk="1" fontAlgn="auto" latinLnBrk="0" hangingPunct="1">
              <a:lnSpc>
                <a:spcPct val="100000"/>
              </a:lnSpc>
              <a:spcBef>
                <a:spcPts val="1194"/>
              </a:spcBef>
              <a:spcAft>
                <a:spcPts val="0"/>
              </a:spcAft>
              <a:buClr>
                <a:srgbClr val="E62930"/>
              </a:buClr>
              <a:buSzPct val="100000"/>
              <a:tabLst/>
              <a:defRPr/>
            </a:pPr>
            <a:r>
              <a:rPr kumimoji="0" lang="fr-FR" sz="1791" b="0" i="0" u="none" strike="noStrike" kern="1200" cap="none" spc="0" normalizeH="0" baseline="0" noProof="0">
                <a:ln>
                  <a:noFill/>
                </a:ln>
                <a:solidFill>
                  <a:srgbClr val="35383B"/>
                </a:solidFill>
                <a:effectLst/>
                <a:uLnTx/>
                <a:uFillTx/>
                <a:latin typeface="+mn-lt"/>
                <a:ea typeface="+mn-ea"/>
                <a:cs typeface="+mn-cs"/>
              </a:rPr>
              <a:t>Cliquez pour modifier les styles du texte du masque</a:t>
            </a:r>
          </a:p>
          <a:p>
            <a:pPr marL="358075" marR="0" lvl="1" indent="-286460" algn="l" defTabSz="1020471" rtl="0" eaLnBrk="1" fontAlgn="auto" latinLnBrk="0" hangingPunct="1">
              <a:lnSpc>
                <a:spcPct val="100000"/>
              </a:lnSpc>
              <a:spcBef>
                <a:spcPts val="1194"/>
              </a:spcBef>
              <a:spcAft>
                <a:spcPts val="0"/>
              </a:spcAft>
              <a:buClr>
                <a:srgbClr val="E62930"/>
              </a:buClr>
              <a:buSzPct val="100000"/>
              <a:tabLst/>
              <a:defRPr/>
            </a:pPr>
            <a:r>
              <a:rPr kumimoji="0" lang="fr-FR" sz="1791" b="0" i="0" u="none" strike="noStrike" kern="1200" cap="none" spc="0" normalizeH="0" baseline="0" noProof="0">
                <a:ln>
                  <a:noFill/>
                </a:ln>
                <a:solidFill>
                  <a:srgbClr val="35383B"/>
                </a:solidFill>
                <a:effectLst/>
                <a:uLnTx/>
                <a:uFillTx/>
                <a:latin typeface="+mn-lt"/>
                <a:ea typeface="+mn-ea"/>
                <a:cs typeface="+mn-cs"/>
              </a:rPr>
              <a:t>Deuxième niveau</a:t>
            </a:r>
          </a:p>
          <a:p>
            <a:pPr marL="358075" marR="0" lvl="2" indent="-286460" algn="l" defTabSz="1020471" rtl="0" eaLnBrk="1" fontAlgn="auto" latinLnBrk="0" hangingPunct="1">
              <a:lnSpc>
                <a:spcPct val="100000"/>
              </a:lnSpc>
              <a:spcBef>
                <a:spcPts val="1194"/>
              </a:spcBef>
              <a:spcAft>
                <a:spcPts val="0"/>
              </a:spcAft>
              <a:buClr>
                <a:srgbClr val="E62930"/>
              </a:buClr>
              <a:buSzPct val="100000"/>
              <a:tabLst/>
              <a:defRPr/>
            </a:pPr>
            <a:r>
              <a:rPr kumimoji="0" lang="fr-FR" sz="1791" b="0" i="0" u="none" strike="noStrike" kern="1200" cap="none" spc="0" normalizeH="0" baseline="0" noProof="0">
                <a:ln>
                  <a:noFill/>
                </a:ln>
                <a:solidFill>
                  <a:srgbClr val="35383B"/>
                </a:solidFill>
                <a:effectLst/>
                <a:uLnTx/>
                <a:uFillTx/>
                <a:latin typeface="+mn-lt"/>
                <a:ea typeface="+mn-ea"/>
                <a:cs typeface="+mn-cs"/>
              </a:rPr>
              <a:t>Troisième niveau</a:t>
            </a:r>
          </a:p>
        </p:txBody>
      </p:sp>
      <p:sp>
        <p:nvSpPr>
          <p:cNvPr id="7" name="Espace réservé du texte 20">
            <a:extLst>
              <a:ext uri="{FF2B5EF4-FFF2-40B4-BE49-F238E27FC236}">
                <a16:creationId xmlns:a16="http://schemas.microsoft.com/office/drawing/2014/main" id="{70FB0EFB-88F8-4B88-8B9E-537569CC079C}"/>
              </a:ext>
            </a:extLst>
          </p:cNvPr>
          <p:cNvSpPr>
            <a:spLocks noGrp="1"/>
          </p:cNvSpPr>
          <p:nvPr>
            <p:ph type="body" sz="quarter" idx="16" hasCustomPrompt="1"/>
          </p:nvPr>
        </p:nvSpPr>
        <p:spPr>
          <a:xfrm>
            <a:off x="373217" y="1300229"/>
            <a:ext cx="3469110" cy="1656058"/>
          </a:xfrm>
          <a:prstGeom prst="homePlate">
            <a:avLst/>
          </a:prstGeom>
          <a:gradFill flip="none" rotWithShape="1">
            <a:gsLst>
              <a:gs pos="0">
                <a:schemeClr val="tx2"/>
              </a:gs>
              <a:gs pos="100000">
                <a:schemeClr val="accent1"/>
              </a:gs>
            </a:gsLst>
            <a:lin ang="18900000" scaled="1"/>
            <a:tileRect/>
          </a:gra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9" name="Espace réservé du texte 20">
            <a:extLst>
              <a:ext uri="{FF2B5EF4-FFF2-40B4-BE49-F238E27FC236}">
                <a16:creationId xmlns:a16="http://schemas.microsoft.com/office/drawing/2014/main" id="{BC672589-30C5-4062-B3A5-CDFAE3F57914}"/>
              </a:ext>
            </a:extLst>
          </p:cNvPr>
          <p:cNvSpPr>
            <a:spLocks noGrp="1"/>
          </p:cNvSpPr>
          <p:nvPr>
            <p:ph type="body" sz="quarter" idx="17" hasCustomPrompt="1"/>
          </p:nvPr>
        </p:nvSpPr>
        <p:spPr>
          <a:xfrm>
            <a:off x="373217" y="3357745"/>
            <a:ext cx="3469110" cy="1656058"/>
          </a:xfrm>
          <a:prstGeom prst="homePlate">
            <a:avLst/>
          </a:prstGeom>
          <a:gradFill flip="none" rotWithShape="1">
            <a:gsLst>
              <a:gs pos="0">
                <a:schemeClr val="tx2"/>
              </a:gs>
              <a:gs pos="100000">
                <a:schemeClr val="accent1"/>
              </a:gs>
            </a:gsLst>
            <a:lin ang="18900000" scaled="1"/>
            <a:tileRect/>
          </a:gra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11" name="Espace réservé du texte 20">
            <a:extLst>
              <a:ext uri="{FF2B5EF4-FFF2-40B4-BE49-F238E27FC236}">
                <a16:creationId xmlns:a16="http://schemas.microsoft.com/office/drawing/2014/main" id="{FF74FFE6-1CFE-4A82-85D0-3CC643F246E2}"/>
              </a:ext>
            </a:extLst>
          </p:cNvPr>
          <p:cNvSpPr>
            <a:spLocks noGrp="1"/>
          </p:cNvSpPr>
          <p:nvPr>
            <p:ph type="body" sz="quarter" idx="19" hasCustomPrompt="1"/>
          </p:nvPr>
        </p:nvSpPr>
        <p:spPr>
          <a:xfrm>
            <a:off x="373217" y="5413541"/>
            <a:ext cx="3469110" cy="1656058"/>
          </a:xfrm>
          <a:prstGeom prst="homePlate">
            <a:avLst/>
          </a:prstGeom>
          <a:gradFill flip="none" rotWithShape="1">
            <a:gsLst>
              <a:gs pos="0">
                <a:schemeClr val="tx2"/>
              </a:gs>
              <a:gs pos="100000">
                <a:schemeClr val="accent1"/>
              </a:gs>
            </a:gsLst>
            <a:lin ang="18900000" scaled="1"/>
            <a:tileRect/>
          </a:gradFill>
        </p:spPr>
        <p:txBody>
          <a:bodyPr anchor="ctr"/>
          <a:lstStyle>
            <a:lvl1pPr marL="0" indent="0" algn="ctr">
              <a:buNone/>
              <a:defRPr sz="1795"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2" name="Titre 1">
            <a:extLst>
              <a:ext uri="{FF2B5EF4-FFF2-40B4-BE49-F238E27FC236}">
                <a16:creationId xmlns:a16="http://schemas.microsoft.com/office/drawing/2014/main" id="{0B0D4832-9E58-4B92-B9C2-6305F79E5213}"/>
              </a:ext>
            </a:extLst>
          </p:cNvPr>
          <p:cNvSpPr>
            <a:spLocks noGrp="1"/>
          </p:cNvSpPr>
          <p:nvPr>
            <p:ph type="title"/>
          </p:nvPr>
        </p:nvSpPr>
        <p:spPr/>
        <p:txBody>
          <a:bodyPr/>
          <a:lstStyle/>
          <a:p>
            <a:r>
              <a:rPr lang="fr-FR"/>
              <a:t>Modifiez le style du titre</a:t>
            </a:r>
          </a:p>
        </p:txBody>
      </p:sp>
      <p:sp>
        <p:nvSpPr>
          <p:cNvPr id="16" name="Espace réservé du texte 21">
            <a:extLst>
              <a:ext uri="{FF2B5EF4-FFF2-40B4-BE49-F238E27FC236}">
                <a16:creationId xmlns:a16="http://schemas.microsoft.com/office/drawing/2014/main" id="{1511D600-37EF-47BE-A69E-A0D9F99CDE48}"/>
              </a:ext>
            </a:extLst>
          </p:cNvPr>
          <p:cNvSpPr>
            <a:spLocks noGrp="1"/>
          </p:cNvSpPr>
          <p:nvPr>
            <p:ph type="body" sz="quarter" idx="23" hasCustomPrompt="1"/>
          </p:nvPr>
        </p:nvSpPr>
        <p:spPr>
          <a:xfrm>
            <a:off x="110668" y="1881020"/>
            <a:ext cx="525098" cy="525092"/>
          </a:xfrm>
          <a:prstGeom prst="rect">
            <a:avLst/>
          </a:prstGeom>
          <a:gradFill>
            <a:gsLst>
              <a:gs pos="0">
                <a:schemeClr val="accent2"/>
              </a:gs>
              <a:gs pos="100000">
                <a:schemeClr val="accent3"/>
              </a:gs>
            </a:gsLst>
            <a:lin ang="18900000" scaled="1"/>
          </a:gradFill>
        </p:spPr>
        <p:txBody>
          <a:bodyPr anchor="ctr"/>
          <a:lstStyle>
            <a:lvl1pPr marL="0" indent="0" algn="ctr">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n°</a:t>
            </a:r>
          </a:p>
        </p:txBody>
      </p:sp>
      <p:sp>
        <p:nvSpPr>
          <p:cNvPr id="17" name="Espace réservé du texte 21">
            <a:extLst>
              <a:ext uri="{FF2B5EF4-FFF2-40B4-BE49-F238E27FC236}">
                <a16:creationId xmlns:a16="http://schemas.microsoft.com/office/drawing/2014/main" id="{5CA3203C-7399-4D7C-84FC-6B649FB75836}"/>
              </a:ext>
            </a:extLst>
          </p:cNvPr>
          <p:cNvSpPr>
            <a:spLocks noGrp="1"/>
          </p:cNvSpPr>
          <p:nvPr>
            <p:ph type="body" sz="quarter" idx="24" hasCustomPrompt="1"/>
          </p:nvPr>
        </p:nvSpPr>
        <p:spPr>
          <a:xfrm>
            <a:off x="117782" y="3923228"/>
            <a:ext cx="525098" cy="525092"/>
          </a:xfrm>
          <a:prstGeom prst="rect">
            <a:avLst/>
          </a:prstGeom>
          <a:gradFill>
            <a:gsLst>
              <a:gs pos="0">
                <a:schemeClr val="accent2"/>
              </a:gs>
              <a:gs pos="100000">
                <a:schemeClr val="accent3"/>
              </a:gs>
            </a:gsLst>
            <a:lin ang="18900000" scaled="1"/>
          </a:gradFill>
        </p:spPr>
        <p:txBody>
          <a:bodyPr anchor="ctr"/>
          <a:lstStyle>
            <a:lvl1pPr marL="0" indent="0" algn="ctr">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n°</a:t>
            </a:r>
          </a:p>
        </p:txBody>
      </p:sp>
      <p:sp>
        <p:nvSpPr>
          <p:cNvPr id="18" name="Espace réservé du texte 21">
            <a:extLst>
              <a:ext uri="{FF2B5EF4-FFF2-40B4-BE49-F238E27FC236}">
                <a16:creationId xmlns:a16="http://schemas.microsoft.com/office/drawing/2014/main" id="{57C5CECF-0F1D-49CD-9081-32D5AF8E19DF}"/>
              </a:ext>
            </a:extLst>
          </p:cNvPr>
          <p:cNvSpPr>
            <a:spLocks noGrp="1"/>
          </p:cNvSpPr>
          <p:nvPr>
            <p:ph type="body" sz="quarter" idx="25" hasCustomPrompt="1"/>
          </p:nvPr>
        </p:nvSpPr>
        <p:spPr>
          <a:xfrm>
            <a:off x="135673" y="5965437"/>
            <a:ext cx="525098" cy="525092"/>
          </a:xfrm>
          <a:prstGeom prst="rect">
            <a:avLst/>
          </a:prstGeom>
          <a:gradFill>
            <a:gsLst>
              <a:gs pos="0">
                <a:schemeClr val="accent2"/>
              </a:gs>
              <a:gs pos="100000">
                <a:schemeClr val="accent3"/>
              </a:gs>
            </a:gsLst>
            <a:lin ang="18900000" scaled="1"/>
          </a:gradFill>
        </p:spPr>
        <p:txBody>
          <a:bodyPr anchor="ctr"/>
          <a:lstStyle>
            <a:lvl1pPr marL="0" indent="0" algn="ctr">
              <a:buFont typeface="Arial" panose="020B0604020202020204" pitchFamily="34" charset="0"/>
              <a:buNone/>
              <a:defRPr sz="1571" b="1">
                <a:solidFill>
                  <a:schemeClr val="bg1"/>
                </a:solidFill>
                <a:latin typeface="Calibri" panose="020F0502020204030204" pitchFamily="34" charset="0"/>
                <a:cs typeface="Calibri" panose="020F0502020204030204" pitchFamily="34" charset="0"/>
              </a:defRPr>
            </a:lvl1pPr>
            <a:lvl2pPr marL="402546" indent="0">
              <a:buNone/>
              <a:defRPr/>
            </a:lvl2pPr>
            <a:lvl3pPr marL="701783" indent="0">
              <a:buNone/>
              <a:defRPr/>
            </a:lvl3pPr>
            <a:lvl4pPr marL="1050893" indent="0">
              <a:buNone/>
              <a:defRPr/>
            </a:lvl4pPr>
            <a:lvl5pPr marL="1353693" indent="0">
              <a:buNone/>
              <a:defRPr/>
            </a:lvl5pPr>
          </a:lstStyle>
          <a:p>
            <a:pPr lvl="0"/>
            <a:r>
              <a:rPr lang="fr-FR" dirty="0"/>
              <a:t> n°</a:t>
            </a:r>
          </a:p>
        </p:txBody>
      </p:sp>
      <p:sp>
        <p:nvSpPr>
          <p:cNvPr id="5" name="Espace réservé du pied de page 4">
            <a:extLst>
              <a:ext uri="{FF2B5EF4-FFF2-40B4-BE49-F238E27FC236}">
                <a16:creationId xmlns:a16="http://schemas.microsoft.com/office/drawing/2014/main" id="{0CF3848E-EE77-47C9-89D7-82F9574647AD}"/>
              </a:ext>
            </a:extLst>
          </p:cNvPr>
          <p:cNvSpPr>
            <a:spLocks noGrp="1"/>
          </p:cNvSpPr>
          <p:nvPr>
            <p:ph type="ftr" sz="quarter" idx="26"/>
          </p:nvPr>
        </p:nvSpPr>
        <p:spPr/>
        <p:txBody>
          <a:bodyPr/>
          <a:lstStyle/>
          <a:p>
            <a:r>
              <a:rPr lang="fr-FR"/>
              <a:t>SG - Réorganisation des BU/SU - CSEE des Services Centraux Parisiens – La réorganisation de RESG - Avril 2024</a:t>
            </a:r>
          </a:p>
        </p:txBody>
      </p:sp>
      <p:sp>
        <p:nvSpPr>
          <p:cNvPr id="6" name="Espace réservé du numéro de diapositive 5">
            <a:extLst>
              <a:ext uri="{FF2B5EF4-FFF2-40B4-BE49-F238E27FC236}">
                <a16:creationId xmlns:a16="http://schemas.microsoft.com/office/drawing/2014/main" id="{E3FD46F9-FB41-47C4-BFE7-840E39BE0E51}"/>
              </a:ext>
            </a:extLst>
          </p:cNvPr>
          <p:cNvSpPr>
            <a:spLocks noGrp="1"/>
          </p:cNvSpPr>
          <p:nvPr>
            <p:ph type="sldNum" sz="quarter" idx="27"/>
          </p:nvPr>
        </p:nvSpPr>
        <p:spPr/>
        <p:txBody>
          <a:bodyPr/>
          <a:lstStyle/>
          <a:p>
            <a:fld id="{EDD6480A-B622-4752-BDD4-14C508620FA8}" type="slidenum">
              <a:rPr lang="fr-FR" smtClean="0"/>
              <a:pPr/>
              <a:t>‹N°›</a:t>
            </a:fld>
            <a:endParaRPr lang="fr-FR" dirty="0"/>
          </a:p>
        </p:txBody>
      </p:sp>
    </p:spTree>
    <p:extLst>
      <p:ext uri="{BB962C8B-B14F-4D97-AF65-F5344CB8AC3E}">
        <p14:creationId xmlns:p14="http://schemas.microsoft.com/office/powerpoint/2010/main" val="2606860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ts_majeurs_4">
    <p:spTree>
      <p:nvGrpSpPr>
        <p:cNvPr id="1" name=""/>
        <p:cNvGrpSpPr/>
        <p:nvPr/>
      </p:nvGrpSpPr>
      <p:grpSpPr>
        <a:xfrm>
          <a:off x="0" y="0"/>
          <a:ext cx="0" cy="0"/>
          <a:chOff x="0" y="0"/>
          <a:chExt cx="0" cy="0"/>
        </a:xfrm>
      </p:grpSpPr>
      <p:sp>
        <p:nvSpPr>
          <p:cNvPr id="31" name="Espace réservé du texte 20">
            <a:extLst>
              <a:ext uri="{FF2B5EF4-FFF2-40B4-BE49-F238E27FC236}">
                <a16:creationId xmlns:a16="http://schemas.microsoft.com/office/drawing/2014/main" id="{68A0798A-328B-49B8-8A59-EDE5FCBF3C69}"/>
              </a:ext>
            </a:extLst>
          </p:cNvPr>
          <p:cNvSpPr>
            <a:spLocks noGrp="1"/>
          </p:cNvSpPr>
          <p:nvPr>
            <p:ph type="body" sz="quarter" idx="16" hasCustomPrompt="1"/>
          </p:nvPr>
        </p:nvSpPr>
        <p:spPr>
          <a:xfrm>
            <a:off x="620073" y="1473851"/>
            <a:ext cx="3091884" cy="1154517"/>
          </a:xfrm>
          <a:prstGeom prst="homePlate">
            <a:avLst/>
          </a:prstGeom>
          <a:gradFill flip="none" rotWithShape="1">
            <a:gsLst>
              <a:gs pos="0">
                <a:schemeClr val="accent1"/>
              </a:gs>
              <a:gs pos="100000">
                <a:schemeClr val="tx2"/>
              </a:gs>
            </a:gsLst>
            <a:lin ang="18900000" scaled="1"/>
            <a:tileRect/>
          </a:gradFill>
        </p:spPr>
        <p:txBody>
          <a:bodyPr anchor="ctr"/>
          <a:lstStyle>
            <a:lvl1pPr marL="0" indent="0" algn="ctr">
              <a:buNone/>
              <a:defRPr sz="1600"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32" name="Espace réservé du texte 20">
            <a:extLst>
              <a:ext uri="{FF2B5EF4-FFF2-40B4-BE49-F238E27FC236}">
                <a16:creationId xmlns:a16="http://schemas.microsoft.com/office/drawing/2014/main" id="{B65DB6F2-777C-4021-B2E2-EE3864947AF4}"/>
              </a:ext>
            </a:extLst>
          </p:cNvPr>
          <p:cNvSpPr>
            <a:spLocks noGrp="1"/>
          </p:cNvSpPr>
          <p:nvPr>
            <p:ph type="body" sz="quarter" idx="17" hasCustomPrompt="1"/>
          </p:nvPr>
        </p:nvSpPr>
        <p:spPr>
          <a:xfrm>
            <a:off x="1136854" y="2972956"/>
            <a:ext cx="3091884" cy="1154517"/>
          </a:xfrm>
          <a:prstGeom prst="homePlate">
            <a:avLst/>
          </a:prstGeom>
          <a:gradFill flip="none" rotWithShape="1">
            <a:gsLst>
              <a:gs pos="0">
                <a:schemeClr val="accent1"/>
              </a:gs>
              <a:gs pos="100000">
                <a:schemeClr val="tx2"/>
              </a:gs>
            </a:gsLst>
            <a:lin ang="18900000" scaled="1"/>
            <a:tileRect/>
          </a:gradFill>
        </p:spPr>
        <p:txBody>
          <a:bodyPr anchor="ctr"/>
          <a:lstStyle>
            <a:lvl1pPr marL="0" indent="0" algn="ctr">
              <a:buNone/>
              <a:defRPr sz="1600"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33" name="Espace réservé du texte 20">
            <a:extLst>
              <a:ext uri="{FF2B5EF4-FFF2-40B4-BE49-F238E27FC236}">
                <a16:creationId xmlns:a16="http://schemas.microsoft.com/office/drawing/2014/main" id="{2FCF8806-D80C-4985-9BA3-4FA461342CF3}"/>
              </a:ext>
            </a:extLst>
          </p:cNvPr>
          <p:cNvSpPr>
            <a:spLocks noGrp="1"/>
          </p:cNvSpPr>
          <p:nvPr>
            <p:ph type="body" sz="quarter" idx="24" hasCustomPrompt="1"/>
          </p:nvPr>
        </p:nvSpPr>
        <p:spPr>
          <a:xfrm>
            <a:off x="1791327" y="4506967"/>
            <a:ext cx="3091884" cy="1154517"/>
          </a:xfrm>
          <a:prstGeom prst="homePlate">
            <a:avLst/>
          </a:prstGeom>
          <a:gradFill flip="none" rotWithShape="1">
            <a:gsLst>
              <a:gs pos="0">
                <a:schemeClr val="accent1"/>
              </a:gs>
              <a:gs pos="100000">
                <a:schemeClr val="tx2"/>
              </a:gs>
            </a:gsLst>
            <a:lin ang="18900000" scaled="1"/>
            <a:tileRect/>
          </a:gradFill>
        </p:spPr>
        <p:txBody>
          <a:bodyPr anchor="ctr"/>
          <a:lstStyle>
            <a:lvl1pPr marL="0" indent="0" algn="ctr">
              <a:buNone/>
              <a:defRPr sz="1600"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34" name="Espace réservé du texte 20">
            <a:extLst>
              <a:ext uri="{FF2B5EF4-FFF2-40B4-BE49-F238E27FC236}">
                <a16:creationId xmlns:a16="http://schemas.microsoft.com/office/drawing/2014/main" id="{633E8DB0-9865-4D09-B6F0-FACB1AF46D4A}"/>
              </a:ext>
            </a:extLst>
          </p:cNvPr>
          <p:cNvSpPr>
            <a:spLocks noGrp="1"/>
          </p:cNvSpPr>
          <p:nvPr>
            <p:ph type="body" sz="quarter" idx="26" hasCustomPrompt="1"/>
          </p:nvPr>
        </p:nvSpPr>
        <p:spPr>
          <a:xfrm>
            <a:off x="2501230" y="5975816"/>
            <a:ext cx="3091884" cy="1154517"/>
          </a:xfrm>
          <a:prstGeom prst="homePlate">
            <a:avLst/>
          </a:prstGeom>
          <a:gradFill flip="none" rotWithShape="1">
            <a:gsLst>
              <a:gs pos="0">
                <a:schemeClr val="accent1"/>
              </a:gs>
              <a:gs pos="100000">
                <a:schemeClr val="tx2"/>
              </a:gs>
            </a:gsLst>
            <a:lin ang="18900000" scaled="1"/>
            <a:tileRect/>
          </a:gradFill>
        </p:spPr>
        <p:txBody>
          <a:bodyPr anchor="ctr"/>
          <a:lstStyle>
            <a:lvl1pPr marL="0" indent="0" algn="ctr">
              <a:buNone/>
              <a:defRPr sz="1600" b="1">
                <a:solidFill>
                  <a:schemeClr val="bg1"/>
                </a:solidFill>
                <a:latin typeface="Calibri" panose="020F0502020204030204" pitchFamily="34" charset="0"/>
                <a:cs typeface="Calibri" panose="020F0502020204030204" pitchFamily="34" charset="0"/>
              </a:defRPr>
            </a:lvl1pPr>
          </a:lstStyle>
          <a:p>
            <a:pPr lvl="0"/>
            <a:r>
              <a:rPr lang="fr-FR" dirty="0"/>
              <a:t>Ajouter du texte</a:t>
            </a:r>
          </a:p>
        </p:txBody>
      </p:sp>
      <p:sp>
        <p:nvSpPr>
          <p:cNvPr id="35" name="Espace réservé du texte 21">
            <a:extLst>
              <a:ext uri="{FF2B5EF4-FFF2-40B4-BE49-F238E27FC236}">
                <a16:creationId xmlns:a16="http://schemas.microsoft.com/office/drawing/2014/main" id="{906D6B26-310B-48A9-B70A-20404FF0FB7D}"/>
              </a:ext>
            </a:extLst>
          </p:cNvPr>
          <p:cNvSpPr>
            <a:spLocks noGrp="1"/>
          </p:cNvSpPr>
          <p:nvPr>
            <p:ph type="body" sz="quarter" idx="27" hasCustomPrompt="1"/>
          </p:nvPr>
        </p:nvSpPr>
        <p:spPr>
          <a:xfrm>
            <a:off x="386073" y="1817109"/>
            <a:ext cx="468000" cy="468000"/>
          </a:xfrm>
          <a:prstGeom prst="rect">
            <a:avLst/>
          </a:prstGeom>
          <a:gradFill>
            <a:gsLst>
              <a:gs pos="0">
                <a:schemeClr val="accent2"/>
              </a:gs>
              <a:gs pos="100000">
                <a:schemeClr val="accent3"/>
              </a:gs>
            </a:gsLst>
            <a:lin ang="18900000" scaled="1"/>
          </a:gradFill>
        </p:spPr>
        <p:txBody>
          <a:bodyPr anchor="ctr"/>
          <a:lstStyle>
            <a:lvl1pPr marL="0" indent="0" algn="ctr">
              <a:buFont typeface="Arial" panose="020B0604020202020204" pitchFamily="34" charset="0"/>
              <a:buNone/>
              <a:defRPr sz="1400" b="1">
                <a:solidFill>
                  <a:schemeClr val="bg1"/>
                </a:solidFill>
                <a:latin typeface="Calibri" panose="020F0502020204030204" pitchFamily="34" charset="0"/>
                <a:cs typeface="Calibri" panose="020F0502020204030204" pitchFamily="34" charset="0"/>
              </a:defRPr>
            </a:lvl1pPr>
            <a:lvl2pPr marL="358775" indent="0">
              <a:buNone/>
              <a:defRPr/>
            </a:lvl2pPr>
            <a:lvl3pPr marL="625475" indent="0">
              <a:buNone/>
              <a:defRPr/>
            </a:lvl3pPr>
            <a:lvl4pPr marL="936625" indent="0">
              <a:buNone/>
              <a:defRPr/>
            </a:lvl4pPr>
            <a:lvl5pPr marL="1206500" indent="0">
              <a:buNone/>
              <a:defRPr/>
            </a:lvl5pPr>
          </a:lstStyle>
          <a:p>
            <a:pPr lvl="0"/>
            <a:r>
              <a:rPr lang="fr-FR" dirty="0"/>
              <a:t> n°</a:t>
            </a:r>
          </a:p>
        </p:txBody>
      </p:sp>
      <p:sp>
        <p:nvSpPr>
          <p:cNvPr id="36" name="Espace réservé du texte 21">
            <a:extLst>
              <a:ext uri="{FF2B5EF4-FFF2-40B4-BE49-F238E27FC236}">
                <a16:creationId xmlns:a16="http://schemas.microsoft.com/office/drawing/2014/main" id="{F2FC2265-83CE-439D-878F-99C448FB69E1}"/>
              </a:ext>
            </a:extLst>
          </p:cNvPr>
          <p:cNvSpPr>
            <a:spLocks noGrp="1"/>
          </p:cNvSpPr>
          <p:nvPr>
            <p:ph type="body" sz="quarter" idx="28" hasCustomPrompt="1"/>
          </p:nvPr>
        </p:nvSpPr>
        <p:spPr>
          <a:xfrm>
            <a:off x="902854" y="3316214"/>
            <a:ext cx="468000" cy="468000"/>
          </a:xfrm>
          <a:prstGeom prst="rect">
            <a:avLst/>
          </a:prstGeom>
          <a:gradFill>
            <a:gsLst>
              <a:gs pos="0">
                <a:schemeClr val="accent2"/>
              </a:gs>
              <a:gs pos="100000">
                <a:schemeClr val="accent3"/>
              </a:gs>
            </a:gsLst>
            <a:lin ang="18900000" scaled="1"/>
          </a:gradFill>
        </p:spPr>
        <p:txBody>
          <a:bodyPr anchor="ctr"/>
          <a:lstStyle>
            <a:lvl1pPr marL="0" indent="0" algn="ctr">
              <a:buFont typeface="Arial" panose="020B0604020202020204" pitchFamily="34" charset="0"/>
              <a:buNone/>
              <a:defRPr sz="1400" b="1">
                <a:solidFill>
                  <a:schemeClr val="bg1"/>
                </a:solidFill>
                <a:latin typeface="Calibri" panose="020F0502020204030204" pitchFamily="34" charset="0"/>
                <a:cs typeface="Calibri" panose="020F0502020204030204" pitchFamily="34" charset="0"/>
              </a:defRPr>
            </a:lvl1pPr>
            <a:lvl2pPr marL="358775" indent="0">
              <a:buNone/>
              <a:defRPr/>
            </a:lvl2pPr>
            <a:lvl3pPr marL="625475" indent="0">
              <a:buNone/>
              <a:defRPr/>
            </a:lvl3pPr>
            <a:lvl4pPr marL="936625" indent="0">
              <a:buNone/>
              <a:defRPr/>
            </a:lvl4pPr>
            <a:lvl5pPr marL="1206500" indent="0">
              <a:buNone/>
              <a:defRPr/>
            </a:lvl5pPr>
          </a:lstStyle>
          <a:p>
            <a:pPr lvl="0"/>
            <a:r>
              <a:rPr lang="fr-FR" dirty="0"/>
              <a:t> n°</a:t>
            </a:r>
          </a:p>
        </p:txBody>
      </p:sp>
      <p:sp>
        <p:nvSpPr>
          <p:cNvPr id="37" name="Espace réservé du texte 21">
            <a:extLst>
              <a:ext uri="{FF2B5EF4-FFF2-40B4-BE49-F238E27FC236}">
                <a16:creationId xmlns:a16="http://schemas.microsoft.com/office/drawing/2014/main" id="{F29CE174-B970-4B02-938A-12D24E7A71F1}"/>
              </a:ext>
            </a:extLst>
          </p:cNvPr>
          <p:cNvSpPr>
            <a:spLocks noGrp="1"/>
          </p:cNvSpPr>
          <p:nvPr>
            <p:ph type="body" sz="quarter" idx="29" hasCustomPrompt="1"/>
          </p:nvPr>
        </p:nvSpPr>
        <p:spPr>
          <a:xfrm>
            <a:off x="1557327" y="4863868"/>
            <a:ext cx="468000" cy="468000"/>
          </a:xfrm>
          <a:prstGeom prst="rect">
            <a:avLst/>
          </a:prstGeom>
          <a:gradFill>
            <a:gsLst>
              <a:gs pos="0">
                <a:schemeClr val="accent2"/>
              </a:gs>
              <a:gs pos="100000">
                <a:schemeClr val="accent3"/>
              </a:gs>
            </a:gsLst>
            <a:lin ang="18900000" scaled="1"/>
          </a:gradFill>
        </p:spPr>
        <p:txBody>
          <a:bodyPr anchor="ctr"/>
          <a:lstStyle>
            <a:lvl1pPr marL="0" indent="0" algn="ctr">
              <a:buFont typeface="Arial" panose="020B0604020202020204" pitchFamily="34" charset="0"/>
              <a:buNone/>
              <a:defRPr sz="1400" b="1">
                <a:solidFill>
                  <a:schemeClr val="bg1"/>
                </a:solidFill>
                <a:latin typeface="Calibri" panose="020F0502020204030204" pitchFamily="34" charset="0"/>
                <a:cs typeface="Calibri" panose="020F0502020204030204" pitchFamily="34" charset="0"/>
              </a:defRPr>
            </a:lvl1pPr>
            <a:lvl2pPr marL="358775" indent="0">
              <a:buNone/>
              <a:defRPr/>
            </a:lvl2pPr>
            <a:lvl3pPr marL="625475" indent="0">
              <a:buNone/>
              <a:defRPr/>
            </a:lvl3pPr>
            <a:lvl4pPr marL="936625" indent="0">
              <a:buNone/>
              <a:defRPr/>
            </a:lvl4pPr>
            <a:lvl5pPr marL="1206500" indent="0">
              <a:buNone/>
              <a:defRPr/>
            </a:lvl5pPr>
          </a:lstStyle>
          <a:p>
            <a:pPr lvl="0"/>
            <a:r>
              <a:rPr lang="fr-FR" dirty="0"/>
              <a:t> n°</a:t>
            </a:r>
          </a:p>
        </p:txBody>
      </p:sp>
      <p:sp>
        <p:nvSpPr>
          <p:cNvPr id="38" name="Espace réservé du texte 21">
            <a:extLst>
              <a:ext uri="{FF2B5EF4-FFF2-40B4-BE49-F238E27FC236}">
                <a16:creationId xmlns:a16="http://schemas.microsoft.com/office/drawing/2014/main" id="{37061425-B92E-4549-AC3B-43392D3F1D40}"/>
              </a:ext>
            </a:extLst>
          </p:cNvPr>
          <p:cNvSpPr>
            <a:spLocks noGrp="1"/>
          </p:cNvSpPr>
          <p:nvPr>
            <p:ph type="body" sz="quarter" idx="30" hasCustomPrompt="1"/>
          </p:nvPr>
        </p:nvSpPr>
        <p:spPr>
          <a:xfrm>
            <a:off x="2267230" y="6319074"/>
            <a:ext cx="468000" cy="468000"/>
          </a:xfrm>
          <a:prstGeom prst="rect">
            <a:avLst/>
          </a:prstGeom>
          <a:gradFill>
            <a:gsLst>
              <a:gs pos="0">
                <a:schemeClr val="accent2"/>
              </a:gs>
              <a:gs pos="100000">
                <a:schemeClr val="accent3"/>
              </a:gs>
            </a:gsLst>
            <a:lin ang="18900000" scaled="1"/>
          </a:gradFill>
        </p:spPr>
        <p:txBody>
          <a:bodyPr anchor="ctr"/>
          <a:lstStyle>
            <a:lvl1pPr marL="0" indent="0" algn="ctr">
              <a:buFont typeface="Arial" panose="020B0604020202020204" pitchFamily="34" charset="0"/>
              <a:buNone/>
              <a:defRPr sz="1400" b="1">
                <a:solidFill>
                  <a:schemeClr val="bg1"/>
                </a:solidFill>
                <a:latin typeface="Calibri" panose="020F0502020204030204" pitchFamily="34" charset="0"/>
                <a:cs typeface="Calibri" panose="020F0502020204030204" pitchFamily="34" charset="0"/>
              </a:defRPr>
            </a:lvl1pPr>
            <a:lvl2pPr marL="358775" indent="0">
              <a:buNone/>
              <a:defRPr/>
            </a:lvl2pPr>
            <a:lvl3pPr marL="625475" indent="0">
              <a:buNone/>
              <a:defRPr/>
            </a:lvl3pPr>
            <a:lvl4pPr marL="936625" indent="0">
              <a:buNone/>
              <a:defRPr/>
            </a:lvl4pPr>
            <a:lvl5pPr marL="1206500" indent="0">
              <a:buNone/>
              <a:defRPr/>
            </a:lvl5pPr>
          </a:lstStyle>
          <a:p>
            <a:pPr lvl="0"/>
            <a:r>
              <a:rPr lang="fr-FR" dirty="0"/>
              <a:t> n°</a:t>
            </a:r>
          </a:p>
        </p:txBody>
      </p:sp>
      <p:sp>
        <p:nvSpPr>
          <p:cNvPr id="20" name="Espace réservé du texte 12">
            <a:extLst>
              <a:ext uri="{FF2B5EF4-FFF2-40B4-BE49-F238E27FC236}">
                <a16:creationId xmlns:a16="http://schemas.microsoft.com/office/drawing/2014/main" id="{67D4752D-176E-4D5C-9B95-05718D9FFD5D}"/>
              </a:ext>
            </a:extLst>
          </p:cNvPr>
          <p:cNvSpPr>
            <a:spLocks noGrp="1"/>
          </p:cNvSpPr>
          <p:nvPr>
            <p:ph type="body" sz="quarter" idx="32"/>
          </p:nvPr>
        </p:nvSpPr>
        <p:spPr>
          <a:xfrm>
            <a:off x="3711956" y="1473850"/>
            <a:ext cx="9599603" cy="1154518"/>
          </a:xfrm>
          <a:ln w="19050">
            <a:noFill/>
          </a:ln>
        </p:spPr>
        <p:txBody>
          <a:bodyPr/>
          <a:lstStyle>
            <a:lvl1pPr>
              <a:defRPr/>
            </a:lvl1pPr>
            <a:lvl2pPr>
              <a:defRPr/>
            </a:lvl2pPr>
            <a:lvl3pPr>
              <a:defRPr/>
            </a:lvl3pPr>
            <a:lvl4pPr>
              <a:defRPr/>
            </a:lvl4pPr>
            <a:lvl5pPr>
              <a:defRPr/>
            </a:lvl5pPr>
          </a:lstStyle>
          <a:p>
            <a:pPr lvl="0"/>
            <a:r>
              <a:rPr lang="fr-FR"/>
              <a:t>Cliquez pour modifier les styles du texte du masque</a:t>
            </a:r>
          </a:p>
        </p:txBody>
      </p:sp>
      <p:sp>
        <p:nvSpPr>
          <p:cNvPr id="21" name="Espace réservé du texte 12">
            <a:extLst>
              <a:ext uri="{FF2B5EF4-FFF2-40B4-BE49-F238E27FC236}">
                <a16:creationId xmlns:a16="http://schemas.microsoft.com/office/drawing/2014/main" id="{CFE55960-D3E3-43C3-813D-D6A7E0A883F8}"/>
              </a:ext>
            </a:extLst>
          </p:cNvPr>
          <p:cNvSpPr>
            <a:spLocks noGrp="1"/>
          </p:cNvSpPr>
          <p:nvPr>
            <p:ph type="body" sz="quarter" idx="33"/>
          </p:nvPr>
        </p:nvSpPr>
        <p:spPr>
          <a:xfrm>
            <a:off x="4246553" y="2972955"/>
            <a:ext cx="9065006" cy="1154518"/>
          </a:xfrm>
          <a:ln w="19050">
            <a:noFill/>
          </a:ln>
        </p:spPr>
        <p:txBody>
          <a:bodyPr/>
          <a:lstStyle>
            <a:lvl1pPr>
              <a:defRPr/>
            </a:lvl1pPr>
            <a:lvl2pPr>
              <a:defRPr/>
            </a:lvl2pPr>
            <a:lvl3pPr>
              <a:defRPr/>
            </a:lvl3pPr>
            <a:lvl4pPr>
              <a:defRPr/>
            </a:lvl4pPr>
            <a:lvl5pPr>
              <a:defRPr/>
            </a:lvl5pPr>
          </a:lstStyle>
          <a:p>
            <a:pPr lvl="0"/>
            <a:r>
              <a:rPr lang="fr-FR"/>
              <a:t>Cliquez pour modifier les styles du texte du masque</a:t>
            </a:r>
          </a:p>
        </p:txBody>
      </p:sp>
      <p:sp>
        <p:nvSpPr>
          <p:cNvPr id="22" name="Espace réservé du texte 12">
            <a:extLst>
              <a:ext uri="{FF2B5EF4-FFF2-40B4-BE49-F238E27FC236}">
                <a16:creationId xmlns:a16="http://schemas.microsoft.com/office/drawing/2014/main" id="{092D1A5C-AF00-4E6B-B305-22CA216847D7}"/>
              </a:ext>
            </a:extLst>
          </p:cNvPr>
          <p:cNvSpPr>
            <a:spLocks noGrp="1"/>
          </p:cNvSpPr>
          <p:nvPr>
            <p:ph type="body" sz="quarter" idx="34"/>
          </p:nvPr>
        </p:nvSpPr>
        <p:spPr>
          <a:xfrm>
            <a:off x="4883211" y="4441804"/>
            <a:ext cx="8428347" cy="1154519"/>
          </a:xfrm>
          <a:ln w="19050">
            <a:noFill/>
          </a:ln>
        </p:spPr>
        <p:txBody>
          <a:bodyPr/>
          <a:lstStyle>
            <a:lvl1pPr>
              <a:defRPr/>
            </a:lvl1pPr>
            <a:lvl2pPr>
              <a:defRPr/>
            </a:lvl2pPr>
            <a:lvl3pPr>
              <a:defRPr/>
            </a:lvl3pPr>
            <a:lvl4pPr>
              <a:defRPr/>
            </a:lvl4pPr>
            <a:lvl5pPr>
              <a:defRPr/>
            </a:lvl5pPr>
          </a:lstStyle>
          <a:p>
            <a:pPr lvl="0"/>
            <a:r>
              <a:rPr lang="fr-FR"/>
              <a:t>Cliquez pour modifier les styles du texte du masque</a:t>
            </a:r>
          </a:p>
        </p:txBody>
      </p:sp>
      <p:sp>
        <p:nvSpPr>
          <p:cNvPr id="23" name="Espace réservé du texte 12">
            <a:extLst>
              <a:ext uri="{FF2B5EF4-FFF2-40B4-BE49-F238E27FC236}">
                <a16:creationId xmlns:a16="http://schemas.microsoft.com/office/drawing/2014/main" id="{95928816-C0D6-454D-828E-ECF495EE553D}"/>
              </a:ext>
            </a:extLst>
          </p:cNvPr>
          <p:cNvSpPr>
            <a:spLocks noGrp="1"/>
          </p:cNvSpPr>
          <p:nvPr>
            <p:ph type="body" sz="quarter" idx="35"/>
          </p:nvPr>
        </p:nvSpPr>
        <p:spPr>
          <a:xfrm>
            <a:off x="5614991" y="5975815"/>
            <a:ext cx="7696568" cy="1154518"/>
          </a:xfrm>
          <a:ln w="19050">
            <a:noFill/>
          </a:ln>
        </p:spPr>
        <p:txBody>
          <a:bodyPr/>
          <a:lstStyle>
            <a:lvl1pPr>
              <a:defRPr/>
            </a:lvl1pPr>
            <a:lvl2pPr>
              <a:defRPr/>
            </a:lvl2pPr>
            <a:lvl3pPr>
              <a:defRPr/>
            </a:lvl3pPr>
            <a:lvl4pPr>
              <a:defRPr/>
            </a:lvl4pPr>
            <a:lvl5pPr>
              <a:defRPr/>
            </a:lvl5pPr>
          </a:lstStyle>
          <a:p>
            <a:pPr lvl="0"/>
            <a:r>
              <a:rPr lang="fr-FR"/>
              <a:t>Cliquez pour modifier les styles du texte du masque</a:t>
            </a:r>
          </a:p>
        </p:txBody>
      </p:sp>
      <p:sp>
        <p:nvSpPr>
          <p:cNvPr id="2" name="Titre 1">
            <a:extLst>
              <a:ext uri="{FF2B5EF4-FFF2-40B4-BE49-F238E27FC236}">
                <a16:creationId xmlns:a16="http://schemas.microsoft.com/office/drawing/2014/main" id="{D66179B2-623E-4A33-8C22-F85902DF0E17}"/>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1E6EA196-5AD3-4DBC-8541-45A9D16F0E47}"/>
              </a:ext>
            </a:extLst>
          </p:cNvPr>
          <p:cNvSpPr>
            <a:spLocks noGrp="1"/>
          </p:cNvSpPr>
          <p:nvPr>
            <p:ph type="ftr" sz="quarter" idx="36"/>
          </p:nvPr>
        </p:nvSpPr>
        <p:spPr/>
        <p:txBody>
          <a:bodyPr/>
          <a:lstStyle/>
          <a:p>
            <a:r>
              <a:rPr lang="fr-FR"/>
              <a:t>SG - Réorganisation des BU/SU - CSEE des Services Centraux Parisiens – La réorganisation de RESG - Avril 2024</a:t>
            </a:r>
          </a:p>
        </p:txBody>
      </p:sp>
      <p:sp>
        <p:nvSpPr>
          <p:cNvPr id="4" name="Espace réservé du numéro de diapositive 3">
            <a:extLst>
              <a:ext uri="{FF2B5EF4-FFF2-40B4-BE49-F238E27FC236}">
                <a16:creationId xmlns:a16="http://schemas.microsoft.com/office/drawing/2014/main" id="{35F7F4CF-140A-4975-B38A-4ECD3B4DE2BE}"/>
              </a:ext>
            </a:extLst>
          </p:cNvPr>
          <p:cNvSpPr>
            <a:spLocks noGrp="1"/>
          </p:cNvSpPr>
          <p:nvPr>
            <p:ph type="sldNum" sz="quarter" idx="37"/>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37730298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EC122A25-12EF-4370-B04C-3D05AF57B786}"/>
              </a:ext>
            </a:extLst>
          </p:cNvPr>
          <p:cNvSpPr>
            <a:spLocks noGrp="1"/>
          </p:cNvSpPr>
          <p:nvPr>
            <p:ph type="pic" sz="quarter" idx="16"/>
          </p:nvPr>
        </p:nvSpPr>
        <p:spPr>
          <a:xfrm>
            <a:off x="5762379" y="5"/>
            <a:ext cx="7917111" cy="7694613"/>
          </a:xfrm>
          <a:prstGeom prst="parallelogram">
            <a:avLst>
              <a:gd name="adj" fmla="val 35088"/>
            </a:avLst>
          </a:prstGeom>
          <a:noFill/>
        </p:spPr>
        <p:txBody>
          <a:bodyPr/>
          <a:lstStyle>
            <a:lvl1pPr marL="0" indent="0" algn="r">
              <a:buFont typeface="Arial" panose="020B0604020202020204" pitchFamily="34" charset="0"/>
              <a:buNone/>
              <a:defRPr>
                <a:latin typeface="+mj-lt"/>
              </a:defRPr>
            </a:lvl1pPr>
          </a:lstStyle>
          <a:p>
            <a:r>
              <a:rPr lang="fr-FR"/>
              <a:t>Cliquez sur l'icône pour ajouter une image</a:t>
            </a:r>
            <a:endParaRPr lang="fr-FR" dirty="0"/>
          </a:p>
        </p:txBody>
      </p:sp>
      <p:sp>
        <p:nvSpPr>
          <p:cNvPr id="7" name="Espace réservé du texte 12">
            <a:extLst>
              <a:ext uri="{FF2B5EF4-FFF2-40B4-BE49-F238E27FC236}">
                <a16:creationId xmlns:a16="http://schemas.microsoft.com/office/drawing/2014/main" id="{552A8027-2300-4C74-97F6-0482AE97B12C}"/>
              </a:ext>
            </a:extLst>
          </p:cNvPr>
          <p:cNvSpPr>
            <a:spLocks noGrp="1"/>
          </p:cNvSpPr>
          <p:nvPr>
            <p:ph type="body" sz="quarter" idx="32"/>
          </p:nvPr>
        </p:nvSpPr>
        <p:spPr>
          <a:xfrm>
            <a:off x="509004" y="1413713"/>
            <a:ext cx="4292775" cy="5611362"/>
          </a:xfrm>
          <a:ln w="19050">
            <a:noFill/>
          </a:ln>
        </p:spPr>
        <p:txBody>
          <a:bodyPr/>
          <a:lstStyle>
            <a:lvl1pPr>
              <a:defRPr/>
            </a:lvl1pPr>
            <a:lvl2pPr>
              <a:defRPr/>
            </a:lvl2pPr>
            <a:lvl3pPr>
              <a:defRPr/>
            </a:lvl3pPr>
            <a:lvl4pPr>
              <a:defRPr/>
            </a:lvl4pPr>
            <a:lvl5pPr>
              <a:defRPr/>
            </a:lvl5pPr>
          </a:lstStyle>
          <a:p>
            <a:pPr lvl="0"/>
            <a:r>
              <a:rPr lang="fr-FR"/>
              <a:t>Cliquez pour modifier les styles du texte du masque</a:t>
            </a:r>
          </a:p>
        </p:txBody>
      </p:sp>
      <p:sp>
        <p:nvSpPr>
          <p:cNvPr id="2" name="Titre 1">
            <a:extLst>
              <a:ext uri="{FF2B5EF4-FFF2-40B4-BE49-F238E27FC236}">
                <a16:creationId xmlns:a16="http://schemas.microsoft.com/office/drawing/2014/main" id="{62C9D103-22BB-4486-8527-39CF8097AB89}"/>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DD4F16DD-50CA-46F1-9226-639C7CE1623B}"/>
              </a:ext>
            </a:extLst>
          </p:cNvPr>
          <p:cNvSpPr>
            <a:spLocks noGrp="1"/>
          </p:cNvSpPr>
          <p:nvPr>
            <p:ph type="ftr" sz="quarter" idx="33"/>
          </p:nvPr>
        </p:nvSpPr>
        <p:spPr/>
        <p:txBody>
          <a:bodyPr/>
          <a:lstStyle/>
          <a:p>
            <a:r>
              <a:rPr lang="fr-FR"/>
              <a:t>SG - Réorganisation des BU/SU - CSEE des Services Centraux Parisiens – La réorganisation de RESG - Avril 2024</a:t>
            </a:r>
          </a:p>
        </p:txBody>
      </p:sp>
      <p:sp>
        <p:nvSpPr>
          <p:cNvPr id="5" name="Espace réservé du numéro de diapositive 4">
            <a:extLst>
              <a:ext uri="{FF2B5EF4-FFF2-40B4-BE49-F238E27FC236}">
                <a16:creationId xmlns:a16="http://schemas.microsoft.com/office/drawing/2014/main" id="{97B1A272-6962-4050-833F-18F9A7CE0D1A}"/>
              </a:ext>
            </a:extLst>
          </p:cNvPr>
          <p:cNvSpPr>
            <a:spLocks noGrp="1"/>
          </p:cNvSpPr>
          <p:nvPr>
            <p:ph type="sldNum" sz="quarter" idx="34"/>
          </p:nvPr>
        </p:nvSpPr>
        <p:spPr/>
        <p:txBody>
          <a:bodyPr/>
          <a:lstStyle/>
          <a:p>
            <a:fld id="{FD495AF3-2BE3-4F2F-A3F0-65C3F202E4D2}" type="slidenum">
              <a:rPr lang="fr-FR" altLang="fr-FR" smtClean="0"/>
              <a:pPr/>
              <a:t>‹N°›</a:t>
            </a:fld>
            <a:endParaRPr lang="fr-FR" altLang="fr-FR" dirty="0"/>
          </a:p>
        </p:txBody>
      </p:sp>
    </p:spTree>
    <p:custDataLst>
      <p:tags r:id="rId1"/>
    </p:custDataLst>
    <p:extLst>
      <p:ext uri="{BB962C8B-B14F-4D97-AF65-F5344CB8AC3E}">
        <p14:creationId xmlns:p14="http://schemas.microsoft.com/office/powerpoint/2010/main" val="3272766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bull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746EAEE-C57B-4539-94DE-2BD826FCD1B1}"/>
              </a:ext>
            </a:extLst>
          </p:cNvPr>
          <p:cNvSpPr>
            <a:spLocks noGrp="1"/>
          </p:cNvSpPr>
          <p:nvPr>
            <p:ph sz="quarter" idx="35"/>
          </p:nvPr>
        </p:nvSpPr>
        <p:spPr>
          <a:xfrm>
            <a:off x="514350" y="2589213"/>
            <a:ext cx="3806825" cy="40354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9" name="Espace réservé pour une image  7">
            <a:extLst>
              <a:ext uri="{FF2B5EF4-FFF2-40B4-BE49-F238E27FC236}">
                <a16:creationId xmlns:a16="http://schemas.microsoft.com/office/drawing/2014/main" id="{48E79356-357C-452E-8479-096AD12A401C}"/>
              </a:ext>
            </a:extLst>
          </p:cNvPr>
          <p:cNvSpPr>
            <a:spLocks noGrp="1"/>
          </p:cNvSpPr>
          <p:nvPr>
            <p:ph type="pic" sz="quarter" idx="17"/>
          </p:nvPr>
        </p:nvSpPr>
        <p:spPr>
          <a:xfrm>
            <a:off x="1799398" y="1251153"/>
            <a:ext cx="1225050" cy="1225034"/>
          </a:xfrm>
          <a:prstGeom prst="ellipse">
            <a:avLst/>
          </a:prstGeom>
          <a:solidFill>
            <a:schemeClr val="accent6"/>
          </a:solidFill>
        </p:spPr>
        <p:txBody>
          <a:bodyPr>
            <a:noAutofit/>
          </a:bodyPr>
          <a:lstStyle>
            <a:lvl1pPr marL="0" indent="0" algn="ctr">
              <a:buFont typeface="Arial" panose="020B0604020202020204" pitchFamily="34" charset="0"/>
              <a:buNone/>
              <a:defRPr sz="1200">
                <a:solidFill>
                  <a:schemeClr val="bg1"/>
                </a:solidFill>
                <a:latin typeface="+mj-lt"/>
              </a:defRPr>
            </a:lvl1pPr>
          </a:lstStyle>
          <a:p>
            <a:r>
              <a:rPr lang="fr-FR"/>
              <a:t>Cliquez sur l'icône pour ajouter une image</a:t>
            </a:r>
            <a:endParaRPr lang="fr-FR" dirty="0"/>
          </a:p>
        </p:txBody>
      </p:sp>
      <p:sp>
        <p:nvSpPr>
          <p:cNvPr id="20" name="Espace réservé pour une image  7">
            <a:extLst>
              <a:ext uri="{FF2B5EF4-FFF2-40B4-BE49-F238E27FC236}">
                <a16:creationId xmlns:a16="http://schemas.microsoft.com/office/drawing/2014/main" id="{37C52F3C-6B3D-4D1C-BC5E-035D1CEA987A}"/>
              </a:ext>
            </a:extLst>
          </p:cNvPr>
          <p:cNvSpPr>
            <a:spLocks noGrp="1"/>
          </p:cNvSpPr>
          <p:nvPr>
            <p:ph type="pic" sz="quarter" idx="18"/>
          </p:nvPr>
        </p:nvSpPr>
        <p:spPr>
          <a:xfrm>
            <a:off x="6300730" y="1251153"/>
            <a:ext cx="1225050" cy="1225034"/>
          </a:xfrm>
          <a:prstGeom prst="ellipse">
            <a:avLst/>
          </a:prstGeom>
          <a:solidFill>
            <a:schemeClr val="accent1"/>
          </a:solidFill>
        </p:spPr>
        <p:txBody>
          <a:bodyPr>
            <a:noAutofit/>
          </a:bodyPr>
          <a:lstStyle>
            <a:lvl1pPr marL="0" indent="0" algn="ctr">
              <a:buFont typeface="Arial" panose="020B0604020202020204" pitchFamily="34" charset="0"/>
              <a:buNone/>
              <a:defRPr kumimoji="0" lang="fr-FR" sz="1200" b="0" i="0" u="none" strike="noStrike" kern="1200" cap="none" spc="0" normalizeH="0" baseline="0" noProof="0" dirty="0">
                <a:ln>
                  <a:noFill/>
                </a:ln>
                <a:solidFill>
                  <a:schemeClr val="bg1"/>
                </a:solidFill>
                <a:effectLst/>
                <a:uLnTx/>
                <a:uFillTx/>
                <a:latin typeface="+mj-lt"/>
                <a:ea typeface="+mn-ea"/>
                <a:cs typeface="Segoe UI Semilight" panose="020B0402040204020203" pitchFamily="34" charset="0"/>
              </a:defRPr>
            </a:lvl1pPr>
          </a:lstStyle>
          <a:p>
            <a:r>
              <a:rPr lang="fr-FR"/>
              <a:t>Cliquez sur l'icône pour ajouter une image</a:t>
            </a:r>
            <a:endParaRPr lang="fr-FR" dirty="0"/>
          </a:p>
        </p:txBody>
      </p:sp>
      <p:sp>
        <p:nvSpPr>
          <p:cNvPr id="21" name="Espace réservé pour une image  7">
            <a:extLst>
              <a:ext uri="{FF2B5EF4-FFF2-40B4-BE49-F238E27FC236}">
                <a16:creationId xmlns:a16="http://schemas.microsoft.com/office/drawing/2014/main" id="{39D6B175-7E42-45C4-91D2-F5E69D649C4C}"/>
              </a:ext>
            </a:extLst>
          </p:cNvPr>
          <p:cNvSpPr>
            <a:spLocks noGrp="1"/>
          </p:cNvSpPr>
          <p:nvPr>
            <p:ph type="pic" sz="quarter" idx="19"/>
          </p:nvPr>
        </p:nvSpPr>
        <p:spPr>
          <a:xfrm>
            <a:off x="10796113" y="1251153"/>
            <a:ext cx="1225050" cy="1225034"/>
          </a:xfrm>
          <a:prstGeom prst="ellipse">
            <a:avLst/>
          </a:prstGeom>
          <a:solidFill>
            <a:schemeClr val="tx2"/>
          </a:solidFill>
        </p:spPr>
        <p:txBody>
          <a:bodyPr>
            <a:noAutofit/>
          </a:bodyPr>
          <a:lstStyle>
            <a:lvl1pPr marL="0" indent="0" algn="ctr">
              <a:buFont typeface="Arial" panose="020B0604020202020204" pitchFamily="34" charset="0"/>
              <a:buNone/>
              <a:defRPr kumimoji="0" lang="fr-FR" sz="1200" b="0" i="0" u="none" strike="noStrike" kern="1200" cap="none" spc="0" normalizeH="0" baseline="0" noProof="0" dirty="0">
                <a:ln>
                  <a:noFill/>
                </a:ln>
                <a:solidFill>
                  <a:schemeClr val="bg1"/>
                </a:solidFill>
                <a:effectLst/>
                <a:uLnTx/>
                <a:uFillTx/>
                <a:latin typeface="+mj-lt"/>
                <a:ea typeface="+mn-ea"/>
                <a:cs typeface="Segoe UI Semilight" panose="020B0402040204020203" pitchFamily="34" charset="0"/>
              </a:defRPr>
            </a:lvl1pPr>
          </a:lstStyle>
          <a:p>
            <a:r>
              <a:rPr lang="fr-FR"/>
              <a:t>Cliquez sur l'icône pour ajouter une image</a:t>
            </a:r>
            <a:endParaRPr lang="fr-FR" dirty="0"/>
          </a:p>
        </p:txBody>
      </p:sp>
      <p:sp>
        <p:nvSpPr>
          <p:cNvPr id="16" name="Espace réservé du contenu 2">
            <a:extLst>
              <a:ext uri="{FF2B5EF4-FFF2-40B4-BE49-F238E27FC236}">
                <a16:creationId xmlns:a16="http://schemas.microsoft.com/office/drawing/2014/main" id="{E683D8C7-1B07-4214-94F9-D8A7738DE570}"/>
              </a:ext>
            </a:extLst>
          </p:cNvPr>
          <p:cNvSpPr>
            <a:spLocks noGrp="1"/>
          </p:cNvSpPr>
          <p:nvPr>
            <p:ph sz="quarter" idx="36"/>
          </p:nvPr>
        </p:nvSpPr>
        <p:spPr>
          <a:xfrm>
            <a:off x="5010033" y="2589213"/>
            <a:ext cx="3806825" cy="40354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7" name="Espace réservé du contenu 2">
            <a:extLst>
              <a:ext uri="{FF2B5EF4-FFF2-40B4-BE49-F238E27FC236}">
                <a16:creationId xmlns:a16="http://schemas.microsoft.com/office/drawing/2014/main" id="{51462DFC-5860-4C4C-A573-977B532B852F}"/>
              </a:ext>
            </a:extLst>
          </p:cNvPr>
          <p:cNvSpPr>
            <a:spLocks noGrp="1"/>
          </p:cNvSpPr>
          <p:nvPr>
            <p:ph sz="quarter" idx="37"/>
          </p:nvPr>
        </p:nvSpPr>
        <p:spPr>
          <a:xfrm>
            <a:off x="9504735" y="2589213"/>
            <a:ext cx="3806825" cy="40354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2" name="Espace réservé du pied de page 1">
            <a:extLst>
              <a:ext uri="{FF2B5EF4-FFF2-40B4-BE49-F238E27FC236}">
                <a16:creationId xmlns:a16="http://schemas.microsoft.com/office/drawing/2014/main" id="{99B55B54-84FB-452D-BDB5-35568BA3891E}"/>
              </a:ext>
            </a:extLst>
          </p:cNvPr>
          <p:cNvSpPr>
            <a:spLocks noGrp="1"/>
          </p:cNvSpPr>
          <p:nvPr>
            <p:ph type="ftr" sz="quarter" idx="38"/>
          </p:nvPr>
        </p:nvSpPr>
        <p:spPr/>
        <p:txBody>
          <a:bodyPr/>
          <a:lstStyle/>
          <a:p>
            <a:r>
              <a:rPr lang="fr-FR"/>
              <a:t>SG - Réorganisation des BU/SU - CSEE des Services Centraux Parisiens – La réorganisation de RESG - Avril 2024</a:t>
            </a:r>
          </a:p>
        </p:txBody>
      </p:sp>
      <p:sp>
        <p:nvSpPr>
          <p:cNvPr id="4" name="Espace réservé du numéro de diapositive 3">
            <a:extLst>
              <a:ext uri="{FF2B5EF4-FFF2-40B4-BE49-F238E27FC236}">
                <a16:creationId xmlns:a16="http://schemas.microsoft.com/office/drawing/2014/main" id="{62AF6235-3669-4AB3-B31A-3905AEF990A2}"/>
              </a:ext>
            </a:extLst>
          </p:cNvPr>
          <p:cNvSpPr>
            <a:spLocks noGrp="1"/>
          </p:cNvSpPr>
          <p:nvPr>
            <p:ph type="sldNum" sz="quarter" idx="39"/>
          </p:nvPr>
        </p:nvSpPr>
        <p:spPr/>
        <p:txBody>
          <a:bodyPr/>
          <a:lstStyle/>
          <a:p>
            <a:fld id="{FD495AF3-2BE3-4F2F-A3F0-65C3F202E4D2}" type="slidenum">
              <a:rPr lang="fr-FR" altLang="fr-FR" smtClean="0"/>
              <a:pPr/>
              <a:t>‹N°›</a:t>
            </a:fld>
            <a:endParaRPr lang="fr-FR" altLang="fr-FR" dirty="0"/>
          </a:p>
        </p:txBody>
      </p:sp>
      <p:sp>
        <p:nvSpPr>
          <p:cNvPr id="5" name="Titre 4">
            <a:extLst>
              <a:ext uri="{FF2B5EF4-FFF2-40B4-BE49-F238E27FC236}">
                <a16:creationId xmlns:a16="http://schemas.microsoft.com/office/drawing/2014/main" id="{F86C1643-68F4-48CF-8370-1E38B6D49CCA}"/>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415887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trice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Modifiez le titre</a:t>
            </a:r>
          </a:p>
        </p:txBody>
      </p:sp>
      <p:sp>
        <p:nvSpPr>
          <p:cNvPr id="6" name="Rectangle 5"/>
          <p:cNvSpPr/>
          <p:nvPr userDrawn="1"/>
        </p:nvSpPr>
        <p:spPr>
          <a:xfrm flipH="1" flipV="1">
            <a:off x="1976010" y="6245259"/>
            <a:ext cx="10837535" cy="28274"/>
          </a:xfrm>
          <a:prstGeom prst="rect">
            <a:avLst/>
          </a:prstGeom>
          <a:solidFill>
            <a:schemeClr val="accent1"/>
          </a:solidFill>
          <a:ln>
            <a:solidFill>
              <a:schemeClr val="accent1"/>
            </a:solidFill>
          </a:ln>
        </p:spPr>
        <p:style>
          <a:lnRef idx="2">
            <a:schemeClr val="accent2"/>
          </a:lnRef>
          <a:fillRef idx="1">
            <a:schemeClr val="lt1"/>
          </a:fillRef>
          <a:effectRef idx="0">
            <a:schemeClr val="accent2"/>
          </a:effectRef>
          <a:fontRef idx="minor">
            <a:schemeClr val="dk1"/>
          </a:fontRef>
        </p:style>
        <p:txBody>
          <a:bodyPr lIns="102713" tIns="51357" rIns="102713" bIns="51357" rtlCol="0" anchor="ctr"/>
          <a:lstStyle/>
          <a:p>
            <a:pPr algn="ctr"/>
            <a:endParaRPr lang="fr-FR" sz="2025"/>
          </a:p>
        </p:txBody>
      </p:sp>
      <p:sp>
        <p:nvSpPr>
          <p:cNvPr id="7" name="Rectangle 6"/>
          <p:cNvSpPr/>
          <p:nvPr userDrawn="1"/>
        </p:nvSpPr>
        <p:spPr>
          <a:xfrm>
            <a:off x="1940220" y="1424143"/>
            <a:ext cx="26928" cy="4847000"/>
          </a:xfrm>
          <a:prstGeom prst="rect">
            <a:avLst/>
          </a:prstGeom>
          <a:solidFill>
            <a:schemeClr val="accent1"/>
          </a:solidFill>
          <a:ln w="12700">
            <a:solidFill>
              <a:schemeClr val="accent1"/>
            </a:solidFill>
          </a:ln>
        </p:spPr>
        <p:style>
          <a:lnRef idx="2">
            <a:schemeClr val="accent2"/>
          </a:lnRef>
          <a:fillRef idx="1">
            <a:schemeClr val="lt1"/>
          </a:fillRef>
          <a:effectRef idx="0">
            <a:schemeClr val="accent2"/>
          </a:effectRef>
          <a:fontRef idx="minor">
            <a:schemeClr val="dk1"/>
          </a:fontRef>
        </p:style>
        <p:txBody>
          <a:bodyPr lIns="102713" tIns="51357" rIns="102713" bIns="51357" rtlCol="0" anchor="ctr"/>
          <a:lstStyle/>
          <a:p>
            <a:pPr algn="ctr"/>
            <a:endParaRPr lang="fr-FR" sz="2025"/>
          </a:p>
        </p:txBody>
      </p:sp>
      <p:sp>
        <p:nvSpPr>
          <p:cNvPr id="8" name="Espace réservé du texte 8"/>
          <p:cNvSpPr>
            <a:spLocks noGrp="1"/>
          </p:cNvSpPr>
          <p:nvPr>
            <p:ph type="body" sz="quarter" idx="16" hasCustomPrompt="1"/>
          </p:nvPr>
        </p:nvSpPr>
        <p:spPr>
          <a:xfrm>
            <a:off x="2862116" y="4655252"/>
            <a:ext cx="3728510" cy="807833"/>
          </a:xfrm>
          <a:solidFill>
            <a:schemeClr val="bg1">
              <a:lumMod val="95000"/>
            </a:schemeClr>
          </a:solidFill>
          <a:ln w="28575">
            <a:noFill/>
          </a:ln>
        </p:spPr>
        <p:txBody>
          <a:bodyPr vert="horz" lIns="91312" tIns="45656" rIns="91312" bIns="45656" rtlCol="0" anchor="ctr" anchorCtr="0">
            <a:normAutofit/>
          </a:bodyPr>
          <a:lstStyle>
            <a:lvl1pPr marL="0" indent="0" algn="ctr">
              <a:buNone/>
              <a:defRPr lang="fr-FR" sz="1575" b="1" kern="1200" baseline="0" dirty="0" smtClean="0">
                <a:solidFill>
                  <a:schemeClr val="tx1"/>
                </a:solidFill>
                <a:latin typeface="+mn-lt"/>
                <a:ea typeface="+mn-ea"/>
                <a:cs typeface="+mn-cs"/>
              </a:defRPr>
            </a:lvl1pPr>
          </a:lstStyle>
          <a:p>
            <a:pPr marL="385194" lvl="0" indent="-385194" algn="ctr" defTabSz="1027184" rtl="0" eaLnBrk="1" latinLnBrk="0" hangingPunct="1">
              <a:spcBef>
                <a:spcPct val="20000"/>
              </a:spcBef>
              <a:buSzPct val="80000"/>
              <a:buFontTx/>
              <a:buNone/>
            </a:pPr>
            <a:r>
              <a:rPr lang="fr-FR" dirty="0"/>
              <a:t>Cliquez pour modifier les styles du texte du masque</a:t>
            </a:r>
          </a:p>
        </p:txBody>
      </p:sp>
      <p:sp>
        <p:nvSpPr>
          <p:cNvPr id="9" name="Espace réservé du texte 8"/>
          <p:cNvSpPr>
            <a:spLocks noGrp="1"/>
          </p:cNvSpPr>
          <p:nvPr>
            <p:ph type="body" sz="quarter" idx="18" hasCustomPrompt="1"/>
          </p:nvPr>
        </p:nvSpPr>
        <p:spPr>
          <a:xfrm>
            <a:off x="5845337" y="3443446"/>
            <a:ext cx="3728510" cy="807833"/>
          </a:xfrm>
          <a:solidFill>
            <a:schemeClr val="bg1">
              <a:lumMod val="95000"/>
            </a:schemeClr>
          </a:solidFill>
          <a:ln w="28575">
            <a:noFill/>
          </a:ln>
        </p:spPr>
        <p:txBody>
          <a:bodyPr vert="horz" lIns="91312" tIns="45656" rIns="91312" bIns="45656" rtlCol="0" anchor="ctr" anchorCtr="0">
            <a:normAutofit/>
          </a:bodyPr>
          <a:lstStyle>
            <a:lvl1pPr marL="0" indent="0" algn="ctr">
              <a:buNone/>
              <a:defRPr lang="fr-FR" sz="1575" b="1" kern="1200" baseline="0" dirty="0" smtClean="0">
                <a:solidFill>
                  <a:schemeClr val="tx1"/>
                </a:solidFill>
                <a:latin typeface="+mn-lt"/>
                <a:ea typeface="+mn-ea"/>
                <a:cs typeface="+mn-cs"/>
              </a:defRPr>
            </a:lvl1pPr>
          </a:lstStyle>
          <a:p>
            <a:pPr marL="385194" lvl="0" indent="-385194" algn="ctr" defTabSz="1027184" rtl="0" eaLnBrk="1" latinLnBrk="0" hangingPunct="1">
              <a:spcBef>
                <a:spcPct val="20000"/>
              </a:spcBef>
              <a:buSzPct val="80000"/>
              <a:buFontTx/>
              <a:buNone/>
            </a:pPr>
            <a:r>
              <a:rPr lang="fr-FR" dirty="0"/>
              <a:t>Cliquez pour modifier les styles du texte du masque</a:t>
            </a:r>
          </a:p>
        </p:txBody>
      </p:sp>
      <p:sp>
        <p:nvSpPr>
          <p:cNvPr id="10" name="Espace réservé du texte 8"/>
          <p:cNvSpPr>
            <a:spLocks noGrp="1"/>
          </p:cNvSpPr>
          <p:nvPr>
            <p:ph type="body" sz="quarter" idx="19"/>
          </p:nvPr>
        </p:nvSpPr>
        <p:spPr>
          <a:xfrm>
            <a:off x="621939" y="1423470"/>
            <a:ext cx="1245769" cy="4847000"/>
          </a:xfrm>
          <a:ln w="6350"/>
        </p:spPr>
        <p:style>
          <a:lnRef idx="2">
            <a:schemeClr val="accent2"/>
          </a:lnRef>
          <a:fillRef idx="1">
            <a:schemeClr val="lt1"/>
          </a:fillRef>
          <a:effectRef idx="0">
            <a:schemeClr val="accent2"/>
          </a:effectRef>
          <a:fontRef idx="none"/>
        </p:style>
        <p:txBody>
          <a:bodyPr anchor="t" anchorCtr="0">
            <a:normAutofit/>
          </a:bodyPr>
          <a:lstStyle>
            <a:lvl1pPr marL="0" indent="0" algn="l">
              <a:buNone/>
              <a:defRPr sz="1234" b="0"/>
            </a:lvl1pPr>
            <a:lvl2pPr>
              <a:defRPr sz="1234"/>
            </a:lvl2pPr>
          </a:lstStyle>
          <a:p>
            <a:pPr lvl="0"/>
            <a:r>
              <a:rPr lang="fr-FR"/>
              <a:t>Cliquez pour modifier les styles du texte du masque</a:t>
            </a:r>
          </a:p>
          <a:p>
            <a:pPr lvl="1"/>
            <a:r>
              <a:rPr lang="fr-FR"/>
              <a:t>Deuxième niveau</a:t>
            </a:r>
          </a:p>
        </p:txBody>
      </p:sp>
      <p:sp>
        <p:nvSpPr>
          <p:cNvPr id="11" name="Espace réservé du texte 8"/>
          <p:cNvSpPr>
            <a:spLocks noGrp="1"/>
          </p:cNvSpPr>
          <p:nvPr>
            <p:ph type="body" sz="quarter" idx="20"/>
          </p:nvPr>
        </p:nvSpPr>
        <p:spPr>
          <a:xfrm>
            <a:off x="1976009" y="6351938"/>
            <a:ext cx="10804056" cy="830174"/>
          </a:xfrm>
          <a:ln w="6350"/>
        </p:spPr>
        <p:style>
          <a:lnRef idx="2">
            <a:schemeClr val="accent2"/>
          </a:lnRef>
          <a:fillRef idx="1">
            <a:schemeClr val="lt1"/>
          </a:fillRef>
          <a:effectRef idx="0">
            <a:schemeClr val="accent2"/>
          </a:effectRef>
          <a:fontRef idx="none"/>
        </p:style>
        <p:txBody>
          <a:bodyPr anchor="t" anchorCtr="0">
            <a:normAutofit/>
          </a:bodyPr>
          <a:lstStyle>
            <a:lvl1pPr marL="0" indent="0" algn="l">
              <a:buNone/>
              <a:defRPr lang="fr-FR" sz="1234" b="0" kern="1200" dirty="0" smtClean="0">
                <a:solidFill>
                  <a:schemeClr val="tx1"/>
                </a:solidFill>
                <a:latin typeface="+mn-lt"/>
                <a:ea typeface="+mn-ea"/>
                <a:cs typeface="+mn-cs"/>
              </a:defRPr>
            </a:lvl1pPr>
            <a:lvl2pPr>
              <a:defRPr sz="1234"/>
            </a:lvl2pPr>
          </a:lstStyle>
          <a:p>
            <a:pPr lvl="0"/>
            <a:r>
              <a:rPr lang="fr-FR"/>
              <a:t>Cliquez pour modifier les styles du texte du masque</a:t>
            </a:r>
          </a:p>
          <a:p>
            <a:pPr lvl="1"/>
            <a:r>
              <a:rPr lang="fr-FR"/>
              <a:t>Deuxième niveau</a:t>
            </a:r>
          </a:p>
        </p:txBody>
      </p:sp>
      <p:sp>
        <p:nvSpPr>
          <p:cNvPr id="12" name="Espace réservé du texte 8"/>
          <p:cNvSpPr>
            <a:spLocks noGrp="1"/>
          </p:cNvSpPr>
          <p:nvPr>
            <p:ph type="body" sz="quarter" idx="21" hasCustomPrompt="1"/>
          </p:nvPr>
        </p:nvSpPr>
        <p:spPr>
          <a:xfrm>
            <a:off x="8828559" y="2231529"/>
            <a:ext cx="3728510" cy="807833"/>
          </a:xfrm>
          <a:solidFill>
            <a:schemeClr val="bg1">
              <a:lumMod val="95000"/>
            </a:schemeClr>
          </a:solidFill>
          <a:ln w="28575">
            <a:noFill/>
          </a:ln>
        </p:spPr>
        <p:txBody>
          <a:bodyPr vert="horz" lIns="91312" tIns="45656" rIns="91312" bIns="45656" rtlCol="0" anchor="ctr" anchorCtr="0">
            <a:normAutofit/>
          </a:bodyPr>
          <a:lstStyle>
            <a:lvl1pPr marL="0" indent="0" algn="ctr">
              <a:buNone/>
              <a:defRPr lang="fr-FR" sz="1575" b="1" kern="1200" baseline="0" dirty="0" smtClean="0">
                <a:solidFill>
                  <a:schemeClr val="tx1"/>
                </a:solidFill>
                <a:latin typeface="+mn-lt"/>
                <a:ea typeface="+mn-ea"/>
                <a:cs typeface="+mn-cs"/>
              </a:defRPr>
            </a:lvl1pPr>
          </a:lstStyle>
          <a:p>
            <a:pPr marL="385194" lvl="0" indent="-385194" algn="ctr" defTabSz="1027184" rtl="0" eaLnBrk="1" latinLnBrk="0" hangingPunct="1">
              <a:spcBef>
                <a:spcPct val="20000"/>
              </a:spcBef>
              <a:buSzPct val="80000"/>
              <a:buFontTx/>
              <a:buNone/>
            </a:pPr>
            <a:r>
              <a:rPr lang="fr-FR" dirty="0"/>
              <a:t>Cliquez pour modifier les styles du texte du masque</a:t>
            </a:r>
          </a:p>
        </p:txBody>
      </p:sp>
      <p:sp>
        <p:nvSpPr>
          <p:cNvPr id="3" name="Espace réservé du pied de page 2">
            <a:extLst>
              <a:ext uri="{FF2B5EF4-FFF2-40B4-BE49-F238E27FC236}">
                <a16:creationId xmlns:a16="http://schemas.microsoft.com/office/drawing/2014/main" id="{C779E33C-69CE-4A3B-ADA4-9F852E1D6F23}"/>
              </a:ext>
            </a:extLst>
          </p:cNvPr>
          <p:cNvSpPr>
            <a:spLocks noGrp="1"/>
          </p:cNvSpPr>
          <p:nvPr>
            <p:ph type="ftr" sz="quarter" idx="22"/>
          </p:nvPr>
        </p:nvSpPr>
        <p:spPr/>
        <p:txBody>
          <a:bodyPr/>
          <a:lstStyle/>
          <a:p>
            <a:r>
              <a:rPr lang="fr-FR"/>
              <a:t>SG - Réorganisation des BU/SU - CSEE des Services Centraux Parisiens – La réorganisation de RESG - Avril 2024</a:t>
            </a:r>
          </a:p>
        </p:txBody>
      </p:sp>
      <p:sp>
        <p:nvSpPr>
          <p:cNvPr id="13" name="Espace réservé du numéro de diapositive 12">
            <a:extLst>
              <a:ext uri="{FF2B5EF4-FFF2-40B4-BE49-F238E27FC236}">
                <a16:creationId xmlns:a16="http://schemas.microsoft.com/office/drawing/2014/main" id="{965A0F35-1C22-45A4-9C79-51E07146D79C}"/>
              </a:ext>
            </a:extLst>
          </p:cNvPr>
          <p:cNvSpPr>
            <a:spLocks noGrp="1"/>
          </p:cNvSpPr>
          <p:nvPr>
            <p:ph type="sldNum" sz="quarter" idx="23"/>
          </p:nvPr>
        </p:nvSpPr>
        <p:spPr/>
        <p:txBody>
          <a:bodyPr/>
          <a:lstStyle/>
          <a:p>
            <a:fld id="{EDD6480A-B622-4752-BDD4-14C508620FA8}" type="slidenum">
              <a:rPr lang="fr-FR" smtClean="0"/>
              <a:pPr/>
              <a:t>‹N°›</a:t>
            </a:fld>
            <a:endParaRPr lang="fr-FR" dirty="0"/>
          </a:p>
        </p:txBody>
      </p:sp>
    </p:spTree>
    <p:custDataLst>
      <p:tags r:id="rId1"/>
    </p:custDataLst>
    <p:extLst>
      <p:ext uri="{BB962C8B-B14F-4D97-AF65-F5344CB8AC3E}">
        <p14:creationId xmlns:p14="http://schemas.microsoft.com/office/powerpoint/2010/main" val="1139961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Applat rouge">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E223034E-D4BC-4C13-B78F-03FC70BC67AB}"/>
              </a:ext>
            </a:extLst>
          </p:cNvPr>
          <p:cNvSpPr/>
          <p:nvPr userDrawn="1"/>
        </p:nvSpPr>
        <p:spPr>
          <a:xfrm>
            <a:off x="0" y="-7600"/>
            <a:ext cx="5312198" cy="7157685"/>
          </a:xfrm>
          <a:custGeom>
            <a:avLst/>
            <a:gdLst>
              <a:gd name="connsiteX0" fmla="*/ 0 w 2357117"/>
              <a:gd name="connsiteY0" fmla="*/ 0 h 6858000"/>
              <a:gd name="connsiteX1" fmla="*/ 2357117 w 2357117"/>
              <a:gd name="connsiteY1" fmla="*/ 0 h 6858000"/>
              <a:gd name="connsiteX2" fmla="*/ 2357117 w 2357117"/>
              <a:gd name="connsiteY2" fmla="*/ 6858000 h 6858000"/>
              <a:gd name="connsiteX3" fmla="*/ 0 w 2357117"/>
              <a:gd name="connsiteY3" fmla="*/ 6858000 h 6858000"/>
              <a:gd name="connsiteX4" fmla="*/ 0 w 2357117"/>
              <a:gd name="connsiteY4" fmla="*/ 0 h 6858000"/>
              <a:gd name="connsiteX0" fmla="*/ 0 w 4734557"/>
              <a:gd name="connsiteY0" fmla="*/ 0 h 6858000"/>
              <a:gd name="connsiteX1" fmla="*/ 4734557 w 4734557"/>
              <a:gd name="connsiteY1" fmla="*/ 6773 h 6858000"/>
              <a:gd name="connsiteX2" fmla="*/ 2357117 w 4734557"/>
              <a:gd name="connsiteY2" fmla="*/ 6858000 h 6858000"/>
              <a:gd name="connsiteX3" fmla="*/ 0 w 4734557"/>
              <a:gd name="connsiteY3" fmla="*/ 6858000 h 6858000"/>
              <a:gd name="connsiteX4" fmla="*/ 0 w 4734557"/>
              <a:gd name="connsiteY4" fmla="*/ 0 h 6858000"/>
              <a:gd name="connsiteX0" fmla="*/ 0 w 4734557"/>
              <a:gd name="connsiteY0" fmla="*/ 6774 h 6864774"/>
              <a:gd name="connsiteX1" fmla="*/ 4734557 w 4734557"/>
              <a:gd name="connsiteY1" fmla="*/ 0 h 6864774"/>
              <a:gd name="connsiteX2" fmla="*/ 2357117 w 4734557"/>
              <a:gd name="connsiteY2" fmla="*/ 6864774 h 6864774"/>
              <a:gd name="connsiteX3" fmla="*/ 0 w 4734557"/>
              <a:gd name="connsiteY3" fmla="*/ 6864774 h 6864774"/>
              <a:gd name="connsiteX4" fmla="*/ 0 w 4734557"/>
              <a:gd name="connsiteY4" fmla="*/ 6774 h 6864774"/>
              <a:gd name="connsiteX0" fmla="*/ 0 w 4734557"/>
              <a:gd name="connsiteY0" fmla="*/ 6774 h 6864774"/>
              <a:gd name="connsiteX1" fmla="*/ 4734557 w 4734557"/>
              <a:gd name="connsiteY1" fmla="*/ 0 h 6864774"/>
              <a:gd name="connsiteX2" fmla="*/ 2555899 w 4734557"/>
              <a:gd name="connsiteY2" fmla="*/ 6860496 h 6864774"/>
              <a:gd name="connsiteX3" fmla="*/ 0 w 4734557"/>
              <a:gd name="connsiteY3" fmla="*/ 6864774 h 6864774"/>
              <a:gd name="connsiteX4" fmla="*/ 0 w 4734557"/>
              <a:gd name="connsiteY4" fmla="*/ 6774 h 686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4557" h="6864774">
                <a:moveTo>
                  <a:pt x="0" y="6774"/>
                </a:moveTo>
                <a:lnTo>
                  <a:pt x="4734557" y="0"/>
                </a:lnTo>
                <a:lnTo>
                  <a:pt x="2555899" y="6860496"/>
                </a:lnTo>
                <a:lnTo>
                  <a:pt x="0" y="6864774"/>
                </a:lnTo>
                <a:lnTo>
                  <a:pt x="0" y="677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p>
        </p:txBody>
      </p:sp>
      <p:sp>
        <p:nvSpPr>
          <p:cNvPr id="11" name="Espace réservé du texte 14">
            <a:extLst>
              <a:ext uri="{FF2B5EF4-FFF2-40B4-BE49-F238E27FC236}">
                <a16:creationId xmlns:a16="http://schemas.microsoft.com/office/drawing/2014/main" id="{D0573E35-D401-403B-98E4-12E34A6FBF74}"/>
              </a:ext>
            </a:extLst>
          </p:cNvPr>
          <p:cNvSpPr>
            <a:spLocks noGrp="1"/>
          </p:cNvSpPr>
          <p:nvPr>
            <p:ph type="body" sz="quarter" idx="13" hasCustomPrompt="1"/>
          </p:nvPr>
        </p:nvSpPr>
        <p:spPr>
          <a:xfrm>
            <a:off x="5312197" y="1413708"/>
            <a:ext cx="7956223" cy="5562741"/>
          </a:xfrm>
        </p:spPr>
        <p:txBody>
          <a:bodyPr>
            <a:normAutofit/>
          </a:bodyPr>
          <a:lstStyle>
            <a:lvl1pPr marL="399460" indent="-388761">
              <a:lnSpc>
                <a:spcPct val="100000"/>
              </a:lnSpc>
              <a:spcBef>
                <a:spcPts val="673"/>
              </a:spcBef>
              <a:spcAft>
                <a:spcPts val="0"/>
              </a:spcAft>
              <a:defRPr sz="1795"/>
            </a:lvl1pPr>
            <a:lvl2pPr>
              <a:lnSpc>
                <a:spcPct val="100000"/>
              </a:lnSpc>
              <a:spcBef>
                <a:spcPts val="673"/>
              </a:spcBef>
              <a:spcAft>
                <a:spcPts val="0"/>
              </a:spcAft>
              <a:defRPr sz="1571"/>
            </a:lvl2pPr>
            <a:lvl3pPr marL="1009351" indent="-201515">
              <a:lnSpc>
                <a:spcPct val="100000"/>
              </a:lnSpc>
              <a:spcBef>
                <a:spcPts val="673"/>
              </a:spcBef>
              <a:spcAft>
                <a:spcPts val="0"/>
              </a:spcAft>
              <a:defRPr sz="1346"/>
            </a:lvl3pPr>
            <a:lvl4pPr>
              <a:lnSpc>
                <a:spcPct val="100000"/>
              </a:lnSpc>
              <a:spcBef>
                <a:spcPts val="673"/>
              </a:spcBef>
              <a:spcAft>
                <a:spcPts val="0"/>
              </a:spcAft>
              <a:defRPr sz="1178"/>
            </a:lvl4pPr>
            <a:lvl5pPr>
              <a:lnSpc>
                <a:spcPct val="100000"/>
              </a:lnSpc>
              <a:spcBef>
                <a:spcPts val="673"/>
              </a:spcBef>
              <a:spcAft>
                <a:spcPts val="0"/>
              </a:spcAft>
              <a:defRPr sz="1178"/>
            </a:lvl5pPr>
          </a:lstStyle>
          <a:p>
            <a:pPr lvl="0"/>
            <a:r>
              <a:rPr lang="fr-FR" dirty="0"/>
              <a:t>Cliquez pour ajouter du texte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texte 15">
            <a:extLst>
              <a:ext uri="{FF2B5EF4-FFF2-40B4-BE49-F238E27FC236}">
                <a16:creationId xmlns:a16="http://schemas.microsoft.com/office/drawing/2014/main" id="{11DAF174-D2BA-4B79-8D98-05C18A934463}"/>
              </a:ext>
            </a:extLst>
          </p:cNvPr>
          <p:cNvSpPr>
            <a:spLocks noGrp="1"/>
          </p:cNvSpPr>
          <p:nvPr>
            <p:ph type="body" sz="quarter" idx="14"/>
          </p:nvPr>
        </p:nvSpPr>
        <p:spPr>
          <a:xfrm>
            <a:off x="485744" y="2522717"/>
            <a:ext cx="2758013" cy="2987005"/>
          </a:xfrm>
        </p:spPr>
        <p:txBody>
          <a:bodyPr/>
          <a:lstStyle>
            <a:lvl1pPr marL="0" indent="0">
              <a:buFont typeface="Arial" panose="020B0604020202020204" pitchFamily="34" charset="0"/>
              <a:buNone/>
              <a:defRPr b="1">
                <a:solidFill>
                  <a:schemeClr val="bg1"/>
                </a:solidFill>
              </a:defRPr>
            </a:lvl1pPr>
            <a:lvl2pPr marL="402546" indent="0">
              <a:buNone/>
              <a:defRPr b="1">
                <a:solidFill>
                  <a:schemeClr val="bg1"/>
                </a:solidFill>
              </a:defRPr>
            </a:lvl2pPr>
            <a:lvl3pPr marL="701783" indent="0">
              <a:buNone/>
              <a:defRPr b="1">
                <a:solidFill>
                  <a:schemeClr val="bg1"/>
                </a:solidFill>
              </a:defRPr>
            </a:lvl3pPr>
            <a:lvl4pPr marL="1050893" indent="0">
              <a:buNone/>
              <a:defRPr b="1">
                <a:solidFill>
                  <a:schemeClr val="bg1"/>
                </a:solidFill>
              </a:defRPr>
            </a:lvl4pPr>
            <a:lvl5pPr marL="2051914" indent="0">
              <a:buNone/>
              <a:defRPr b="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u pied de page 2">
            <a:extLst>
              <a:ext uri="{FF2B5EF4-FFF2-40B4-BE49-F238E27FC236}">
                <a16:creationId xmlns:a16="http://schemas.microsoft.com/office/drawing/2014/main" id="{D2A638EC-952B-48E8-8EFC-4B9B6834B39A}"/>
              </a:ext>
            </a:extLst>
          </p:cNvPr>
          <p:cNvSpPr>
            <a:spLocks noGrp="1"/>
          </p:cNvSpPr>
          <p:nvPr>
            <p:ph type="ftr" sz="quarter" idx="15"/>
          </p:nvPr>
        </p:nvSpPr>
        <p:spPr/>
        <p:txBody>
          <a:bodyPr/>
          <a:lstStyle/>
          <a:p>
            <a:r>
              <a:rPr lang="fr-FR"/>
              <a:t>SG - Réorganisation des BU/SU - CSEE des Services Centraux Parisiens – La réorganisation de RESG - Avril 2024</a:t>
            </a:r>
          </a:p>
        </p:txBody>
      </p:sp>
      <p:sp>
        <p:nvSpPr>
          <p:cNvPr id="4" name="Espace réservé du numéro de diapositive 3">
            <a:extLst>
              <a:ext uri="{FF2B5EF4-FFF2-40B4-BE49-F238E27FC236}">
                <a16:creationId xmlns:a16="http://schemas.microsoft.com/office/drawing/2014/main" id="{9B1087E1-9D96-4C35-B7F4-2770FB8938BE}"/>
              </a:ext>
            </a:extLst>
          </p:cNvPr>
          <p:cNvSpPr>
            <a:spLocks noGrp="1"/>
          </p:cNvSpPr>
          <p:nvPr>
            <p:ph type="sldNum" sz="quarter" idx="16"/>
          </p:nvPr>
        </p:nvSpPr>
        <p:spPr/>
        <p:txBody>
          <a:bodyPr/>
          <a:lstStyle/>
          <a:p>
            <a:fld id="{EDD6480A-B622-4752-BDD4-14C508620FA8}" type="slidenum">
              <a:rPr lang="fr-FR" smtClean="0"/>
              <a:pPr/>
              <a:t>‹N°›</a:t>
            </a:fld>
            <a:endParaRPr lang="fr-FR" dirty="0"/>
          </a:p>
        </p:txBody>
      </p:sp>
      <p:sp>
        <p:nvSpPr>
          <p:cNvPr id="2" name="Titre 1">
            <a:extLst>
              <a:ext uri="{FF2B5EF4-FFF2-40B4-BE49-F238E27FC236}">
                <a16:creationId xmlns:a16="http://schemas.microsoft.com/office/drawing/2014/main" id="{CC2F0C5D-41ED-484A-8C15-58449CA67D5A}"/>
              </a:ext>
            </a:extLst>
          </p:cNvPr>
          <p:cNvSpPr>
            <a:spLocks noGrp="1"/>
          </p:cNvSpPr>
          <p:nvPr>
            <p:ph type="title"/>
          </p:nvPr>
        </p:nvSpPr>
        <p:spPr>
          <a:xfrm>
            <a:off x="485744" y="197249"/>
            <a:ext cx="4524406" cy="1707751"/>
          </a:xfrm>
        </p:spPr>
        <p:txBody>
          <a:bodyPr/>
          <a:lstStyle>
            <a:lvl1pPr>
              <a:defRPr>
                <a:solidFill>
                  <a:schemeClr val="bg1"/>
                </a:solidFill>
              </a:defRPr>
            </a:lvl1pPr>
          </a:lstStyle>
          <a:p>
            <a:r>
              <a:rPr lang="fr-FR"/>
              <a:t>Modifiez le style du titre</a:t>
            </a:r>
          </a:p>
        </p:txBody>
      </p:sp>
    </p:spTree>
    <p:custDataLst>
      <p:tags r:id="rId1"/>
    </p:custDataLst>
    <p:extLst>
      <p:ext uri="{BB962C8B-B14F-4D97-AF65-F5344CB8AC3E}">
        <p14:creationId xmlns:p14="http://schemas.microsoft.com/office/powerpoint/2010/main" val="2658405259"/>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pplat jaune">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673E8891-E78D-43F1-9F02-5B9801D41D58}"/>
              </a:ext>
            </a:extLst>
          </p:cNvPr>
          <p:cNvSpPr/>
          <p:nvPr userDrawn="1"/>
        </p:nvSpPr>
        <p:spPr>
          <a:xfrm>
            <a:off x="0" y="-7600"/>
            <a:ext cx="5312198" cy="7157685"/>
          </a:xfrm>
          <a:custGeom>
            <a:avLst/>
            <a:gdLst>
              <a:gd name="connsiteX0" fmla="*/ 0 w 2357117"/>
              <a:gd name="connsiteY0" fmla="*/ 0 h 6858000"/>
              <a:gd name="connsiteX1" fmla="*/ 2357117 w 2357117"/>
              <a:gd name="connsiteY1" fmla="*/ 0 h 6858000"/>
              <a:gd name="connsiteX2" fmla="*/ 2357117 w 2357117"/>
              <a:gd name="connsiteY2" fmla="*/ 6858000 h 6858000"/>
              <a:gd name="connsiteX3" fmla="*/ 0 w 2357117"/>
              <a:gd name="connsiteY3" fmla="*/ 6858000 h 6858000"/>
              <a:gd name="connsiteX4" fmla="*/ 0 w 2357117"/>
              <a:gd name="connsiteY4" fmla="*/ 0 h 6858000"/>
              <a:gd name="connsiteX0" fmla="*/ 0 w 4734557"/>
              <a:gd name="connsiteY0" fmla="*/ 0 h 6858000"/>
              <a:gd name="connsiteX1" fmla="*/ 4734557 w 4734557"/>
              <a:gd name="connsiteY1" fmla="*/ 6773 h 6858000"/>
              <a:gd name="connsiteX2" fmla="*/ 2357117 w 4734557"/>
              <a:gd name="connsiteY2" fmla="*/ 6858000 h 6858000"/>
              <a:gd name="connsiteX3" fmla="*/ 0 w 4734557"/>
              <a:gd name="connsiteY3" fmla="*/ 6858000 h 6858000"/>
              <a:gd name="connsiteX4" fmla="*/ 0 w 4734557"/>
              <a:gd name="connsiteY4" fmla="*/ 0 h 6858000"/>
              <a:gd name="connsiteX0" fmla="*/ 0 w 4734557"/>
              <a:gd name="connsiteY0" fmla="*/ 6774 h 6864774"/>
              <a:gd name="connsiteX1" fmla="*/ 4734557 w 4734557"/>
              <a:gd name="connsiteY1" fmla="*/ 0 h 6864774"/>
              <a:gd name="connsiteX2" fmla="*/ 2357117 w 4734557"/>
              <a:gd name="connsiteY2" fmla="*/ 6864774 h 6864774"/>
              <a:gd name="connsiteX3" fmla="*/ 0 w 4734557"/>
              <a:gd name="connsiteY3" fmla="*/ 6864774 h 6864774"/>
              <a:gd name="connsiteX4" fmla="*/ 0 w 4734557"/>
              <a:gd name="connsiteY4" fmla="*/ 6774 h 6864774"/>
              <a:gd name="connsiteX0" fmla="*/ 0 w 4734557"/>
              <a:gd name="connsiteY0" fmla="*/ 6774 h 6864774"/>
              <a:gd name="connsiteX1" fmla="*/ 4734557 w 4734557"/>
              <a:gd name="connsiteY1" fmla="*/ 0 h 6864774"/>
              <a:gd name="connsiteX2" fmla="*/ 2555899 w 4734557"/>
              <a:gd name="connsiteY2" fmla="*/ 6860496 h 6864774"/>
              <a:gd name="connsiteX3" fmla="*/ 0 w 4734557"/>
              <a:gd name="connsiteY3" fmla="*/ 6864774 h 6864774"/>
              <a:gd name="connsiteX4" fmla="*/ 0 w 4734557"/>
              <a:gd name="connsiteY4" fmla="*/ 6774 h 686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4557" h="6864774">
                <a:moveTo>
                  <a:pt x="0" y="6774"/>
                </a:moveTo>
                <a:lnTo>
                  <a:pt x="4734557" y="0"/>
                </a:lnTo>
                <a:lnTo>
                  <a:pt x="2555899" y="6860496"/>
                </a:lnTo>
                <a:lnTo>
                  <a:pt x="0" y="6864774"/>
                </a:lnTo>
                <a:lnTo>
                  <a:pt x="0" y="67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p>
        </p:txBody>
      </p:sp>
      <p:sp>
        <p:nvSpPr>
          <p:cNvPr id="11" name="Espace réservé du texte 14">
            <a:extLst>
              <a:ext uri="{FF2B5EF4-FFF2-40B4-BE49-F238E27FC236}">
                <a16:creationId xmlns:a16="http://schemas.microsoft.com/office/drawing/2014/main" id="{D0573E35-D401-403B-98E4-12E34A6FBF74}"/>
              </a:ext>
            </a:extLst>
          </p:cNvPr>
          <p:cNvSpPr>
            <a:spLocks noGrp="1"/>
          </p:cNvSpPr>
          <p:nvPr>
            <p:ph type="body" sz="quarter" idx="13" hasCustomPrompt="1"/>
          </p:nvPr>
        </p:nvSpPr>
        <p:spPr>
          <a:xfrm>
            <a:off x="5312197" y="1413708"/>
            <a:ext cx="7956223" cy="5562741"/>
          </a:xfrm>
        </p:spPr>
        <p:txBody>
          <a:bodyPr>
            <a:normAutofit/>
          </a:bodyPr>
          <a:lstStyle>
            <a:lvl1pPr marL="399460" indent="-388761">
              <a:lnSpc>
                <a:spcPct val="100000"/>
              </a:lnSpc>
              <a:spcBef>
                <a:spcPts val="673"/>
              </a:spcBef>
              <a:spcAft>
                <a:spcPts val="0"/>
              </a:spcAft>
              <a:defRPr sz="1795"/>
            </a:lvl1pPr>
            <a:lvl2pPr>
              <a:lnSpc>
                <a:spcPct val="100000"/>
              </a:lnSpc>
              <a:spcBef>
                <a:spcPts val="673"/>
              </a:spcBef>
              <a:spcAft>
                <a:spcPts val="0"/>
              </a:spcAft>
              <a:defRPr sz="1571"/>
            </a:lvl2pPr>
            <a:lvl3pPr marL="1009351" indent="-201515">
              <a:lnSpc>
                <a:spcPct val="100000"/>
              </a:lnSpc>
              <a:spcBef>
                <a:spcPts val="673"/>
              </a:spcBef>
              <a:spcAft>
                <a:spcPts val="0"/>
              </a:spcAft>
              <a:defRPr sz="1346"/>
            </a:lvl3pPr>
            <a:lvl4pPr>
              <a:lnSpc>
                <a:spcPct val="100000"/>
              </a:lnSpc>
              <a:spcBef>
                <a:spcPts val="673"/>
              </a:spcBef>
              <a:spcAft>
                <a:spcPts val="0"/>
              </a:spcAft>
              <a:defRPr sz="1178"/>
            </a:lvl4pPr>
            <a:lvl5pPr>
              <a:lnSpc>
                <a:spcPct val="100000"/>
              </a:lnSpc>
              <a:spcBef>
                <a:spcPts val="673"/>
              </a:spcBef>
              <a:spcAft>
                <a:spcPts val="0"/>
              </a:spcAft>
              <a:defRPr sz="1178"/>
            </a:lvl5pPr>
          </a:lstStyle>
          <a:p>
            <a:pPr lvl="0"/>
            <a:r>
              <a:rPr lang="fr-FR" dirty="0"/>
              <a:t>Cliquez pour ajouter du texte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texte 15">
            <a:extLst>
              <a:ext uri="{FF2B5EF4-FFF2-40B4-BE49-F238E27FC236}">
                <a16:creationId xmlns:a16="http://schemas.microsoft.com/office/drawing/2014/main" id="{11DAF174-D2BA-4B79-8D98-05C18A934463}"/>
              </a:ext>
            </a:extLst>
          </p:cNvPr>
          <p:cNvSpPr>
            <a:spLocks noGrp="1"/>
          </p:cNvSpPr>
          <p:nvPr>
            <p:ph type="body" sz="quarter" idx="14"/>
          </p:nvPr>
        </p:nvSpPr>
        <p:spPr>
          <a:xfrm>
            <a:off x="487269" y="2522717"/>
            <a:ext cx="2758013" cy="2987005"/>
          </a:xfrm>
        </p:spPr>
        <p:txBody>
          <a:bodyPr/>
          <a:lstStyle>
            <a:lvl1pPr marL="0" indent="0">
              <a:buFont typeface="Arial" panose="020B0604020202020204" pitchFamily="34" charset="0"/>
              <a:buNone/>
              <a:defRPr b="1">
                <a:solidFill>
                  <a:schemeClr val="bg1"/>
                </a:solidFill>
              </a:defRPr>
            </a:lvl1pPr>
            <a:lvl2pPr marL="402546" indent="0">
              <a:buNone/>
              <a:defRPr b="1">
                <a:solidFill>
                  <a:schemeClr val="bg1"/>
                </a:solidFill>
              </a:defRPr>
            </a:lvl2pPr>
            <a:lvl3pPr marL="701783" indent="0">
              <a:buNone/>
              <a:defRPr b="1">
                <a:solidFill>
                  <a:schemeClr val="bg1"/>
                </a:solidFill>
              </a:defRPr>
            </a:lvl3pPr>
            <a:lvl4pPr marL="1050893" indent="0">
              <a:buNone/>
              <a:defRPr b="1">
                <a:solidFill>
                  <a:schemeClr val="bg1"/>
                </a:solidFill>
              </a:defRPr>
            </a:lvl4pPr>
            <a:lvl5pPr marL="2051914" indent="0">
              <a:buNone/>
              <a:defRPr b="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u pied de page 2">
            <a:extLst>
              <a:ext uri="{FF2B5EF4-FFF2-40B4-BE49-F238E27FC236}">
                <a16:creationId xmlns:a16="http://schemas.microsoft.com/office/drawing/2014/main" id="{D7216D59-0FAE-4E9B-B897-D3D7460B1201}"/>
              </a:ext>
            </a:extLst>
          </p:cNvPr>
          <p:cNvSpPr>
            <a:spLocks noGrp="1"/>
          </p:cNvSpPr>
          <p:nvPr>
            <p:ph type="ftr" sz="quarter" idx="15"/>
          </p:nvPr>
        </p:nvSpPr>
        <p:spPr/>
        <p:txBody>
          <a:bodyPr/>
          <a:lstStyle/>
          <a:p>
            <a:r>
              <a:rPr lang="fr-FR"/>
              <a:t>SG - Réorganisation des BU/SU - CSEE des Services Centraux Parisiens – La réorganisation de RESG - Avril 2024</a:t>
            </a:r>
          </a:p>
        </p:txBody>
      </p:sp>
      <p:sp>
        <p:nvSpPr>
          <p:cNvPr id="5" name="Espace réservé du numéro de diapositive 4">
            <a:extLst>
              <a:ext uri="{FF2B5EF4-FFF2-40B4-BE49-F238E27FC236}">
                <a16:creationId xmlns:a16="http://schemas.microsoft.com/office/drawing/2014/main" id="{277F7CB3-E4E5-4802-A8DA-D58DCB224BC5}"/>
              </a:ext>
            </a:extLst>
          </p:cNvPr>
          <p:cNvSpPr>
            <a:spLocks noGrp="1"/>
          </p:cNvSpPr>
          <p:nvPr>
            <p:ph type="sldNum" sz="quarter" idx="16"/>
          </p:nvPr>
        </p:nvSpPr>
        <p:spPr/>
        <p:txBody>
          <a:bodyPr/>
          <a:lstStyle/>
          <a:p>
            <a:fld id="{EDD6480A-B622-4752-BDD4-14C508620FA8}" type="slidenum">
              <a:rPr lang="fr-FR" smtClean="0"/>
              <a:pPr/>
              <a:t>‹N°›</a:t>
            </a:fld>
            <a:endParaRPr lang="fr-FR" dirty="0"/>
          </a:p>
        </p:txBody>
      </p:sp>
      <p:sp>
        <p:nvSpPr>
          <p:cNvPr id="2" name="Titre 1">
            <a:extLst>
              <a:ext uri="{FF2B5EF4-FFF2-40B4-BE49-F238E27FC236}">
                <a16:creationId xmlns:a16="http://schemas.microsoft.com/office/drawing/2014/main" id="{EFD3F391-3BD6-4F9F-B257-B85110D81CB5}"/>
              </a:ext>
            </a:extLst>
          </p:cNvPr>
          <p:cNvSpPr>
            <a:spLocks noGrp="1"/>
          </p:cNvSpPr>
          <p:nvPr>
            <p:ph type="title"/>
          </p:nvPr>
        </p:nvSpPr>
        <p:spPr>
          <a:xfrm>
            <a:off x="485744" y="197249"/>
            <a:ext cx="4438681" cy="1498201"/>
          </a:xfrm>
        </p:spPr>
        <p:txBody>
          <a:bodyPr/>
          <a:lstStyle>
            <a:lvl1pPr>
              <a:defRPr>
                <a:solidFill>
                  <a:schemeClr val="bg1"/>
                </a:solidFill>
              </a:defRPr>
            </a:lvl1pPr>
          </a:lstStyle>
          <a:p>
            <a:r>
              <a:rPr lang="fr-FR"/>
              <a:t>Modifiez le style du titre</a:t>
            </a:r>
          </a:p>
        </p:txBody>
      </p:sp>
    </p:spTree>
    <p:custDataLst>
      <p:tags r:id="rId1"/>
    </p:custDataLst>
    <p:extLst>
      <p:ext uri="{BB962C8B-B14F-4D97-AF65-F5344CB8AC3E}">
        <p14:creationId xmlns:p14="http://schemas.microsoft.com/office/powerpoint/2010/main" val="102813810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Applat bleu">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673E8891-E78D-43F1-9F02-5B9801D41D58}"/>
              </a:ext>
            </a:extLst>
          </p:cNvPr>
          <p:cNvSpPr/>
          <p:nvPr userDrawn="1"/>
        </p:nvSpPr>
        <p:spPr>
          <a:xfrm>
            <a:off x="0" y="-7600"/>
            <a:ext cx="5312198" cy="7157685"/>
          </a:xfrm>
          <a:custGeom>
            <a:avLst/>
            <a:gdLst>
              <a:gd name="connsiteX0" fmla="*/ 0 w 2357117"/>
              <a:gd name="connsiteY0" fmla="*/ 0 h 6858000"/>
              <a:gd name="connsiteX1" fmla="*/ 2357117 w 2357117"/>
              <a:gd name="connsiteY1" fmla="*/ 0 h 6858000"/>
              <a:gd name="connsiteX2" fmla="*/ 2357117 w 2357117"/>
              <a:gd name="connsiteY2" fmla="*/ 6858000 h 6858000"/>
              <a:gd name="connsiteX3" fmla="*/ 0 w 2357117"/>
              <a:gd name="connsiteY3" fmla="*/ 6858000 h 6858000"/>
              <a:gd name="connsiteX4" fmla="*/ 0 w 2357117"/>
              <a:gd name="connsiteY4" fmla="*/ 0 h 6858000"/>
              <a:gd name="connsiteX0" fmla="*/ 0 w 4734557"/>
              <a:gd name="connsiteY0" fmla="*/ 0 h 6858000"/>
              <a:gd name="connsiteX1" fmla="*/ 4734557 w 4734557"/>
              <a:gd name="connsiteY1" fmla="*/ 6773 h 6858000"/>
              <a:gd name="connsiteX2" fmla="*/ 2357117 w 4734557"/>
              <a:gd name="connsiteY2" fmla="*/ 6858000 h 6858000"/>
              <a:gd name="connsiteX3" fmla="*/ 0 w 4734557"/>
              <a:gd name="connsiteY3" fmla="*/ 6858000 h 6858000"/>
              <a:gd name="connsiteX4" fmla="*/ 0 w 4734557"/>
              <a:gd name="connsiteY4" fmla="*/ 0 h 6858000"/>
              <a:gd name="connsiteX0" fmla="*/ 0 w 4734557"/>
              <a:gd name="connsiteY0" fmla="*/ 6774 h 6864774"/>
              <a:gd name="connsiteX1" fmla="*/ 4734557 w 4734557"/>
              <a:gd name="connsiteY1" fmla="*/ 0 h 6864774"/>
              <a:gd name="connsiteX2" fmla="*/ 2357117 w 4734557"/>
              <a:gd name="connsiteY2" fmla="*/ 6864774 h 6864774"/>
              <a:gd name="connsiteX3" fmla="*/ 0 w 4734557"/>
              <a:gd name="connsiteY3" fmla="*/ 6864774 h 6864774"/>
              <a:gd name="connsiteX4" fmla="*/ 0 w 4734557"/>
              <a:gd name="connsiteY4" fmla="*/ 6774 h 6864774"/>
              <a:gd name="connsiteX0" fmla="*/ 0 w 4734557"/>
              <a:gd name="connsiteY0" fmla="*/ 6774 h 6864774"/>
              <a:gd name="connsiteX1" fmla="*/ 4734557 w 4734557"/>
              <a:gd name="connsiteY1" fmla="*/ 0 h 6864774"/>
              <a:gd name="connsiteX2" fmla="*/ 2555899 w 4734557"/>
              <a:gd name="connsiteY2" fmla="*/ 6860496 h 6864774"/>
              <a:gd name="connsiteX3" fmla="*/ 0 w 4734557"/>
              <a:gd name="connsiteY3" fmla="*/ 6864774 h 6864774"/>
              <a:gd name="connsiteX4" fmla="*/ 0 w 4734557"/>
              <a:gd name="connsiteY4" fmla="*/ 6774 h 686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4557" h="6864774">
                <a:moveTo>
                  <a:pt x="0" y="6774"/>
                </a:moveTo>
                <a:lnTo>
                  <a:pt x="4734557" y="0"/>
                </a:lnTo>
                <a:lnTo>
                  <a:pt x="2555899" y="6860496"/>
                </a:lnTo>
                <a:lnTo>
                  <a:pt x="0" y="6864774"/>
                </a:lnTo>
                <a:lnTo>
                  <a:pt x="0" y="67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1"/>
          </a:p>
        </p:txBody>
      </p:sp>
      <p:sp>
        <p:nvSpPr>
          <p:cNvPr id="11" name="Espace réservé du texte 14">
            <a:extLst>
              <a:ext uri="{FF2B5EF4-FFF2-40B4-BE49-F238E27FC236}">
                <a16:creationId xmlns:a16="http://schemas.microsoft.com/office/drawing/2014/main" id="{D0573E35-D401-403B-98E4-12E34A6FBF74}"/>
              </a:ext>
            </a:extLst>
          </p:cNvPr>
          <p:cNvSpPr>
            <a:spLocks noGrp="1"/>
          </p:cNvSpPr>
          <p:nvPr>
            <p:ph type="body" sz="quarter" idx="13" hasCustomPrompt="1"/>
          </p:nvPr>
        </p:nvSpPr>
        <p:spPr>
          <a:xfrm>
            <a:off x="5312197" y="1413708"/>
            <a:ext cx="7956223" cy="5562741"/>
          </a:xfrm>
        </p:spPr>
        <p:txBody>
          <a:bodyPr>
            <a:normAutofit/>
          </a:bodyPr>
          <a:lstStyle>
            <a:lvl1pPr marL="399460" indent="-388761">
              <a:lnSpc>
                <a:spcPct val="100000"/>
              </a:lnSpc>
              <a:spcBef>
                <a:spcPts val="673"/>
              </a:spcBef>
              <a:spcAft>
                <a:spcPts val="0"/>
              </a:spcAft>
              <a:defRPr sz="1795"/>
            </a:lvl1pPr>
            <a:lvl2pPr>
              <a:lnSpc>
                <a:spcPct val="100000"/>
              </a:lnSpc>
              <a:spcBef>
                <a:spcPts val="673"/>
              </a:spcBef>
              <a:spcAft>
                <a:spcPts val="0"/>
              </a:spcAft>
              <a:defRPr sz="1571"/>
            </a:lvl2pPr>
            <a:lvl3pPr marL="1009351" indent="-201515">
              <a:lnSpc>
                <a:spcPct val="100000"/>
              </a:lnSpc>
              <a:spcBef>
                <a:spcPts val="673"/>
              </a:spcBef>
              <a:spcAft>
                <a:spcPts val="0"/>
              </a:spcAft>
              <a:defRPr sz="1346"/>
            </a:lvl3pPr>
            <a:lvl4pPr>
              <a:lnSpc>
                <a:spcPct val="100000"/>
              </a:lnSpc>
              <a:spcBef>
                <a:spcPts val="673"/>
              </a:spcBef>
              <a:spcAft>
                <a:spcPts val="0"/>
              </a:spcAft>
              <a:defRPr sz="1178"/>
            </a:lvl4pPr>
            <a:lvl5pPr>
              <a:lnSpc>
                <a:spcPct val="100000"/>
              </a:lnSpc>
              <a:spcBef>
                <a:spcPts val="673"/>
              </a:spcBef>
              <a:spcAft>
                <a:spcPts val="0"/>
              </a:spcAft>
              <a:defRPr sz="1178"/>
            </a:lvl5pPr>
          </a:lstStyle>
          <a:p>
            <a:pPr lvl="0"/>
            <a:r>
              <a:rPr lang="fr-FR" dirty="0"/>
              <a:t>Cliquez pour ajouter du texte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texte 15">
            <a:extLst>
              <a:ext uri="{FF2B5EF4-FFF2-40B4-BE49-F238E27FC236}">
                <a16:creationId xmlns:a16="http://schemas.microsoft.com/office/drawing/2014/main" id="{11DAF174-D2BA-4B79-8D98-05C18A934463}"/>
              </a:ext>
            </a:extLst>
          </p:cNvPr>
          <p:cNvSpPr>
            <a:spLocks noGrp="1"/>
          </p:cNvSpPr>
          <p:nvPr>
            <p:ph type="body" sz="quarter" idx="14"/>
          </p:nvPr>
        </p:nvSpPr>
        <p:spPr>
          <a:xfrm>
            <a:off x="420594" y="2522717"/>
            <a:ext cx="2758013" cy="2987005"/>
          </a:xfrm>
        </p:spPr>
        <p:txBody>
          <a:bodyPr/>
          <a:lstStyle>
            <a:lvl1pPr marL="0" indent="0">
              <a:buFont typeface="Arial" panose="020B0604020202020204" pitchFamily="34" charset="0"/>
              <a:buNone/>
              <a:defRPr b="1">
                <a:solidFill>
                  <a:schemeClr val="bg1"/>
                </a:solidFill>
              </a:defRPr>
            </a:lvl1pPr>
            <a:lvl2pPr marL="402546" indent="0">
              <a:buNone/>
              <a:defRPr b="1">
                <a:solidFill>
                  <a:schemeClr val="bg1"/>
                </a:solidFill>
              </a:defRPr>
            </a:lvl2pPr>
            <a:lvl3pPr marL="701783" indent="0">
              <a:buNone/>
              <a:defRPr b="1">
                <a:solidFill>
                  <a:schemeClr val="bg1"/>
                </a:solidFill>
              </a:defRPr>
            </a:lvl3pPr>
            <a:lvl4pPr marL="1050893" indent="0">
              <a:buNone/>
              <a:defRPr b="1">
                <a:solidFill>
                  <a:schemeClr val="bg1"/>
                </a:solidFill>
              </a:defRPr>
            </a:lvl4pPr>
            <a:lvl5pPr marL="2051914" indent="0">
              <a:buNone/>
              <a:defRPr b="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 name="Espace réservé du pied de page 2">
            <a:extLst>
              <a:ext uri="{FF2B5EF4-FFF2-40B4-BE49-F238E27FC236}">
                <a16:creationId xmlns:a16="http://schemas.microsoft.com/office/drawing/2014/main" id="{C475C92F-3591-4FE5-9F74-DFE3B5CA6E44}"/>
              </a:ext>
            </a:extLst>
          </p:cNvPr>
          <p:cNvSpPr>
            <a:spLocks noGrp="1"/>
          </p:cNvSpPr>
          <p:nvPr>
            <p:ph type="ftr" sz="quarter" idx="15"/>
          </p:nvPr>
        </p:nvSpPr>
        <p:spPr/>
        <p:txBody>
          <a:bodyPr/>
          <a:lstStyle/>
          <a:p>
            <a:r>
              <a:rPr lang="fr-FR"/>
              <a:t>SG - Réorganisation des BU/SU - CSEE des Services Centraux Parisiens – La réorganisation de RESG - Avril 2024</a:t>
            </a:r>
          </a:p>
        </p:txBody>
      </p:sp>
      <p:sp>
        <p:nvSpPr>
          <p:cNvPr id="5" name="Espace réservé du numéro de diapositive 4">
            <a:extLst>
              <a:ext uri="{FF2B5EF4-FFF2-40B4-BE49-F238E27FC236}">
                <a16:creationId xmlns:a16="http://schemas.microsoft.com/office/drawing/2014/main" id="{6C6629B4-DBE9-45BD-8859-EEF229C0A0B0}"/>
              </a:ext>
            </a:extLst>
          </p:cNvPr>
          <p:cNvSpPr>
            <a:spLocks noGrp="1"/>
          </p:cNvSpPr>
          <p:nvPr>
            <p:ph type="sldNum" sz="quarter" idx="16"/>
          </p:nvPr>
        </p:nvSpPr>
        <p:spPr/>
        <p:txBody>
          <a:bodyPr/>
          <a:lstStyle/>
          <a:p>
            <a:fld id="{EDD6480A-B622-4752-BDD4-14C508620FA8}" type="slidenum">
              <a:rPr lang="fr-FR" smtClean="0"/>
              <a:pPr/>
              <a:t>‹N°›</a:t>
            </a:fld>
            <a:endParaRPr lang="fr-FR" dirty="0"/>
          </a:p>
        </p:txBody>
      </p:sp>
      <p:sp>
        <p:nvSpPr>
          <p:cNvPr id="2" name="Titre 1">
            <a:extLst>
              <a:ext uri="{FF2B5EF4-FFF2-40B4-BE49-F238E27FC236}">
                <a16:creationId xmlns:a16="http://schemas.microsoft.com/office/drawing/2014/main" id="{164C7207-FE47-4FB9-9667-AAEE3C89FB01}"/>
              </a:ext>
            </a:extLst>
          </p:cNvPr>
          <p:cNvSpPr>
            <a:spLocks noGrp="1"/>
          </p:cNvSpPr>
          <p:nvPr>
            <p:ph type="title"/>
          </p:nvPr>
        </p:nvSpPr>
        <p:spPr>
          <a:xfrm>
            <a:off x="485744" y="197249"/>
            <a:ext cx="4391056" cy="825739"/>
          </a:xfrm>
        </p:spPr>
        <p:txBody>
          <a:bodyPr/>
          <a:lstStyle>
            <a:lvl1pPr>
              <a:defRPr>
                <a:solidFill>
                  <a:schemeClr val="bg1"/>
                </a:solidFill>
              </a:defRPr>
            </a:lvl1pPr>
          </a:lstStyle>
          <a:p>
            <a:r>
              <a:rPr lang="fr-FR"/>
              <a:t>Modifiez le style du titre</a:t>
            </a:r>
          </a:p>
        </p:txBody>
      </p:sp>
    </p:spTree>
    <p:custDataLst>
      <p:tags r:id="rId1"/>
    </p:custDataLst>
    <p:extLst>
      <p:ext uri="{BB962C8B-B14F-4D97-AF65-F5344CB8AC3E}">
        <p14:creationId xmlns:p14="http://schemas.microsoft.com/office/powerpoint/2010/main" val="350463765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5" name="Shape 78">
            <a:extLst>
              <a:ext uri="{FF2B5EF4-FFF2-40B4-BE49-F238E27FC236}">
                <a16:creationId xmlns:a16="http://schemas.microsoft.com/office/drawing/2014/main" id="{2BDCA0CD-BA19-4703-87D7-4A16851A661B}"/>
              </a:ext>
            </a:extLst>
          </p:cNvPr>
          <p:cNvSpPr/>
          <p:nvPr userDrawn="1"/>
        </p:nvSpPr>
        <p:spPr>
          <a:xfrm>
            <a:off x="1440338" y="3567794"/>
            <a:ext cx="4602460" cy="1650193"/>
          </a:xfrm>
          <a:prstGeom prst="rect">
            <a:avLst/>
          </a:prstGeom>
          <a:solidFill>
            <a:schemeClr val="bg1">
              <a:lumMod val="95000"/>
            </a:schemeClr>
          </a:solidFill>
          <a:ln w="12700" cap="flat">
            <a:noFill/>
            <a:miter lim="400000"/>
          </a:ln>
          <a:effectLst/>
        </p:spPr>
        <p:txBody>
          <a:bodyPr wrap="square" lIns="45772" tIns="45772" rIns="45772" bIns="45772" numCol="1" anchor="ctr">
            <a:noAutofit/>
          </a:bodyPr>
          <a:lstStyle/>
          <a:p>
            <a:pPr marL="0" indent="0" algn="ctr">
              <a:buFontTx/>
              <a:buNone/>
              <a:defRPr>
                <a:solidFill>
                  <a:srgbClr val="FFFFFF"/>
                </a:solidFill>
              </a:defRPr>
            </a:pPr>
            <a:endParaRPr sz="1604" dirty="0"/>
          </a:p>
        </p:txBody>
      </p:sp>
      <p:sp>
        <p:nvSpPr>
          <p:cNvPr id="6" name="Espace réservé pour une image  10">
            <a:extLst>
              <a:ext uri="{FF2B5EF4-FFF2-40B4-BE49-F238E27FC236}">
                <a16:creationId xmlns:a16="http://schemas.microsoft.com/office/drawing/2014/main" id="{23F759ED-EE6F-4CED-980C-8ED7CFCEF287}"/>
              </a:ext>
            </a:extLst>
          </p:cNvPr>
          <p:cNvSpPr>
            <a:spLocks noGrp="1"/>
          </p:cNvSpPr>
          <p:nvPr>
            <p:ph type="pic" sz="quarter" idx="15"/>
          </p:nvPr>
        </p:nvSpPr>
        <p:spPr>
          <a:xfrm>
            <a:off x="554085" y="3564889"/>
            <a:ext cx="1656000" cy="1656000"/>
          </a:xfrm>
          <a:prstGeom prst="ellipse">
            <a:avLst/>
          </a:prstGeom>
        </p:spPr>
        <p:txBody>
          <a:bodyPr>
            <a:normAutofit/>
          </a:bodyPr>
          <a:lstStyle>
            <a:lvl1pPr marL="9537" indent="0" algn="ctr">
              <a:buNone/>
              <a:defRPr sz="1003"/>
            </a:lvl1pPr>
          </a:lstStyle>
          <a:p>
            <a:r>
              <a:rPr lang="fr-FR"/>
              <a:t>Cliquez sur l'icône pour ajouter une image</a:t>
            </a:r>
            <a:endParaRPr lang="fr-FR" dirty="0"/>
          </a:p>
        </p:txBody>
      </p:sp>
      <p:sp>
        <p:nvSpPr>
          <p:cNvPr id="7" name="Espace réservé du texte 13">
            <a:extLst>
              <a:ext uri="{FF2B5EF4-FFF2-40B4-BE49-F238E27FC236}">
                <a16:creationId xmlns:a16="http://schemas.microsoft.com/office/drawing/2014/main" id="{0C626EC6-0118-4407-86AF-ED69197B6DB9}"/>
              </a:ext>
            </a:extLst>
          </p:cNvPr>
          <p:cNvSpPr>
            <a:spLocks noGrp="1"/>
          </p:cNvSpPr>
          <p:nvPr>
            <p:ph type="body" sz="quarter" idx="16"/>
          </p:nvPr>
        </p:nvSpPr>
        <p:spPr>
          <a:xfrm>
            <a:off x="537117" y="2872605"/>
            <a:ext cx="5487009" cy="503237"/>
          </a:xfrm>
          <a:prstGeom prst="rect">
            <a:avLst/>
          </a:prstGeom>
        </p:spPr>
        <p:txBody>
          <a:bodyPr>
            <a:normAutofit/>
          </a:bodyPr>
          <a:lstStyle>
            <a:lvl1pPr marL="9537" indent="0">
              <a:buNone/>
              <a:defRPr sz="1800" b="0">
                <a:solidFill>
                  <a:schemeClr val="accent1"/>
                </a:solidFill>
              </a:defRPr>
            </a:lvl1pPr>
          </a:lstStyle>
          <a:p>
            <a:pPr lvl="0"/>
            <a:r>
              <a:rPr lang="fr-FR"/>
              <a:t>Cliquez pour modifier les styles du texte du masque</a:t>
            </a:r>
          </a:p>
        </p:txBody>
      </p:sp>
      <p:sp>
        <p:nvSpPr>
          <p:cNvPr id="9" name="Espace réservé du texte 20">
            <a:extLst>
              <a:ext uri="{FF2B5EF4-FFF2-40B4-BE49-F238E27FC236}">
                <a16:creationId xmlns:a16="http://schemas.microsoft.com/office/drawing/2014/main" id="{E1C6FE64-1A8E-4C64-B13B-7CF1C1387E43}"/>
              </a:ext>
            </a:extLst>
          </p:cNvPr>
          <p:cNvSpPr>
            <a:spLocks noGrp="1"/>
          </p:cNvSpPr>
          <p:nvPr>
            <p:ph type="body" sz="quarter" idx="18" hasCustomPrompt="1"/>
          </p:nvPr>
        </p:nvSpPr>
        <p:spPr>
          <a:xfrm>
            <a:off x="2357683" y="3639804"/>
            <a:ext cx="3658851" cy="346844"/>
          </a:xfrm>
          <a:prstGeom prst="rect">
            <a:avLst/>
          </a:prstGeom>
        </p:spPr>
        <p:txBody>
          <a:bodyPr>
            <a:normAutofit/>
          </a:bodyPr>
          <a:lstStyle>
            <a:lvl1pPr marL="9537" indent="0">
              <a:buNone/>
              <a:defRPr sz="1805" b="1"/>
            </a:lvl1pPr>
            <a:lvl2pPr marL="1590" indent="0">
              <a:buNone/>
              <a:defRPr sz="1805">
                <a:solidFill>
                  <a:schemeClr val="tx2"/>
                </a:solidFill>
              </a:defRPr>
            </a:lvl2pPr>
            <a:lvl3pPr marL="630991" indent="0">
              <a:buNone/>
              <a:defRPr/>
            </a:lvl3pPr>
            <a:lvl4pPr marL="991785" indent="0">
              <a:buNone/>
              <a:defRPr/>
            </a:lvl4pPr>
            <a:lvl5pPr marL="1271519" indent="0">
              <a:buNone/>
              <a:defRPr/>
            </a:lvl5pPr>
          </a:lstStyle>
          <a:p>
            <a:pPr lvl="0"/>
            <a:r>
              <a:rPr lang="fr-FR" dirty="0"/>
              <a:t>Prénom Nom</a:t>
            </a:r>
          </a:p>
        </p:txBody>
      </p:sp>
      <p:sp>
        <p:nvSpPr>
          <p:cNvPr id="10" name="Espace réservé du texte 22">
            <a:extLst>
              <a:ext uri="{FF2B5EF4-FFF2-40B4-BE49-F238E27FC236}">
                <a16:creationId xmlns:a16="http://schemas.microsoft.com/office/drawing/2014/main" id="{61434947-EC26-4A96-AF2F-A330AE56624C}"/>
              </a:ext>
            </a:extLst>
          </p:cNvPr>
          <p:cNvSpPr>
            <a:spLocks noGrp="1"/>
          </p:cNvSpPr>
          <p:nvPr>
            <p:ph type="body" sz="quarter" idx="19" hasCustomPrompt="1"/>
          </p:nvPr>
        </p:nvSpPr>
        <p:spPr>
          <a:xfrm>
            <a:off x="2763418" y="4489608"/>
            <a:ext cx="3256728" cy="342972"/>
          </a:xfrm>
          <a:prstGeom prst="rect">
            <a:avLst/>
          </a:prstGeom>
        </p:spPr>
        <p:txBody>
          <a:bodyPr>
            <a:normAutofit/>
          </a:bodyPr>
          <a:lstStyle>
            <a:lvl1pPr marL="9537" indent="0" algn="l">
              <a:buNone/>
              <a:defRPr sz="1604"/>
            </a:lvl1pPr>
          </a:lstStyle>
          <a:p>
            <a:pPr lvl="0"/>
            <a:r>
              <a:rPr lang="fr-FR" dirty="0"/>
              <a:t>06 xxx</a:t>
            </a:r>
          </a:p>
        </p:txBody>
      </p:sp>
      <p:sp>
        <p:nvSpPr>
          <p:cNvPr id="11" name="Espace réservé du texte 20">
            <a:extLst>
              <a:ext uri="{FF2B5EF4-FFF2-40B4-BE49-F238E27FC236}">
                <a16:creationId xmlns:a16="http://schemas.microsoft.com/office/drawing/2014/main" id="{FD4695CA-5B47-4BBB-9701-9710FC79CFB2}"/>
              </a:ext>
            </a:extLst>
          </p:cNvPr>
          <p:cNvSpPr>
            <a:spLocks noGrp="1"/>
          </p:cNvSpPr>
          <p:nvPr>
            <p:ph type="body" sz="quarter" idx="20" hasCustomPrompt="1"/>
          </p:nvPr>
        </p:nvSpPr>
        <p:spPr>
          <a:xfrm>
            <a:off x="2361295" y="3988060"/>
            <a:ext cx="3658851" cy="346844"/>
          </a:xfrm>
          <a:prstGeom prst="rect">
            <a:avLst/>
          </a:prstGeom>
        </p:spPr>
        <p:txBody>
          <a:bodyPr>
            <a:normAutofit/>
          </a:bodyPr>
          <a:lstStyle>
            <a:lvl1pPr marL="9537" indent="0">
              <a:buNone/>
              <a:defRPr sz="1404" b="1">
                <a:solidFill>
                  <a:schemeClr val="tx2"/>
                </a:solidFill>
              </a:defRPr>
            </a:lvl1pPr>
            <a:lvl2pPr marL="1590" indent="0">
              <a:buNone/>
              <a:defRPr sz="1805">
                <a:solidFill>
                  <a:schemeClr val="tx2"/>
                </a:solidFill>
              </a:defRPr>
            </a:lvl2pPr>
            <a:lvl3pPr marL="630991" indent="0">
              <a:buNone/>
              <a:defRPr/>
            </a:lvl3pPr>
            <a:lvl4pPr marL="991785" indent="0">
              <a:buNone/>
              <a:defRPr/>
            </a:lvl4pPr>
            <a:lvl5pPr marL="1271519" indent="0">
              <a:buNone/>
              <a:defRPr/>
            </a:lvl5pPr>
          </a:lstStyle>
          <a:p>
            <a:pPr lvl="0"/>
            <a:r>
              <a:rPr lang="fr-FR" dirty="0"/>
              <a:t>Titre</a:t>
            </a:r>
          </a:p>
        </p:txBody>
      </p:sp>
      <p:sp>
        <p:nvSpPr>
          <p:cNvPr id="12" name="Espace réservé du texte 22">
            <a:extLst>
              <a:ext uri="{FF2B5EF4-FFF2-40B4-BE49-F238E27FC236}">
                <a16:creationId xmlns:a16="http://schemas.microsoft.com/office/drawing/2014/main" id="{134BC356-397B-4EEC-876D-4DF1274D7D38}"/>
              </a:ext>
            </a:extLst>
          </p:cNvPr>
          <p:cNvSpPr>
            <a:spLocks noGrp="1"/>
          </p:cNvSpPr>
          <p:nvPr>
            <p:ph type="body" sz="quarter" idx="21" hasCustomPrompt="1"/>
          </p:nvPr>
        </p:nvSpPr>
        <p:spPr>
          <a:xfrm>
            <a:off x="2763421" y="4936041"/>
            <a:ext cx="3256728" cy="254137"/>
          </a:xfrm>
          <a:prstGeom prst="rect">
            <a:avLst/>
          </a:prstGeom>
        </p:spPr>
        <p:txBody>
          <a:bodyPr>
            <a:normAutofit/>
          </a:bodyPr>
          <a:lstStyle>
            <a:lvl1pPr marL="9537" indent="0" algn="l">
              <a:buNone/>
              <a:defRPr sz="1203"/>
            </a:lvl1pPr>
          </a:lstStyle>
          <a:p>
            <a:pPr lvl="0"/>
            <a:r>
              <a:rPr lang="fr-FR" dirty="0"/>
              <a:t>prenom.nom@secafi.com</a:t>
            </a:r>
          </a:p>
        </p:txBody>
      </p:sp>
      <p:sp>
        <p:nvSpPr>
          <p:cNvPr id="13" name="Espace réservé du texte 17">
            <a:extLst>
              <a:ext uri="{FF2B5EF4-FFF2-40B4-BE49-F238E27FC236}">
                <a16:creationId xmlns:a16="http://schemas.microsoft.com/office/drawing/2014/main" id="{418EACE4-708D-4F91-8CF9-F310BED1444A}"/>
              </a:ext>
            </a:extLst>
          </p:cNvPr>
          <p:cNvSpPr>
            <a:spLocks noGrp="1"/>
          </p:cNvSpPr>
          <p:nvPr>
            <p:ph type="body" sz="quarter" idx="22"/>
          </p:nvPr>
        </p:nvSpPr>
        <p:spPr>
          <a:xfrm>
            <a:off x="514314" y="1713665"/>
            <a:ext cx="12796609" cy="576263"/>
          </a:xfrm>
          <a:prstGeom prst="rect">
            <a:avLst/>
          </a:prstGeom>
        </p:spPr>
        <p:txBody>
          <a:bodyPr>
            <a:noAutofit/>
          </a:bodyPr>
          <a:lstStyle>
            <a:lvl1pPr marL="9537" indent="0">
              <a:buNone/>
              <a:defRPr sz="1404" i="1" baseline="0">
                <a:solidFill>
                  <a:schemeClr val="tx2"/>
                </a:solidFill>
              </a:defRPr>
            </a:lvl1pPr>
            <a:lvl2pPr marL="357615" indent="0">
              <a:buNone/>
              <a:defRPr/>
            </a:lvl2pPr>
            <a:lvl3pPr marL="630991" indent="0">
              <a:buNone/>
              <a:defRPr/>
            </a:lvl3pPr>
            <a:lvl4pPr marL="991785" indent="0">
              <a:buNone/>
              <a:defRPr/>
            </a:lvl4pPr>
            <a:lvl5pPr marL="1271519" indent="0">
              <a:buNone/>
              <a:defRPr/>
            </a:lvl5pPr>
          </a:lstStyle>
          <a:p>
            <a:pPr lvl="0"/>
            <a:r>
              <a:rPr lang="fr-FR"/>
              <a:t>Cliquez pour modifier les styles du texte du masque</a:t>
            </a:r>
          </a:p>
        </p:txBody>
      </p:sp>
      <p:sp>
        <p:nvSpPr>
          <p:cNvPr id="14" name="Shape 78">
            <a:extLst>
              <a:ext uri="{FF2B5EF4-FFF2-40B4-BE49-F238E27FC236}">
                <a16:creationId xmlns:a16="http://schemas.microsoft.com/office/drawing/2014/main" id="{C21BCB7E-AD7E-491A-BF38-CDBFDAEEA1E9}"/>
              </a:ext>
            </a:extLst>
          </p:cNvPr>
          <p:cNvSpPr/>
          <p:nvPr userDrawn="1"/>
        </p:nvSpPr>
        <p:spPr>
          <a:xfrm>
            <a:off x="7411794" y="3570696"/>
            <a:ext cx="4602457" cy="1650193"/>
          </a:xfrm>
          <a:prstGeom prst="rect">
            <a:avLst/>
          </a:prstGeom>
          <a:solidFill>
            <a:schemeClr val="bg1">
              <a:lumMod val="95000"/>
            </a:schemeClr>
          </a:solidFill>
          <a:ln w="12700" cap="flat">
            <a:noFill/>
            <a:miter lim="400000"/>
          </a:ln>
          <a:effectLst/>
        </p:spPr>
        <p:txBody>
          <a:bodyPr wrap="square" lIns="45772" tIns="45772" rIns="45772" bIns="45772" numCol="1" anchor="ctr">
            <a:noAutofit/>
          </a:bodyPr>
          <a:lstStyle/>
          <a:p>
            <a:pPr marL="0" indent="0" algn="ctr">
              <a:buFontTx/>
              <a:buNone/>
              <a:defRPr>
                <a:solidFill>
                  <a:srgbClr val="FFFFFF"/>
                </a:solidFill>
              </a:defRPr>
            </a:pPr>
            <a:endParaRPr sz="1604" dirty="0"/>
          </a:p>
        </p:txBody>
      </p:sp>
      <p:sp>
        <p:nvSpPr>
          <p:cNvPr id="15" name="Espace réservé pour une image  10">
            <a:extLst>
              <a:ext uri="{FF2B5EF4-FFF2-40B4-BE49-F238E27FC236}">
                <a16:creationId xmlns:a16="http://schemas.microsoft.com/office/drawing/2014/main" id="{16C7D018-7135-45F2-8474-15E1D0236EAE}"/>
              </a:ext>
            </a:extLst>
          </p:cNvPr>
          <p:cNvSpPr>
            <a:spLocks noGrp="1"/>
          </p:cNvSpPr>
          <p:nvPr>
            <p:ph type="pic" sz="quarter" idx="23"/>
          </p:nvPr>
        </p:nvSpPr>
        <p:spPr>
          <a:xfrm>
            <a:off x="6525538" y="3567794"/>
            <a:ext cx="1656000" cy="1656000"/>
          </a:xfrm>
          <a:prstGeom prst="ellipse">
            <a:avLst/>
          </a:prstGeom>
        </p:spPr>
        <p:txBody>
          <a:bodyPr>
            <a:normAutofit/>
          </a:bodyPr>
          <a:lstStyle>
            <a:lvl1pPr marL="9537" indent="0" algn="ctr">
              <a:buNone/>
              <a:defRPr sz="1003"/>
            </a:lvl1pPr>
          </a:lstStyle>
          <a:p>
            <a:r>
              <a:rPr lang="fr-FR"/>
              <a:t>Cliquez sur l'icône pour ajouter une image</a:t>
            </a:r>
            <a:endParaRPr lang="fr-FR" dirty="0"/>
          </a:p>
        </p:txBody>
      </p:sp>
      <p:sp>
        <p:nvSpPr>
          <p:cNvPr id="16" name="Espace réservé du texte 13">
            <a:extLst>
              <a:ext uri="{FF2B5EF4-FFF2-40B4-BE49-F238E27FC236}">
                <a16:creationId xmlns:a16="http://schemas.microsoft.com/office/drawing/2014/main" id="{68C0F913-CEAD-4D0D-BB08-684FAA4E5194}"/>
              </a:ext>
            </a:extLst>
          </p:cNvPr>
          <p:cNvSpPr>
            <a:spLocks noGrp="1"/>
          </p:cNvSpPr>
          <p:nvPr>
            <p:ph type="body" sz="quarter" idx="24"/>
          </p:nvPr>
        </p:nvSpPr>
        <p:spPr>
          <a:xfrm>
            <a:off x="6508571" y="2875507"/>
            <a:ext cx="5487009" cy="503237"/>
          </a:xfrm>
          <a:prstGeom prst="rect">
            <a:avLst/>
          </a:prstGeom>
        </p:spPr>
        <p:txBody>
          <a:bodyPr>
            <a:normAutofit/>
          </a:bodyPr>
          <a:lstStyle>
            <a:lvl1pPr marL="9537" indent="0">
              <a:buNone/>
              <a:defRPr sz="1800" b="0" baseline="0">
                <a:solidFill>
                  <a:schemeClr val="accent1"/>
                </a:solidFill>
              </a:defRPr>
            </a:lvl1pPr>
          </a:lstStyle>
          <a:p>
            <a:pPr lvl="0"/>
            <a:r>
              <a:rPr lang="fr-FR"/>
              <a:t>Cliquez pour modifier les styles du texte du masque</a:t>
            </a:r>
          </a:p>
        </p:txBody>
      </p:sp>
      <p:sp>
        <p:nvSpPr>
          <p:cNvPr id="17" name="Espace réservé du texte 20">
            <a:extLst>
              <a:ext uri="{FF2B5EF4-FFF2-40B4-BE49-F238E27FC236}">
                <a16:creationId xmlns:a16="http://schemas.microsoft.com/office/drawing/2014/main" id="{7CE55F71-B5BE-4432-8C98-D72E33336FD0}"/>
              </a:ext>
            </a:extLst>
          </p:cNvPr>
          <p:cNvSpPr>
            <a:spLocks noGrp="1"/>
          </p:cNvSpPr>
          <p:nvPr>
            <p:ph type="body" sz="quarter" idx="25" hasCustomPrompt="1"/>
          </p:nvPr>
        </p:nvSpPr>
        <p:spPr>
          <a:xfrm>
            <a:off x="8329136" y="3642708"/>
            <a:ext cx="3661432" cy="346844"/>
          </a:xfrm>
          <a:prstGeom prst="rect">
            <a:avLst/>
          </a:prstGeom>
        </p:spPr>
        <p:txBody>
          <a:bodyPr>
            <a:normAutofit/>
          </a:bodyPr>
          <a:lstStyle>
            <a:lvl1pPr marL="9537" indent="0">
              <a:buNone/>
              <a:defRPr sz="1805" b="1"/>
            </a:lvl1pPr>
            <a:lvl2pPr marL="1590" indent="0">
              <a:buNone/>
              <a:defRPr sz="1805">
                <a:solidFill>
                  <a:schemeClr val="tx2"/>
                </a:solidFill>
              </a:defRPr>
            </a:lvl2pPr>
            <a:lvl3pPr marL="630991" indent="0">
              <a:buNone/>
              <a:defRPr/>
            </a:lvl3pPr>
            <a:lvl4pPr marL="991785" indent="0">
              <a:buNone/>
              <a:defRPr/>
            </a:lvl4pPr>
            <a:lvl5pPr marL="1271519" indent="0">
              <a:buNone/>
              <a:defRPr/>
            </a:lvl5pPr>
          </a:lstStyle>
          <a:p>
            <a:pPr lvl="0"/>
            <a:r>
              <a:rPr lang="fr-FR" dirty="0"/>
              <a:t>Prénom Nom</a:t>
            </a:r>
          </a:p>
        </p:txBody>
      </p:sp>
      <p:sp>
        <p:nvSpPr>
          <p:cNvPr id="18" name="Espace réservé du texte 22">
            <a:extLst>
              <a:ext uri="{FF2B5EF4-FFF2-40B4-BE49-F238E27FC236}">
                <a16:creationId xmlns:a16="http://schemas.microsoft.com/office/drawing/2014/main" id="{48568F63-16F1-4D91-9935-C8FCC91AE9C0}"/>
              </a:ext>
            </a:extLst>
          </p:cNvPr>
          <p:cNvSpPr>
            <a:spLocks noGrp="1"/>
          </p:cNvSpPr>
          <p:nvPr>
            <p:ph type="body" sz="quarter" idx="26" hasCustomPrompt="1"/>
          </p:nvPr>
        </p:nvSpPr>
        <p:spPr>
          <a:xfrm>
            <a:off x="8734870" y="4481878"/>
            <a:ext cx="3255697" cy="342972"/>
          </a:xfrm>
          <a:prstGeom prst="rect">
            <a:avLst/>
          </a:prstGeom>
        </p:spPr>
        <p:txBody>
          <a:bodyPr>
            <a:normAutofit/>
          </a:bodyPr>
          <a:lstStyle>
            <a:lvl1pPr marL="9537" indent="0" algn="l">
              <a:buNone/>
              <a:defRPr sz="1604"/>
            </a:lvl1pPr>
          </a:lstStyle>
          <a:p>
            <a:pPr lvl="0"/>
            <a:r>
              <a:rPr lang="fr-FR" dirty="0"/>
              <a:t>06 xxx</a:t>
            </a:r>
          </a:p>
        </p:txBody>
      </p:sp>
      <p:sp>
        <p:nvSpPr>
          <p:cNvPr id="19" name="Espace réservé du texte 20">
            <a:extLst>
              <a:ext uri="{FF2B5EF4-FFF2-40B4-BE49-F238E27FC236}">
                <a16:creationId xmlns:a16="http://schemas.microsoft.com/office/drawing/2014/main" id="{FA8FBD8E-C382-4891-9B77-6EFE2F820FB3}"/>
              </a:ext>
            </a:extLst>
          </p:cNvPr>
          <p:cNvSpPr>
            <a:spLocks noGrp="1"/>
          </p:cNvSpPr>
          <p:nvPr>
            <p:ph type="body" sz="quarter" idx="27" hasCustomPrompt="1"/>
          </p:nvPr>
        </p:nvSpPr>
        <p:spPr>
          <a:xfrm>
            <a:off x="8321606" y="3990966"/>
            <a:ext cx="3668961" cy="346844"/>
          </a:xfrm>
          <a:prstGeom prst="rect">
            <a:avLst/>
          </a:prstGeom>
        </p:spPr>
        <p:txBody>
          <a:bodyPr>
            <a:normAutofit/>
          </a:bodyPr>
          <a:lstStyle>
            <a:lvl1pPr marL="9537" indent="0">
              <a:buNone/>
              <a:defRPr sz="1404" b="1">
                <a:solidFill>
                  <a:schemeClr val="tx2"/>
                </a:solidFill>
              </a:defRPr>
            </a:lvl1pPr>
            <a:lvl2pPr marL="1590" indent="0">
              <a:buNone/>
              <a:defRPr sz="1805">
                <a:solidFill>
                  <a:schemeClr val="tx2"/>
                </a:solidFill>
              </a:defRPr>
            </a:lvl2pPr>
            <a:lvl3pPr marL="630991" indent="0">
              <a:buNone/>
              <a:defRPr/>
            </a:lvl3pPr>
            <a:lvl4pPr marL="991785" indent="0">
              <a:buNone/>
              <a:defRPr/>
            </a:lvl4pPr>
            <a:lvl5pPr marL="1271519" indent="0">
              <a:buNone/>
              <a:defRPr/>
            </a:lvl5pPr>
          </a:lstStyle>
          <a:p>
            <a:pPr lvl="0"/>
            <a:r>
              <a:rPr lang="fr-FR" dirty="0"/>
              <a:t>Titre</a:t>
            </a:r>
          </a:p>
        </p:txBody>
      </p:sp>
      <p:sp>
        <p:nvSpPr>
          <p:cNvPr id="20" name="Espace réservé du texte 22">
            <a:extLst>
              <a:ext uri="{FF2B5EF4-FFF2-40B4-BE49-F238E27FC236}">
                <a16:creationId xmlns:a16="http://schemas.microsoft.com/office/drawing/2014/main" id="{CE0A9A75-672F-4CE7-B7E2-B94496A76235}"/>
              </a:ext>
            </a:extLst>
          </p:cNvPr>
          <p:cNvSpPr>
            <a:spLocks noGrp="1"/>
          </p:cNvSpPr>
          <p:nvPr>
            <p:ph type="body" sz="quarter" idx="28" hasCustomPrompt="1"/>
          </p:nvPr>
        </p:nvSpPr>
        <p:spPr>
          <a:xfrm>
            <a:off x="8734875" y="4938945"/>
            <a:ext cx="3255692" cy="248327"/>
          </a:xfrm>
          <a:prstGeom prst="rect">
            <a:avLst/>
          </a:prstGeom>
        </p:spPr>
        <p:txBody>
          <a:bodyPr>
            <a:normAutofit/>
          </a:bodyPr>
          <a:lstStyle>
            <a:lvl1pPr marL="9537" indent="0" algn="l">
              <a:buNone/>
              <a:defRPr sz="1203"/>
            </a:lvl1pPr>
          </a:lstStyle>
          <a:p>
            <a:pPr lvl="0"/>
            <a:r>
              <a:rPr lang="fr-FR" dirty="0"/>
              <a:t>prenom.nom@secafi.com</a:t>
            </a:r>
          </a:p>
        </p:txBody>
      </p:sp>
      <p:pic>
        <p:nvPicPr>
          <p:cNvPr id="21" name="Image 20">
            <a:extLst>
              <a:ext uri="{FF2B5EF4-FFF2-40B4-BE49-F238E27FC236}">
                <a16:creationId xmlns:a16="http://schemas.microsoft.com/office/drawing/2014/main" id="{05B3C6B5-991C-4989-AB15-110EEF2379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8885" y="4415585"/>
            <a:ext cx="472246" cy="472246"/>
          </a:xfrm>
          <a:prstGeom prst="rect">
            <a:avLst/>
          </a:prstGeom>
        </p:spPr>
      </p:pic>
      <p:pic>
        <p:nvPicPr>
          <p:cNvPr id="22" name="Image 21">
            <a:extLst>
              <a:ext uri="{FF2B5EF4-FFF2-40B4-BE49-F238E27FC236}">
                <a16:creationId xmlns:a16="http://schemas.microsoft.com/office/drawing/2014/main" id="{87942BC6-9D57-4D78-B1D5-8686176044A0}"/>
              </a:ext>
            </a:extLst>
          </p:cNvPr>
          <p:cNvPicPr>
            <a:picLocks noChangeAspect="1"/>
          </p:cNvPicPr>
          <p:nvPr userDrawn="1"/>
        </p:nvPicPr>
        <p:blipFill rotWithShape="1">
          <a:blip r:embed="rId3"/>
          <a:srcRect l="20428" t="21374" r="42862" b="27149"/>
          <a:stretch/>
        </p:blipFill>
        <p:spPr>
          <a:xfrm>
            <a:off x="2396250" y="4908187"/>
            <a:ext cx="296575" cy="310016"/>
          </a:xfrm>
          <a:prstGeom prst="rect">
            <a:avLst/>
          </a:prstGeom>
        </p:spPr>
      </p:pic>
      <p:pic>
        <p:nvPicPr>
          <p:cNvPr id="23" name="Image 22">
            <a:extLst>
              <a:ext uri="{FF2B5EF4-FFF2-40B4-BE49-F238E27FC236}">
                <a16:creationId xmlns:a16="http://schemas.microsoft.com/office/drawing/2014/main" id="{CF264B12-11EE-4D55-8596-17048AD6C3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2758" y="4436123"/>
            <a:ext cx="472246" cy="472246"/>
          </a:xfrm>
          <a:prstGeom prst="rect">
            <a:avLst/>
          </a:prstGeom>
        </p:spPr>
      </p:pic>
      <p:pic>
        <p:nvPicPr>
          <p:cNvPr id="24" name="Image 23">
            <a:extLst>
              <a:ext uri="{FF2B5EF4-FFF2-40B4-BE49-F238E27FC236}">
                <a16:creationId xmlns:a16="http://schemas.microsoft.com/office/drawing/2014/main" id="{E10B0327-F96C-447A-923C-FBB029B1D4F3}"/>
              </a:ext>
            </a:extLst>
          </p:cNvPr>
          <p:cNvPicPr>
            <a:picLocks noChangeAspect="1"/>
          </p:cNvPicPr>
          <p:nvPr userDrawn="1"/>
        </p:nvPicPr>
        <p:blipFill rotWithShape="1">
          <a:blip r:embed="rId3"/>
          <a:srcRect l="20428" t="21374" r="42862" b="27149"/>
          <a:stretch/>
        </p:blipFill>
        <p:spPr>
          <a:xfrm>
            <a:off x="8330123" y="4928725"/>
            <a:ext cx="296575" cy="310016"/>
          </a:xfrm>
          <a:prstGeom prst="rect">
            <a:avLst/>
          </a:prstGeom>
        </p:spPr>
      </p:pic>
      <p:sp>
        <p:nvSpPr>
          <p:cNvPr id="25" name="Rectangle 6">
            <a:extLst>
              <a:ext uri="{FF2B5EF4-FFF2-40B4-BE49-F238E27FC236}">
                <a16:creationId xmlns:a16="http://schemas.microsoft.com/office/drawing/2014/main" id="{4DB7FEFB-1CB0-484F-A94E-2BBD1073077C}"/>
              </a:ext>
            </a:extLst>
          </p:cNvPr>
          <p:cNvSpPr/>
          <p:nvPr userDrawn="1"/>
        </p:nvSpPr>
        <p:spPr>
          <a:xfrm>
            <a:off x="514315" y="1219790"/>
            <a:ext cx="4604588" cy="430994"/>
          </a:xfrm>
          <a:custGeom>
            <a:avLst/>
            <a:gdLst>
              <a:gd name="connsiteX0" fmla="*/ 0 w 3487064"/>
              <a:gd name="connsiteY0" fmla="*/ 0 h 400986"/>
              <a:gd name="connsiteX1" fmla="*/ 3487064 w 3487064"/>
              <a:gd name="connsiteY1" fmla="*/ 0 h 400986"/>
              <a:gd name="connsiteX2" fmla="*/ 3487064 w 3487064"/>
              <a:gd name="connsiteY2" fmla="*/ 400986 h 400986"/>
              <a:gd name="connsiteX3" fmla="*/ 0 w 3487064"/>
              <a:gd name="connsiteY3" fmla="*/ 400986 h 400986"/>
              <a:gd name="connsiteX4" fmla="*/ 0 w 3487064"/>
              <a:gd name="connsiteY4" fmla="*/ 0 h 400986"/>
              <a:gd name="connsiteX0" fmla="*/ 0 w 4103290"/>
              <a:gd name="connsiteY0" fmla="*/ 3975 h 404961"/>
              <a:gd name="connsiteX1" fmla="*/ 4103290 w 4103290"/>
              <a:gd name="connsiteY1" fmla="*/ 0 h 404961"/>
              <a:gd name="connsiteX2" fmla="*/ 3487064 w 4103290"/>
              <a:gd name="connsiteY2" fmla="*/ 404961 h 404961"/>
              <a:gd name="connsiteX3" fmla="*/ 0 w 4103290"/>
              <a:gd name="connsiteY3" fmla="*/ 404961 h 404961"/>
              <a:gd name="connsiteX4" fmla="*/ 0 w 4103290"/>
              <a:gd name="connsiteY4" fmla="*/ 3975 h 404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290" h="404961">
                <a:moveTo>
                  <a:pt x="0" y="3975"/>
                </a:moveTo>
                <a:lnTo>
                  <a:pt x="4103290" y="0"/>
                </a:lnTo>
                <a:lnTo>
                  <a:pt x="3487064" y="404961"/>
                </a:lnTo>
                <a:lnTo>
                  <a:pt x="0" y="404961"/>
                </a:lnTo>
                <a:lnTo>
                  <a:pt x="0" y="3975"/>
                </a:lnTo>
                <a:close/>
              </a:path>
            </a:pathLst>
          </a:custGeom>
          <a:gradFill flip="none" rotWithShape="1">
            <a:gsLst>
              <a:gs pos="100000">
                <a:schemeClr val="accent3"/>
              </a:gs>
              <a:gs pos="0">
                <a:schemeClr val="accent2"/>
              </a:gs>
            </a:gsLst>
            <a:lin ang="18900000" scaled="1"/>
            <a:tileRect/>
          </a:gradFill>
        </p:spPr>
        <p:txBody>
          <a:bodyPr wrap="square" lIns="91545" tIns="45773" rIns="91545" bIns="45773">
            <a:spAutoFit/>
          </a:bodyPr>
          <a:lstStyle/>
          <a:p>
            <a:pPr marL="9537" marR="0" lvl="0" indent="0" algn="just" defTabSz="915494" fontAlgn="auto">
              <a:lnSpc>
                <a:spcPct val="100000"/>
              </a:lnSpc>
              <a:spcBef>
                <a:spcPts val="0"/>
              </a:spcBef>
              <a:spcAft>
                <a:spcPts val="601"/>
              </a:spcAft>
              <a:buClr>
                <a:srgbClr val="EF7D17"/>
              </a:buClr>
              <a:buSzTx/>
              <a:buFont typeface="Wingdings 2" panose="05020102010507070707" pitchFamily="18" charset="2"/>
              <a:buNone/>
              <a:tabLst/>
            </a:pPr>
            <a:r>
              <a:rPr kumimoji="0" lang="fr-FR" sz="2200" b="1" i="0" u="none" strike="noStrike" cap="none" spc="0" normalizeH="0" baseline="0" noProof="0" dirty="0">
                <a:ln>
                  <a:noFill/>
                </a:ln>
                <a:solidFill>
                  <a:schemeClr val="bg1"/>
                </a:solidFill>
                <a:effectLst/>
                <a:uLnTx/>
                <a:uFillTx/>
                <a:latin typeface="+mn-lt"/>
                <a:sym typeface="Georgia"/>
              </a:rPr>
              <a:t>Votre contact sur cette mission</a:t>
            </a:r>
          </a:p>
        </p:txBody>
      </p:sp>
      <p:sp>
        <p:nvSpPr>
          <p:cNvPr id="2" name="Titre 1">
            <a:extLst>
              <a:ext uri="{FF2B5EF4-FFF2-40B4-BE49-F238E27FC236}">
                <a16:creationId xmlns:a16="http://schemas.microsoft.com/office/drawing/2014/main" id="{19CFF811-8E5F-4CEA-B556-D03084CA3237}"/>
              </a:ext>
            </a:extLst>
          </p:cNvPr>
          <p:cNvSpPr>
            <a:spLocks noGrp="1"/>
          </p:cNvSpPr>
          <p:nvPr>
            <p:ph type="title"/>
          </p:nvPr>
        </p:nvSpPr>
        <p:spPr/>
        <p:txBody>
          <a:bodyPr/>
          <a:lstStyle/>
          <a:p>
            <a:r>
              <a:rPr lang="fr-FR"/>
              <a:t>Modifiez le style du titre</a:t>
            </a:r>
          </a:p>
        </p:txBody>
      </p:sp>
      <p:sp>
        <p:nvSpPr>
          <p:cNvPr id="4" name="Espace réservé du pied de page 3">
            <a:extLst>
              <a:ext uri="{FF2B5EF4-FFF2-40B4-BE49-F238E27FC236}">
                <a16:creationId xmlns:a16="http://schemas.microsoft.com/office/drawing/2014/main" id="{88DA2A35-CAA0-44C4-961B-ECB2577F8F29}"/>
              </a:ext>
            </a:extLst>
          </p:cNvPr>
          <p:cNvSpPr>
            <a:spLocks noGrp="1"/>
          </p:cNvSpPr>
          <p:nvPr>
            <p:ph type="ftr" sz="quarter" idx="29"/>
          </p:nvPr>
        </p:nvSpPr>
        <p:spPr/>
        <p:txBody>
          <a:bodyPr/>
          <a:lstStyle/>
          <a:p>
            <a:r>
              <a:rPr lang="fr-FR"/>
              <a:t>SG - Réorganisation des BU/SU - CSEE des Services Centraux Parisiens – La réorganisation de RESG - Avril 2024</a:t>
            </a:r>
          </a:p>
        </p:txBody>
      </p:sp>
      <p:sp>
        <p:nvSpPr>
          <p:cNvPr id="8" name="Espace réservé du numéro de diapositive 7">
            <a:extLst>
              <a:ext uri="{FF2B5EF4-FFF2-40B4-BE49-F238E27FC236}">
                <a16:creationId xmlns:a16="http://schemas.microsoft.com/office/drawing/2014/main" id="{116CDE7D-F09D-4247-90DC-69F85893CEE0}"/>
              </a:ext>
            </a:extLst>
          </p:cNvPr>
          <p:cNvSpPr>
            <a:spLocks noGrp="1"/>
          </p:cNvSpPr>
          <p:nvPr>
            <p:ph type="sldNum" sz="quarter" idx="30"/>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203067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2DE56AE-1C56-40AB-B467-8EBBE40B0A96}"/>
              </a:ext>
            </a:extLst>
          </p:cNvPr>
          <p:cNvPicPr>
            <a:picLocks noChangeAspect="1"/>
          </p:cNvPicPr>
          <p:nvPr userDrawn="1"/>
        </p:nvPicPr>
        <p:blipFill>
          <a:blip r:embed="rId2"/>
          <a:stretch>
            <a:fillRect/>
          </a:stretch>
        </p:blipFill>
        <p:spPr>
          <a:xfrm>
            <a:off x="0" y="794"/>
            <a:ext cx="3304318" cy="7693819"/>
          </a:xfrm>
          <a:prstGeom prst="rect">
            <a:avLst/>
          </a:prstGeom>
        </p:spPr>
      </p:pic>
      <p:grpSp>
        <p:nvGrpSpPr>
          <p:cNvPr id="2" name="Groupe 1">
            <a:extLst>
              <a:ext uri="{FF2B5EF4-FFF2-40B4-BE49-F238E27FC236}">
                <a16:creationId xmlns:a16="http://schemas.microsoft.com/office/drawing/2014/main" id="{C9D4A0B4-77DD-48F3-8A75-0BAF0FCF29A4}"/>
              </a:ext>
            </a:extLst>
          </p:cNvPr>
          <p:cNvGrpSpPr/>
          <p:nvPr userDrawn="1"/>
        </p:nvGrpSpPr>
        <p:grpSpPr>
          <a:xfrm>
            <a:off x="-389277" y="970490"/>
            <a:ext cx="3065356" cy="1905813"/>
            <a:chOff x="-370227" y="865085"/>
            <a:chExt cx="2732425" cy="1698821"/>
          </a:xfrm>
        </p:grpSpPr>
        <p:sp>
          <p:nvSpPr>
            <p:cNvPr id="12" name="ZoneTexte 11">
              <a:extLst>
                <a:ext uri="{FF2B5EF4-FFF2-40B4-BE49-F238E27FC236}">
                  <a16:creationId xmlns:a16="http://schemas.microsoft.com/office/drawing/2014/main" id="{65200F6C-E801-4262-AD94-1FFCCD6E1F3E}"/>
                </a:ext>
              </a:extLst>
            </p:cNvPr>
            <p:cNvSpPr txBox="1"/>
            <p:nvPr userDrawn="1"/>
          </p:nvSpPr>
          <p:spPr>
            <a:xfrm>
              <a:off x="-370227" y="865085"/>
              <a:ext cx="2732425" cy="466393"/>
            </a:xfrm>
            <a:prstGeom prst="rect">
              <a:avLst/>
            </a:prstGeom>
            <a:noFill/>
          </p:spPr>
          <p:txBody>
            <a:bodyPr vert="horz" wrap="square" rtlCol="0">
              <a:spAutoFit/>
            </a:bodyPr>
            <a:lstStyle/>
            <a:p>
              <a:pPr marL="0" indent="0" algn="ctr">
                <a:buFontTx/>
                <a:buNone/>
              </a:pPr>
              <a:r>
                <a:rPr lang="fr-FR" sz="2800" b="1" i="0" dirty="0">
                  <a:solidFill>
                    <a:schemeClr val="accent1"/>
                  </a:solidFill>
                  <a:latin typeface="+mn-lt"/>
                  <a:cs typeface="Calibri" panose="020F0502020204030204" pitchFamily="34" charset="0"/>
                </a:rPr>
                <a:t>SOMM</a:t>
              </a:r>
              <a:r>
                <a:rPr lang="fr-FR" sz="2800" b="1" i="0" dirty="0">
                  <a:solidFill>
                    <a:schemeClr val="tx2"/>
                  </a:solidFill>
                  <a:latin typeface="+mn-lt"/>
                </a:rPr>
                <a:t>AIRE</a:t>
              </a:r>
            </a:p>
          </p:txBody>
        </p:sp>
        <p:cxnSp>
          <p:nvCxnSpPr>
            <p:cNvPr id="16" name="Connecteur droit 15">
              <a:extLst>
                <a:ext uri="{FF2B5EF4-FFF2-40B4-BE49-F238E27FC236}">
                  <a16:creationId xmlns:a16="http://schemas.microsoft.com/office/drawing/2014/main" id="{CD3ED5A3-7613-48F3-BCEB-91133D3BB86B}"/>
                </a:ext>
              </a:extLst>
            </p:cNvPr>
            <p:cNvCxnSpPr/>
            <p:nvPr userDrawn="1"/>
          </p:nvCxnSpPr>
          <p:spPr>
            <a:xfrm>
              <a:off x="1274621" y="1296596"/>
              <a:ext cx="410022"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7" name="Shape 459">
              <a:extLst>
                <a:ext uri="{FF2B5EF4-FFF2-40B4-BE49-F238E27FC236}">
                  <a16:creationId xmlns:a16="http://schemas.microsoft.com/office/drawing/2014/main" id="{7F4355A7-100B-42F6-82D8-6B8A7668DF89}"/>
                </a:ext>
              </a:extLst>
            </p:cNvPr>
            <p:cNvGrpSpPr/>
            <p:nvPr userDrawn="1"/>
          </p:nvGrpSpPr>
          <p:grpSpPr>
            <a:xfrm>
              <a:off x="459715" y="1682466"/>
              <a:ext cx="863658" cy="881440"/>
              <a:chOff x="3955900" y="2984500"/>
              <a:chExt cx="414000" cy="422525"/>
            </a:xfrm>
            <a:solidFill>
              <a:schemeClr val="accent1"/>
            </a:solidFill>
          </p:grpSpPr>
          <p:sp>
            <p:nvSpPr>
              <p:cNvPr id="18" name="Shape 460">
                <a:extLst>
                  <a:ext uri="{FF2B5EF4-FFF2-40B4-BE49-F238E27FC236}">
                    <a16:creationId xmlns:a16="http://schemas.microsoft.com/office/drawing/2014/main" id="{33997091-76AD-4BA4-9404-DDA154847A0D}"/>
                  </a:ext>
                </a:extLst>
              </p:cNvPr>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lIns="121900" tIns="121900" rIns="121900" bIns="121900" anchor="ctr" anchorCtr="0">
                <a:noAutofit/>
              </a:bodyPr>
              <a:lstStyle/>
              <a:p>
                <a:endParaRPr sz="2400">
                  <a:solidFill>
                    <a:schemeClr val="bg1"/>
                  </a:solidFill>
                </a:endParaRPr>
              </a:p>
            </p:txBody>
          </p:sp>
          <p:sp>
            <p:nvSpPr>
              <p:cNvPr id="19" name="Shape 462">
                <a:extLst>
                  <a:ext uri="{FF2B5EF4-FFF2-40B4-BE49-F238E27FC236}">
                    <a16:creationId xmlns:a16="http://schemas.microsoft.com/office/drawing/2014/main" id="{BEF09817-CAF8-46C1-8CDA-827940BF421D}"/>
                  </a:ext>
                </a:extLst>
              </p:cNvPr>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lIns="121900" tIns="121900" rIns="121900" bIns="121900" anchor="ctr" anchorCtr="0">
                <a:noAutofit/>
              </a:bodyPr>
              <a:lstStyle/>
              <a:p>
                <a:endParaRPr sz="2400">
                  <a:solidFill>
                    <a:schemeClr val="bg1"/>
                  </a:solidFill>
                </a:endParaRPr>
              </a:p>
            </p:txBody>
          </p:sp>
        </p:grpSp>
      </p:grpSp>
      <p:sp>
        <p:nvSpPr>
          <p:cNvPr id="6" name="Espace réservé du pied de page 5">
            <a:extLst>
              <a:ext uri="{FF2B5EF4-FFF2-40B4-BE49-F238E27FC236}">
                <a16:creationId xmlns:a16="http://schemas.microsoft.com/office/drawing/2014/main" id="{8A469B28-E706-424D-993F-A52706B352DA}"/>
              </a:ext>
            </a:extLst>
          </p:cNvPr>
          <p:cNvSpPr>
            <a:spLocks noGrp="1"/>
          </p:cNvSpPr>
          <p:nvPr>
            <p:ph type="ftr" sz="quarter" idx="10"/>
          </p:nvPr>
        </p:nvSpPr>
        <p:spPr/>
        <p:txBody>
          <a:bodyPr/>
          <a:lstStyle/>
          <a:p>
            <a:r>
              <a:rPr lang="fr-FR"/>
              <a:t>SG - Réorganisation des BU/SU - CSEE des Services Centraux Parisiens – La réorganisation de RESG - Avril 2024</a:t>
            </a:r>
          </a:p>
        </p:txBody>
      </p:sp>
      <p:sp>
        <p:nvSpPr>
          <p:cNvPr id="7" name="Espace réservé du numéro de diapositive 6">
            <a:extLst>
              <a:ext uri="{FF2B5EF4-FFF2-40B4-BE49-F238E27FC236}">
                <a16:creationId xmlns:a16="http://schemas.microsoft.com/office/drawing/2014/main" id="{2FE458BC-41FB-429F-98D2-1D95BF900CF3}"/>
              </a:ext>
            </a:extLst>
          </p:cNvPr>
          <p:cNvSpPr>
            <a:spLocks noGrp="1"/>
          </p:cNvSpPr>
          <p:nvPr>
            <p:ph type="sldNum" sz="quarter" idx="11"/>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2960143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LIDE DE FIN - SECAFI">
    <p:bg>
      <p:bgPr>
        <a:gradFill flip="none" rotWithShape="1">
          <a:gsLst>
            <a:gs pos="0">
              <a:schemeClr val="accent1"/>
            </a:gs>
            <a:gs pos="100000">
              <a:schemeClr val="bg2"/>
            </a:gs>
          </a:gsLst>
          <a:lin ang="18900000" scaled="1"/>
          <a:tileRect/>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479F10B-737B-439D-8B55-8A1F01F238D6}"/>
              </a:ext>
            </a:extLst>
          </p:cNvPr>
          <p:cNvSpPr txBox="1"/>
          <p:nvPr/>
        </p:nvSpPr>
        <p:spPr>
          <a:xfrm>
            <a:off x="698227" y="3745781"/>
            <a:ext cx="12283040" cy="341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16" tIns="47308" rIns="94616" bIns="47308">
            <a:spAutoFit/>
          </a:bodyPr>
          <a:lstStyle/>
          <a:p>
            <a:pPr algn="ctr">
              <a:defRPr/>
            </a:pPr>
            <a:r>
              <a:rPr lang="fr-FR" sz="1600" b="1" spc="800" baseline="0" dirty="0">
                <a:solidFill>
                  <a:schemeClr val="tx1"/>
                </a:solidFill>
                <a:latin typeface="+mj-lt"/>
                <a:ea typeface="Work Sans Light" charset="0"/>
                <a:cs typeface="Work Sans Light" charset="0"/>
              </a:rPr>
              <a:t>Pour des compromis éclairés, équilibrés et exigeants</a:t>
            </a:r>
          </a:p>
        </p:txBody>
      </p:sp>
      <p:sp>
        <p:nvSpPr>
          <p:cNvPr id="6" name="Rectangle 5">
            <a:extLst>
              <a:ext uri="{FF2B5EF4-FFF2-40B4-BE49-F238E27FC236}">
                <a16:creationId xmlns:a16="http://schemas.microsoft.com/office/drawing/2014/main" id="{F28AF1B0-89D7-4DD9-A610-03159FF311EF}"/>
              </a:ext>
            </a:extLst>
          </p:cNvPr>
          <p:cNvSpPr/>
          <p:nvPr/>
        </p:nvSpPr>
        <p:spPr>
          <a:xfrm>
            <a:off x="5865221" y="6862813"/>
            <a:ext cx="1949051" cy="402418"/>
          </a:xfrm>
          <a:prstGeom prst="rect">
            <a:avLst/>
          </a:prstGeom>
        </p:spPr>
        <p:txBody>
          <a:bodyPr wrap="none">
            <a:spAutoFit/>
          </a:bodyPr>
          <a:lstStyle/>
          <a:p>
            <a:pPr algn="ctr" defTabSz="946130" eaLnBrk="1" fontAlgn="auto" hangingPunct="1">
              <a:spcBef>
                <a:spcPts val="0"/>
              </a:spcBef>
              <a:spcAft>
                <a:spcPts val="0"/>
              </a:spcAft>
              <a:defRPr/>
            </a:pPr>
            <a:r>
              <a:rPr lang="fr-FR" sz="2020" b="1" dirty="0">
                <a:solidFill>
                  <a:prstClr val="white"/>
                </a:solidFill>
                <a:latin typeface="+mj-lt"/>
                <a:ea typeface="+mn-ea"/>
              </a:rPr>
              <a:t>www.secafi.com</a:t>
            </a:r>
          </a:p>
        </p:txBody>
      </p:sp>
      <p:pic>
        <p:nvPicPr>
          <p:cNvPr id="10" name="Image 9">
            <a:extLst>
              <a:ext uri="{FF2B5EF4-FFF2-40B4-BE49-F238E27FC236}">
                <a16:creationId xmlns:a16="http://schemas.microsoft.com/office/drawing/2014/main" id="{76D57B7F-8A02-449B-A4DF-D1A0FAE82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6732" y="1307381"/>
            <a:ext cx="4406026" cy="1176494"/>
          </a:xfrm>
          <a:prstGeom prst="rect">
            <a:avLst/>
          </a:prstGeom>
        </p:spPr>
      </p:pic>
    </p:spTree>
    <p:extLst>
      <p:ext uri="{BB962C8B-B14F-4D97-AF65-F5344CB8AC3E}">
        <p14:creationId xmlns:p14="http://schemas.microsoft.com/office/powerpoint/2010/main" val="1717022269"/>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LIDE DE FIN - SEMAPHORES">
    <p:bg>
      <p:bgPr>
        <a:gradFill flip="none" rotWithShape="1">
          <a:gsLst>
            <a:gs pos="0">
              <a:schemeClr val="accent1"/>
            </a:gs>
            <a:gs pos="100000">
              <a:schemeClr val="bg2"/>
            </a:gs>
          </a:gsLst>
          <a:lin ang="18900000" scaled="1"/>
          <a:tileRect/>
        </a:gra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782E547-2CD7-435C-AD6B-50CE3BAF89C0}"/>
              </a:ext>
            </a:extLst>
          </p:cNvPr>
          <p:cNvSpPr txBox="1"/>
          <p:nvPr userDrawn="1"/>
        </p:nvSpPr>
        <p:spPr>
          <a:xfrm>
            <a:off x="1366044" y="3681620"/>
            <a:ext cx="10947400" cy="331373"/>
          </a:xfrm>
          <a:prstGeom prst="rect">
            <a:avLst/>
          </a:prstGeom>
          <a:noFill/>
        </p:spPr>
        <p:txBody>
          <a:bodyPr lIns="84329" tIns="42164" rIns="84329" bIns="42164">
            <a:spAutoFit/>
          </a:bodyPr>
          <a:lstStyle/>
          <a:p>
            <a:pPr algn="ctr">
              <a:defRPr/>
            </a:pPr>
            <a:r>
              <a:rPr lang="fr-FR" sz="1600" b="1" spc="1000" baseline="0" dirty="0">
                <a:solidFill>
                  <a:schemeClr val="tx1"/>
                </a:solidFill>
                <a:latin typeface="+mj-lt"/>
                <a:ea typeface="Work Sans Light" charset="0"/>
                <a:cs typeface="Work Sans Light" charset="0"/>
              </a:rPr>
              <a:t>VOUS OUVRIR DE NOUVEAUX HORIZONS</a:t>
            </a:r>
          </a:p>
        </p:txBody>
      </p:sp>
      <p:sp>
        <p:nvSpPr>
          <p:cNvPr id="7" name="Rectangle 6">
            <a:extLst>
              <a:ext uri="{FF2B5EF4-FFF2-40B4-BE49-F238E27FC236}">
                <a16:creationId xmlns:a16="http://schemas.microsoft.com/office/drawing/2014/main" id="{4D7206C4-BDCA-4AEE-BF83-4DAD6C0C188E}"/>
              </a:ext>
            </a:extLst>
          </p:cNvPr>
          <p:cNvSpPr/>
          <p:nvPr userDrawn="1"/>
        </p:nvSpPr>
        <p:spPr>
          <a:xfrm>
            <a:off x="5530090" y="6221414"/>
            <a:ext cx="2619308" cy="461665"/>
          </a:xfrm>
          <a:prstGeom prst="rect">
            <a:avLst/>
          </a:prstGeom>
        </p:spPr>
        <p:txBody>
          <a:bodyPr wrap="none">
            <a:spAutoFit/>
          </a:bodyPr>
          <a:lstStyle/>
          <a:p>
            <a:pPr algn="ctr" defTabSz="843266" eaLnBrk="1" fontAlgn="auto" hangingPunct="1">
              <a:spcBef>
                <a:spcPts val="0"/>
              </a:spcBef>
              <a:spcAft>
                <a:spcPts val="0"/>
              </a:spcAft>
              <a:defRPr/>
            </a:pPr>
            <a:r>
              <a:rPr lang="fr-FR" sz="2400" b="1" dirty="0">
                <a:solidFill>
                  <a:schemeClr val="tx1"/>
                </a:solidFill>
                <a:latin typeface="+mj-lt"/>
                <a:ea typeface="+mn-ea"/>
              </a:rPr>
              <a:t>www.semaphores.fr</a:t>
            </a:r>
          </a:p>
        </p:txBody>
      </p:sp>
      <p:pic>
        <p:nvPicPr>
          <p:cNvPr id="8" name="Image 7">
            <a:extLst>
              <a:ext uri="{FF2B5EF4-FFF2-40B4-BE49-F238E27FC236}">
                <a16:creationId xmlns:a16="http://schemas.microsoft.com/office/drawing/2014/main" id="{FC8C0762-E44C-41A4-9CE3-F750058C088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79357" y="1286435"/>
            <a:ext cx="6120775" cy="990040"/>
          </a:xfrm>
          <a:prstGeom prst="rect">
            <a:avLst/>
          </a:prstGeom>
        </p:spPr>
      </p:pic>
    </p:spTree>
    <p:extLst>
      <p:ext uri="{BB962C8B-B14F-4D97-AF65-F5344CB8AC3E}">
        <p14:creationId xmlns:p14="http://schemas.microsoft.com/office/powerpoint/2010/main" val="1116968869"/>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SLIDE DE FIN - GVA">
    <p:bg>
      <p:bgPr>
        <a:gradFill flip="none" rotWithShape="1">
          <a:gsLst>
            <a:gs pos="0">
              <a:schemeClr val="accent1"/>
            </a:gs>
            <a:gs pos="100000">
              <a:schemeClr val="bg2"/>
            </a:gs>
          </a:gsLst>
          <a:lin ang="18900000" scaled="1"/>
          <a:tileRect/>
        </a:gra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782E547-2CD7-435C-AD6B-50CE3BAF89C0}"/>
              </a:ext>
            </a:extLst>
          </p:cNvPr>
          <p:cNvSpPr txBox="1"/>
          <p:nvPr userDrawn="1"/>
        </p:nvSpPr>
        <p:spPr>
          <a:xfrm>
            <a:off x="1366044" y="3681620"/>
            <a:ext cx="10947400" cy="362150"/>
          </a:xfrm>
          <a:prstGeom prst="rect">
            <a:avLst/>
          </a:prstGeom>
          <a:noFill/>
        </p:spPr>
        <p:txBody>
          <a:bodyPr lIns="84329" tIns="42164" rIns="84329" bIns="42164">
            <a:spAutoFit/>
          </a:bodyPr>
          <a:lstStyle/>
          <a:p>
            <a:pPr algn="ctr">
              <a:defRPr/>
            </a:pPr>
            <a:r>
              <a:rPr lang="fr-FR" sz="1800" b="1" spc="800" baseline="0" dirty="0">
                <a:solidFill>
                  <a:schemeClr val="tx1"/>
                </a:solidFill>
                <a:latin typeface="+mj-lt"/>
                <a:ea typeface="Work Sans Light" charset="0"/>
                <a:cs typeface="Work Sans Light" charset="0"/>
              </a:rPr>
              <a:t>Votre 6ème sens pour construire votre avenir</a:t>
            </a:r>
          </a:p>
        </p:txBody>
      </p:sp>
      <p:pic>
        <p:nvPicPr>
          <p:cNvPr id="9" name="Image 8">
            <a:extLst>
              <a:ext uri="{FF2B5EF4-FFF2-40B4-BE49-F238E27FC236}">
                <a16:creationId xmlns:a16="http://schemas.microsoft.com/office/drawing/2014/main" id="{CB64A619-6EA5-4407-93A8-1B56678655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6890" y="1340030"/>
            <a:ext cx="4225709" cy="1395775"/>
          </a:xfrm>
          <a:prstGeom prst="rect">
            <a:avLst/>
          </a:prstGeom>
        </p:spPr>
      </p:pic>
      <p:sp>
        <p:nvSpPr>
          <p:cNvPr id="10" name="Rectangle 9">
            <a:extLst>
              <a:ext uri="{FF2B5EF4-FFF2-40B4-BE49-F238E27FC236}">
                <a16:creationId xmlns:a16="http://schemas.microsoft.com/office/drawing/2014/main" id="{4089A046-393F-4F4D-8464-1A4527A5E8BC}"/>
              </a:ext>
            </a:extLst>
          </p:cNvPr>
          <p:cNvSpPr/>
          <p:nvPr userDrawn="1"/>
        </p:nvSpPr>
        <p:spPr>
          <a:xfrm>
            <a:off x="6064788" y="6221414"/>
            <a:ext cx="1549912" cy="461665"/>
          </a:xfrm>
          <a:prstGeom prst="rect">
            <a:avLst/>
          </a:prstGeom>
        </p:spPr>
        <p:txBody>
          <a:bodyPr wrap="none">
            <a:spAutoFit/>
          </a:bodyPr>
          <a:lstStyle/>
          <a:p>
            <a:pPr algn="ctr" defTabSz="843266" eaLnBrk="1" fontAlgn="auto" hangingPunct="1">
              <a:spcBef>
                <a:spcPts val="0"/>
              </a:spcBef>
              <a:spcAft>
                <a:spcPts val="0"/>
              </a:spcAft>
              <a:defRPr/>
            </a:pPr>
            <a:r>
              <a:rPr lang="fr-FR" sz="2400" b="1" dirty="0">
                <a:solidFill>
                  <a:schemeClr val="tx1"/>
                </a:solidFill>
                <a:latin typeface="+mj-lt"/>
                <a:ea typeface="+mn-ea"/>
              </a:rPr>
              <a:t>www.gva.fr</a:t>
            </a:r>
          </a:p>
        </p:txBody>
      </p:sp>
    </p:spTree>
    <p:extLst>
      <p:ext uri="{BB962C8B-B14F-4D97-AF65-F5344CB8AC3E}">
        <p14:creationId xmlns:p14="http://schemas.microsoft.com/office/powerpoint/2010/main" val="137580916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LIDE DE FIN - GROUPE ALPHA">
    <p:bg>
      <p:bgPr>
        <a:gradFill flip="none" rotWithShape="1">
          <a:gsLst>
            <a:gs pos="0">
              <a:schemeClr val="accent1"/>
            </a:gs>
            <a:gs pos="100000">
              <a:schemeClr val="bg2"/>
            </a:gs>
          </a:gsLst>
          <a:lin ang="18900000" scaled="1"/>
          <a:tileRect/>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02979C-5BC4-41CB-81F3-28370BA6970D}"/>
              </a:ext>
            </a:extLst>
          </p:cNvPr>
          <p:cNvSpPr/>
          <p:nvPr userDrawn="1"/>
        </p:nvSpPr>
        <p:spPr>
          <a:xfrm>
            <a:off x="5240107" y="6221414"/>
            <a:ext cx="3199273" cy="461665"/>
          </a:xfrm>
          <a:prstGeom prst="rect">
            <a:avLst/>
          </a:prstGeom>
        </p:spPr>
        <p:txBody>
          <a:bodyPr wrap="none">
            <a:spAutoFit/>
          </a:bodyPr>
          <a:lstStyle/>
          <a:p>
            <a:pPr algn="ctr" defTabSz="843266" eaLnBrk="1" fontAlgn="auto" hangingPunct="1">
              <a:spcBef>
                <a:spcPts val="0"/>
              </a:spcBef>
              <a:spcAft>
                <a:spcPts val="0"/>
              </a:spcAft>
              <a:defRPr/>
            </a:pPr>
            <a:r>
              <a:rPr lang="fr-FR" sz="2400" b="1" dirty="0">
                <a:solidFill>
                  <a:schemeClr val="tx1"/>
                </a:solidFill>
                <a:latin typeface="+mj-lt"/>
                <a:ea typeface="+mn-ea"/>
              </a:rPr>
              <a:t>www.groupe-alpha.com</a:t>
            </a:r>
          </a:p>
        </p:txBody>
      </p:sp>
      <p:sp>
        <p:nvSpPr>
          <p:cNvPr id="5" name="ZoneTexte 4">
            <a:extLst>
              <a:ext uri="{FF2B5EF4-FFF2-40B4-BE49-F238E27FC236}">
                <a16:creationId xmlns:a16="http://schemas.microsoft.com/office/drawing/2014/main" id="{6782E547-2CD7-435C-AD6B-50CE3BAF89C0}"/>
              </a:ext>
            </a:extLst>
          </p:cNvPr>
          <p:cNvSpPr txBox="1"/>
          <p:nvPr userDrawn="1"/>
        </p:nvSpPr>
        <p:spPr>
          <a:xfrm>
            <a:off x="2949972" y="3389232"/>
            <a:ext cx="7779544" cy="916148"/>
          </a:xfrm>
          <a:prstGeom prst="rect">
            <a:avLst/>
          </a:prstGeom>
          <a:noFill/>
        </p:spPr>
        <p:txBody>
          <a:bodyPr wrap="square" lIns="84329" tIns="42164" rIns="84329" bIns="42164">
            <a:spAutoFit/>
          </a:bodyPr>
          <a:lstStyle/>
          <a:p>
            <a:pPr algn="ctr">
              <a:defRPr/>
            </a:pPr>
            <a:r>
              <a:rPr lang="fr-FR" sz="1800" b="1" spc="800" baseline="0" dirty="0">
                <a:solidFill>
                  <a:schemeClr val="tx1"/>
                </a:solidFill>
                <a:latin typeface="+mn-lt"/>
                <a:ea typeface="Work Sans Light" charset="0"/>
                <a:cs typeface="Work Sans Light" charset="0"/>
              </a:rPr>
              <a:t>Vous accompagner dans les transformations économiques, sociales &amp; environnementales</a:t>
            </a:r>
          </a:p>
        </p:txBody>
      </p:sp>
      <p:pic>
        <p:nvPicPr>
          <p:cNvPr id="9" name="Image 8">
            <a:extLst>
              <a:ext uri="{FF2B5EF4-FFF2-40B4-BE49-F238E27FC236}">
                <a16:creationId xmlns:a16="http://schemas.microsoft.com/office/drawing/2014/main" id="{CB64A619-6EA5-4407-93A8-1B56678655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1059" y="1187449"/>
            <a:ext cx="6557371" cy="1190625"/>
          </a:xfrm>
          <a:prstGeom prst="rect">
            <a:avLst/>
          </a:prstGeom>
        </p:spPr>
      </p:pic>
    </p:spTree>
    <p:extLst>
      <p:ext uri="{BB962C8B-B14F-4D97-AF65-F5344CB8AC3E}">
        <p14:creationId xmlns:p14="http://schemas.microsoft.com/office/powerpoint/2010/main" val="2912340108"/>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LIDE DE FIN - TH CONSEIL">
    <p:bg>
      <p:bgPr>
        <a:gradFill flip="none" rotWithShape="1">
          <a:gsLst>
            <a:gs pos="0">
              <a:schemeClr val="accent1"/>
            </a:gs>
            <a:gs pos="100000">
              <a:schemeClr val="bg2"/>
            </a:gs>
          </a:gsLst>
          <a:lin ang="18900000" scaled="1"/>
          <a:tileRect/>
        </a:gra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782E547-2CD7-435C-AD6B-50CE3BAF89C0}"/>
              </a:ext>
            </a:extLst>
          </p:cNvPr>
          <p:cNvSpPr txBox="1"/>
          <p:nvPr userDrawn="1"/>
        </p:nvSpPr>
        <p:spPr>
          <a:xfrm>
            <a:off x="1047750" y="3712397"/>
            <a:ext cx="11437144" cy="392928"/>
          </a:xfrm>
          <a:prstGeom prst="rect">
            <a:avLst/>
          </a:prstGeom>
          <a:noFill/>
        </p:spPr>
        <p:txBody>
          <a:bodyPr wrap="square" lIns="84329" tIns="42164" rIns="84329" bIns="42164">
            <a:spAutoFit/>
          </a:bodyPr>
          <a:lstStyle/>
          <a:p>
            <a:pPr algn="ctr">
              <a:defRPr/>
            </a:pPr>
            <a:r>
              <a:rPr lang="fr-FR" sz="2000" b="0" spc="600" baseline="0" dirty="0">
                <a:solidFill>
                  <a:schemeClr val="tx1"/>
                </a:solidFill>
                <a:latin typeface="+mj-lt"/>
                <a:ea typeface="Work Sans Light" charset="0"/>
                <a:cs typeface="Work Sans Light" charset="0"/>
              </a:rPr>
              <a:t>Promouvoir le management équitable des singularités</a:t>
            </a:r>
          </a:p>
        </p:txBody>
      </p:sp>
      <p:sp>
        <p:nvSpPr>
          <p:cNvPr id="7" name="Rectangle 6">
            <a:extLst>
              <a:ext uri="{FF2B5EF4-FFF2-40B4-BE49-F238E27FC236}">
                <a16:creationId xmlns:a16="http://schemas.microsoft.com/office/drawing/2014/main" id="{4D7206C4-BDCA-4AEE-BF83-4DAD6C0C188E}"/>
              </a:ext>
            </a:extLst>
          </p:cNvPr>
          <p:cNvSpPr/>
          <p:nvPr userDrawn="1"/>
        </p:nvSpPr>
        <p:spPr>
          <a:xfrm>
            <a:off x="5727133" y="6221414"/>
            <a:ext cx="2225225" cy="461665"/>
          </a:xfrm>
          <a:prstGeom prst="rect">
            <a:avLst/>
          </a:prstGeom>
        </p:spPr>
        <p:txBody>
          <a:bodyPr wrap="none">
            <a:spAutoFit/>
          </a:bodyPr>
          <a:lstStyle/>
          <a:p>
            <a:pPr algn="ctr" defTabSz="843266" eaLnBrk="1" fontAlgn="auto" hangingPunct="1">
              <a:spcBef>
                <a:spcPts val="0"/>
              </a:spcBef>
              <a:spcAft>
                <a:spcPts val="0"/>
              </a:spcAft>
              <a:defRPr/>
            </a:pPr>
            <a:r>
              <a:rPr lang="fr-FR" sz="2400" b="1" dirty="0">
                <a:solidFill>
                  <a:schemeClr val="tx1"/>
                </a:solidFill>
                <a:latin typeface="+mj-lt"/>
                <a:ea typeface="+mn-ea"/>
              </a:rPr>
              <a:t>www.thconseil.fr</a:t>
            </a:r>
          </a:p>
        </p:txBody>
      </p:sp>
      <p:pic>
        <p:nvPicPr>
          <p:cNvPr id="9" name="Image 8">
            <a:extLst>
              <a:ext uri="{FF2B5EF4-FFF2-40B4-BE49-F238E27FC236}">
                <a16:creationId xmlns:a16="http://schemas.microsoft.com/office/drawing/2014/main" id="{CB64A619-6EA5-4407-93A8-1B56678655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6129" y="1473199"/>
            <a:ext cx="4987230" cy="1190625"/>
          </a:xfrm>
          <a:prstGeom prst="rect">
            <a:avLst/>
          </a:prstGeom>
        </p:spPr>
      </p:pic>
    </p:spTree>
    <p:extLst>
      <p:ext uri="{BB962C8B-B14F-4D97-AF65-F5344CB8AC3E}">
        <p14:creationId xmlns:p14="http://schemas.microsoft.com/office/powerpoint/2010/main" val="361846708"/>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1323052-58D9-400B-88D6-FEFFF246EDCF}"/>
              </a:ext>
            </a:extLst>
          </p:cNvPr>
          <p:cNvSpPr>
            <a:spLocks noGrp="1"/>
          </p:cNvSpPr>
          <p:nvPr>
            <p:ph type="sldNum" sz="quarter" idx="10"/>
          </p:nvPr>
        </p:nvSpPr>
        <p:spPr/>
        <p:txBody>
          <a:bodyPr/>
          <a:lstStyle/>
          <a:p>
            <a:fld id="{FD495AF3-2BE3-4F2F-A3F0-65C3F202E4D2}" type="slidenum">
              <a:rPr lang="fr-FR" altLang="fr-FR" smtClean="0"/>
              <a:pPr/>
              <a:t>‹N°›</a:t>
            </a:fld>
            <a:endParaRPr lang="fr-FR" altLang="fr-FR" dirty="0"/>
          </a:p>
        </p:txBody>
      </p:sp>
      <p:sp>
        <p:nvSpPr>
          <p:cNvPr id="3" name="Espace réservé du pied de page 2">
            <a:extLst>
              <a:ext uri="{FF2B5EF4-FFF2-40B4-BE49-F238E27FC236}">
                <a16:creationId xmlns:a16="http://schemas.microsoft.com/office/drawing/2014/main" id="{D65E5FCC-2095-4CE2-8A89-C4EA829C3620}"/>
              </a:ext>
            </a:extLst>
          </p:cNvPr>
          <p:cNvSpPr>
            <a:spLocks noGrp="1"/>
          </p:cNvSpPr>
          <p:nvPr>
            <p:ph type="ftr" sz="quarter" idx="11"/>
          </p:nvPr>
        </p:nvSpPr>
        <p:spPr/>
        <p:txBody>
          <a:bodyPr/>
          <a:lstStyle/>
          <a:p>
            <a:r>
              <a:rPr lang="fr-FR"/>
              <a:t>SG - Réorganisation des BU/SU - CSEE des Services Centraux Parisiens – La réorganisation de RESG - Avril 2024</a:t>
            </a:r>
          </a:p>
        </p:txBody>
      </p:sp>
    </p:spTree>
    <p:extLst>
      <p:ext uri="{BB962C8B-B14F-4D97-AF65-F5344CB8AC3E}">
        <p14:creationId xmlns:p14="http://schemas.microsoft.com/office/powerpoint/2010/main" val="12794731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fld id="{FD495AF3-2BE3-4F2F-A3F0-65C3F202E4D2}" type="slidenum">
              <a:rPr lang="fr-FR" altLang="fr-FR" smtClean="0"/>
              <a:pPr/>
              <a:t>‹N°›</a:t>
            </a:fld>
            <a:endParaRPr lang="fr-FR" altLang="fr-FR" dirty="0"/>
          </a:p>
        </p:txBody>
      </p:sp>
      <p:sp>
        <p:nvSpPr>
          <p:cNvPr id="7" name="Rectangle 22"/>
          <p:cNvSpPr>
            <a:spLocks noGrp="1" noChangeArrowheads="1"/>
          </p:cNvSpPr>
          <p:nvPr>
            <p:ph idx="1"/>
          </p:nvPr>
        </p:nvSpPr>
        <p:spPr bwMode="auto">
          <a:xfrm>
            <a:off x="559033" y="1357075"/>
            <a:ext cx="12665453" cy="570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108000" bIns="72000" numCol="1" anchor="t" anchorCtr="0" compatLnSpc="1">
            <a:prstTxWarp prst="textNoShape">
              <a:avLst/>
            </a:prstTxWarp>
          </a:bodyPr>
          <a:lstStyle>
            <a:lvl1pPr>
              <a:spcBef>
                <a:spcPts val="1221"/>
              </a:spcBef>
              <a:defRPr/>
            </a:lvl1p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p:txBody>
      </p:sp>
      <p:sp>
        <p:nvSpPr>
          <p:cNvPr id="8"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
        <p:nvSpPr>
          <p:cNvPr id="6" name="Titre_Secafi"/>
          <p:cNvSpPr>
            <a:spLocks noGrp="1"/>
          </p:cNvSpPr>
          <p:nvPr>
            <p:ph type="title"/>
          </p:nvPr>
        </p:nvSpPr>
        <p:spPr>
          <a:xfrm>
            <a:off x="559033" y="100085"/>
            <a:ext cx="12662301" cy="992360"/>
          </a:xfrm>
        </p:spPr>
        <p:txBody>
          <a:bodyPr/>
          <a:lstStyle>
            <a:lvl1pPr algn="r">
              <a:defRPr/>
            </a:lvl1pPr>
          </a:lstStyle>
          <a:p>
            <a:r>
              <a:rPr lang="fr-FR"/>
              <a:t>Modifiez le style du titre</a:t>
            </a:r>
            <a:endParaRPr lang="fr-FR" dirty="0"/>
          </a:p>
        </p:txBody>
      </p:sp>
    </p:spTree>
    <p:extLst>
      <p:ext uri="{BB962C8B-B14F-4D97-AF65-F5344CB8AC3E}">
        <p14:creationId xmlns:p14="http://schemas.microsoft.com/office/powerpoint/2010/main" val="2530404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2 hauts - 1 bas">
    <p:spTree>
      <p:nvGrpSpPr>
        <p:cNvPr id="1" name=""/>
        <p:cNvGrpSpPr/>
        <p:nvPr/>
      </p:nvGrpSpPr>
      <p:grpSpPr>
        <a:xfrm>
          <a:off x="0" y="0"/>
          <a:ext cx="0" cy="0"/>
          <a:chOff x="0" y="0"/>
          <a:chExt cx="0" cy="0"/>
        </a:xfrm>
      </p:grpSpPr>
      <p:sp>
        <p:nvSpPr>
          <p:cNvPr id="2" name="Titre_Secafi"/>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8" name="Espace réservé du contenu 2"/>
          <p:cNvSpPr>
            <a:spLocks noGrp="1"/>
          </p:cNvSpPr>
          <p:nvPr>
            <p:ph idx="1"/>
          </p:nvPr>
        </p:nvSpPr>
        <p:spPr>
          <a:xfrm>
            <a:off x="558437" y="4163178"/>
            <a:ext cx="6078664"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contenu 2"/>
          <p:cNvSpPr>
            <a:spLocks noGrp="1"/>
          </p:cNvSpPr>
          <p:nvPr>
            <p:ph idx="15"/>
          </p:nvPr>
        </p:nvSpPr>
        <p:spPr>
          <a:xfrm>
            <a:off x="7014631" y="4163178"/>
            <a:ext cx="6078664"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Espace réservé du contenu 2"/>
          <p:cNvSpPr>
            <a:spLocks noGrp="1"/>
          </p:cNvSpPr>
          <p:nvPr>
            <p:ph idx="16"/>
          </p:nvPr>
        </p:nvSpPr>
        <p:spPr>
          <a:xfrm>
            <a:off x="558438" y="1225417"/>
            <a:ext cx="12534858"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p:cNvSpPr>
            <a:spLocks noGrp="1"/>
          </p:cNvSpPr>
          <p:nvPr>
            <p:ph type="sldNum" sz="quarter" idx="18"/>
          </p:nvPr>
        </p:nvSpPr>
        <p:spPr/>
        <p:txBody>
          <a:bodyPr/>
          <a:lstStyle>
            <a:lvl1pPr>
              <a:defRPr>
                <a:solidFill>
                  <a:schemeClr val="accent4"/>
                </a:solidFill>
              </a:defRPr>
            </a:lvl1pPr>
          </a:lstStyle>
          <a:p>
            <a:fld id="{FD495AF3-2BE3-4F2F-A3F0-65C3F202E4D2}" type="slidenum">
              <a:rPr lang="fr-FR" altLang="fr-FR" smtClean="0"/>
              <a:pPr/>
              <a:t>‹N°›</a:t>
            </a:fld>
            <a:endParaRPr lang="fr-FR" altLang="fr-FR" dirty="0"/>
          </a:p>
        </p:txBody>
      </p:sp>
      <p:sp>
        <p:nvSpPr>
          <p:cNvPr id="9"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1037284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Slide_Contents">
    <p:spTree>
      <p:nvGrpSpPr>
        <p:cNvPr id="1" name=""/>
        <p:cNvGrpSpPr/>
        <p:nvPr/>
      </p:nvGrpSpPr>
      <p:grpSpPr>
        <a:xfrm>
          <a:off x="0" y="0"/>
          <a:ext cx="0" cy="0"/>
          <a:chOff x="0" y="0"/>
          <a:chExt cx="0" cy="0"/>
        </a:xfrm>
      </p:grpSpPr>
      <p:sp>
        <p:nvSpPr>
          <p:cNvPr id="7" name="Do not remove" hidden="1"/>
          <p:cNvSpPr/>
          <p:nvPr userDrawn="1">
            <p:custDataLst>
              <p:tags r:id="rId1"/>
            </p:custDataLst>
          </p:nvPr>
        </p:nvSpPr>
        <p:spPr>
          <a:xfrm>
            <a:off x="0" y="1"/>
            <a:ext cx="18999" cy="14249"/>
          </a:xfrm>
          <a:prstGeom prst="octag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 name="Slide Title"/>
          <p:cNvSpPr>
            <a:spLocks noGrp="1"/>
          </p:cNvSpPr>
          <p:nvPr>
            <p:ph type="title" hasCustomPrompt="1"/>
          </p:nvPr>
        </p:nvSpPr>
        <p:spPr>
          <a:xfrm>
            <a:off x="484707" y="520183"/>
            <a:ext cx="10845478" cy="368434"/>
          </a:xfrm>
          <a:prstGeom prst="rect">
            <a:avLst/>
          </a:prstGeom>
        </p:spPr>
        <p:txBody>
          <a:bodyPr vert="horz" wrap="square" lIns="0" tIns="0" rIns="0" bIns="0" rtlCol="0" anchor="b">
            <a:spAutoFit/>
          </a:bodyPr>
          <a:lstStyle>
            <a:lvl1pPr>
              <a:defRPr lang="en-US" sz="2394" noProof="0">
                <a:latin typeface="+mj-lt"/>
              </a:defRPr>
            </a:lvl1pPr>
          </a:lstStyle>
          <a:p>
            <a:pPr lvl="0"/>
            <a:r>
              <a:rPr lang="en-US" noProof="0"/>
              <a:t>Click to add title</a:t>
            </a:r>
          </a:p>
        </p:txBody>
      </p:sp>
      <p:sp>
        <p:nvSpPr>
          <p:cNvPr id="9" name="Content Placeholder 12">
            <a:extLst>
              <a:ext uri="{FF2B5EF4-FFF2-40B4-BE49-F238E27FC236}">
                <a16:creationId xmlns:a16="http://schemas.microsoft.com/office/drawing/2014/main" id="{C0168931-F605-4E53-922E-B5DE7077265D}"/>
              </a:ext>
            </a:extLst>
          </p:cNvPr>
          <p:cNvSpPr>
            <a:spLocks noGrp="1"/>
          </p:cNvSpPr>
          <p:nvPr>
            <p:ph sz="quarter" idx="14" hasCustomPrompt="1"/>
          </p:nvPr>
        </p:nvSpPr>
        <p:spPr>
          <a:xfrm>
            <a:off x="486858" y="1131021"/>
            <a:ext cx="12710075" cy="290016"/>
          </a:xfrm>
          <a:prstGeom prst="rect">
            <a:avLst/>
          </a:prstGeom>
        </p:spPr>
        <p:txBody>
          <a:bodyPr vert="horz" wrap="square" lIns="0" tIns="0" rIns="0" bIns="0" rtlCol="0" anchor="b">
            <a:spAutoFit/>
          </a:bodyPr>
          <a:lstStyle>
            <a:lvl1pPr marL="0" indent="0" algn="l">
              <a:lnSpc>
                <a:spcPct val="90000"/>
              </a:lnSpc>
              <a:spcBef>
                <a:spcPct val="0"/>
              </a:spcBef>
              <a:buFontTx/>
              <a:buNone/>
              <a:defRPr lang="fr-FR" sz="2094" b="1" kern="1200" baseline="0" noProof="0">
                <a:solidFill>
                  <a:schemeClr val="bg2"/>
                </a:solidFill>
                <a:latin typeface="+mn-lt"/>
                <a:ea typeface="Source Sans Pro" pitchFamily="34" charset="0"/>
                <a:cs typeface="Arial" panose="020B0604020202020204" pitchFamily="34" charset="0"/>
              </a:defRPr>
            </a:lvl1pPr>
            <a:lvl2pPr>
              <a:buFontTx/>
              <a:buNone/>
              <a:defRPr/>
            </a:lvl2pPr>
            <a:lvl3pPr>
              <a:buFontTx/>
              <a:buNone/>
              <a:defRPr/>
            </a:lvl3pPr>
            <a:lvl4pPr>
              <a:buFontTx/>
              <a:buNone/>
              <a:defRPr/>
            </a:lvl4pPr>
            <a:lvl5pPr>
              <a:buFontTx/>
              <a:buNone/>
              <a:defRPr/>
            </a:lvl5pPr>
          </a:lstStyle>
          <a:p>
            <a:pPr marL="0" lvl="0" indent="0" algn="l" defTabSz="1367942" rtl="0" eaLnBrk="1" latinLnBrk="0" hangingPunct="1">
              <a:lnSpc>
                <a:spcPct val="90000"/>
              </a:lnSpc>
              <a:spcBef>
                <a:spcPct val="0"/>
              </a:spcBef>
              <a:buClr>
                <a:schemeClr val="tx1">
                  <a:lumMod val="65000"/>
                  <a:lumOff val="35000"/>
                </a:schemeClr>
              </a:buClr>
              <a:buSzPct val="90000"/>
              <a:buFontTx/>
              <a:buNone/>
            </a:pPr>
            <a:r>
              <a:rPr lang="en-US" noProof="0"/>
              <a:t>Click to add sub-title</a:t>
            </a:r>
          </a:p>
        </p:txBody>
      </p:sp>
      <p:sp>
        <p:nvSpPr>
          <p:cNvPr id="10" name="Rectangle 9">
            <a:extLst>
              <a:ext uri="{FF2B5EF4-FFF2-40B4-BE49-F238E27FC236}">
                <a16:creationId xmlns:a16="http://schemas.microsoft.com/office/drawing/2014/main" id="{6B788D0F-DDF7-4033-A15A-D24B8AE8FA21}"/>
              </a:ext>
            </a:extLst>
          </p:cNvPr>
          <p:cNvSpPr/>
          <p:nvPr userDrawn="1"/>
        </p:nvSpPr>
        <p:spPr>
          <a:xfrm>
            <a:off x="215425" y="969401"/>
            <a:ext cx="3015950" cy="68395"/>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noProof="0">
              <a:latin typeface="Quicksand Light" pitchFamily="2" charset="0"/>
            </a:endParaRPr>
          </a:p>
        </p:txBody>
      </p:sp>
      <p:sp>
        <p:nvSpPr>
          <p:cNvPr id="8" name="Text Placeholder 3">
            <a:extLst>
              <a:ext uri="{FF2B5EF4-FFF2-40B4-BE49-F238E27FC236}">
                <a16:creationId xmlns:a16="http://schemas.microsoft.com/office/drawing/2014/main" id="{EBAF0065-3D22-49D7-BC76-C12278469DBA}"/>
              </a:ext>
            </a:extLst>
          </p:cNvPr>
          <p:cNvSpPr>
            <a:spLocks noGrp="1"/>
          </p:cNvSpPr>
          <p:nvPr>
            <p:ph idx="1"/>
          </p:nvPr>
        </p:nvSpPr>
        <p:spPr>
          <a:xfrm>
            <a:off x="484707" y="1721790"/>
            <a:ext cx="12710075" cy="1490408"/>
          </a:xfrm>
          <a:prstGeom prst="rect">
            <a:avLst/>
          </a:prstGeom>
        </p:spPr>
        <p:txBody>
          <a:bodyPr vert="horz" lIns="0" tIns="0" rIns="0" bIns="0" rtlCol="0">
            <a:spAutoFit/>
          </a:bodyPr>
          <a:lstStyle>
            <a:lvl2pPr marL="471913" indent="-256489">
              <a:buFont typeface="Wingdings" panose="05000000000000000000" pitchFamily="2" charset="2"/>
              <a:buChar char=""/>
              <a:defRPr lang="en-US" sz="1795" kern="1200" noProof="0" smtClean="0">
                <a:solidFill>
                  <a:schemeClr val="tx1"/>
                </a:solidFill>
                <a:latin typeface="+mn-lt"/>
                <a:ea typeface="+mn-ea"/>
                <a:cs typeface="Arial" panose="020B0604020202020204" pitchFamily="34" charset="0"/>
              </a:defRPr>
            </a:lvl2pPr>
            <a:lvl3pPr marL="687337" indent="-256489">
              <a:buFont typeface="Source Sans Pro" pitchFamily="34" charset="0"/>
              <a:buChar char="–"/>
              <a:defRPr lang="en-US" sz="1795" kern="1200" noProof="0" smtClean="0">
                <a:solidFill>
                  <a:schemeClr val="tx1"/>
                </a:solidFill>
                <a:latin typeface="+mn-lt"/>
                <a:ea typeface="+mn-ea"/>
                <a:cs typeface="Arial" panose="020B0604020202020204" pitchFamily="34" charset="0"/>
              </a:defRPr>
            </a:lvl3pPr>
            <a:lvl4pPr marL="902761" indent="-256489">
              <a:defRPr lang="en-US" sz="1795" kern="1200" noProof="0" smtClean="0">
                <a:solidFill>
                  <a:schemeClr val="tx1"/>
                </a:solidFill>
                <a:latin typeface="+mn-lt"/>
                <a:ea typeface="+mn-ea"/>
                <a:cs typeface="Arial" panose="020B0604020202020204" pitchFamily="34" charset="0"/>
              </a:defRPr>
            </a:lvl4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97478988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dressages-Secafi">
    <p:spTree>
      <p:nvGrpSpPr>
        <p:cNvPr id="1" name=""/>
        <p:cNvGrpSpPr/>
        <p:nvPr/>
      </p:nvGrpSpPr>
      <p:grpSpPr>
        <a:xfrm>
          <a:off x="0" y="0"/>
          <a:ext cx="0" cy="0"/>
          <a:chOff x="0" y="0"/>
          <a:chExt cx="0" cy="0"/>
        </a:xfrm>
      </p:grpSpPr>
      <p:sp>
        <p:nvSpPr>
          <p:cNvPr id="7" name="Bordeaux" title="Aquitaine">
            <a:extLst>
              <a:ext uri="{FF2B5EF4-FFF2-40B4-BE49-F238E27FC236}">
                <a16:creationId xmlns:a16="http://schemas.microsoft.com/office/drawing/2014/main" id="{D583C923-EF09-4D8F-BEA8-826CFB0462FA}"/>
              </a:ext>
            </a:extLst>
          </p:cNvPr>
          <p:cNvSpPr txBox="1">
            <a:spLocks noChangeArrowheads="1"/>
          </p:cNvSpPr>
          <p:nvPr userDrawn="1"/>
        </p:nvSpPr>
        <p:spPr bwMode="auto">
          <a:xfrm>
            <a:off x="2609997" y="-199595"/>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Secafi SAS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SAS au capital de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3.785.440 € </a:t>
            </a: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Nouvelle-Aquitaine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Organisme certifié « Expertises Santé au Travail auprès des CSE », habilité IPRP et membre de la FIRPS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52 quai de </a:t>
            </a:r>
            <a:r>
              <a:rPr kumimoji="0" lang="fr-FR" sz="950" b="0" i="0" u="none" strike="noStrike" kern="0" cap="none" spc="0" normalizeH="0" baseline="0" noProof="0" dirty="0" err="1">
                <a:ln>
                  <a:noFill/>
                </a:ln>
                <a:solidFill>
                  <a:schemeClr val="tx2"/>
                </a:solidFill>
                <a:effectLst/>
                <a:uLnTx/>
                <a:uFillTx/>
                <a:latin typeface="Calibri Light"/>
                <a:ea typeface="+mn-ea"/>
                <a:cs typeface="+mn-cs"/>
                <a:sym typeface="Georgia"/>
              </a:rPr>
              <a:t>Paludate</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 • CS 31970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33088 Bordeaux cedex</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05 57 22 45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312 938 483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88 312 938 483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9" name="Metz" title="Est">
            <a:extLst>
              <a:ext uri="{FF2B5EF4-FFF2-40B4-BE49-F238E27FC236}">
                <a16:creationId xmlns:a16="http://schemas.microsoft.com/office/drawing/2014/main" id="{CC6CFD76-E343-44D3-BC22-17D1DE43357D}"/>
              </a:ext>
            </a:extLst>
          </p:cNvPr>
          <p:cNvSpPr txBox="1">
            <a:spLocks noChangeArrowheads="1"/>
          </p:cNvSpPr>
          <p:nvPr userDrawn="1"/>
        </p:nvSpPr>
        <p:spPr bwMode="auto">
          <a:xfrm>
            <a:off x="191514" y="-129887"/>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Secafi SAS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SAS au capital de 3.785.440 €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Grand Est</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Organisme certifié « Expertises Santé au Travail auprès des CSE », habilité IPRP et membre de la FIRPS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8 rue Lafayette • BP 70028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57003 Metz cedex 01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03 87 56 20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312 938 483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88 312 938 483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0" name="Paris" title="Ile de France">
            <a:extLst>
              <a:ext uri="{FF2B5EF4-FFF2-40B4-BE49-F238E27FC236}">
                <a16:creationId xmlns:a16="http://schemas.microsoft.com/office/drawing/2014/main" id="{67225647-BC65-4E75-83CF-AFAD4200D214}"/>
              </a:ext>
            </a:extLst>
          </p:cNvPr>
          <p:cNvSpPr txBox="1">
            <a:spLocks noChangeArrowheads="1"/>
          </p:cNvSpPr>
          <p:nvPr userDrawn="1"/>
        </p:nvSpPr>
        <p:spPr bwMode="auto">
          <a:xfrm>
            <a:off x="1411733" y="3738853"/>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Secafi SAS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SAS au capital de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3.785.440 € </a:t>
            </a: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Île-de-France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Organisme certifié « Expertises Santé au Travail auprès des CSE », habilité IPRP et membre de la FIRPS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75647 Paris cedex 13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01 53 62 70 00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312 938 483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88 312 938 483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0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1" name="Toulouse" title="Midi-Pyrénées">
            <a:extLst>
              <a:ext uri="{FF2B5EF4-FFF2-40B4-BE49-F238E27FC236}">
                <a16:creationId xmlns:a16="http://schemas.microsoft.com/office/drawing/2014/main" id="{D9E82C62-868F-43AE-B4AA-47455BE02B7A}"/>
              </a:ext>
            </a:extLst>
          </p:cNvPr>
          <p:cNvSpPr txBox="1">
            <a:spLocks noChangeArrowheads="1"/>
          </p:cNvSpPr>
          <p:nvPr userDrawn="1"/>
        </p:nvSpPr>
        <p:spPr bwMode="auto">
          <a:xfrm>
            <a:off x="4924261" y="-129887"/>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Secafi SAS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SAS au capital de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3.785.440 € </a:t>
            </a: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Occitanie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Organisme certifié « Expertises Santé au Travail auprès des CSE », habilité IPRP et membre de la FIRPS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Central Parc 2 • 11 avenue Parmentier</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BP 72081 cedex • 31019 Toulouse</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05 62 72 36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312 938 483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88 312 938 483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lang="fr-FR" sz="800" b="0" dirty="0">
              <a:solidFill>
                <a:schemeClr val="tx2"/>
              </a:solidFill>
              <a:latin typeface="Raleway" panose="020B0503030101060003" pitchFamily="34" charset="0"/>
              <a:ea typeface="Times New Roman"/>
              <a:cs typeface="Segoe UI Semilight" panose="020B0402040204020203" pitchFamily="34" charset="0"/>
            </a:endParaRPr>
          </a:p>
        </p:txBody>
      </p:sp>
      <p:sp>
        <p:nvSpPr>
          <p:cNvPr id="14" name="Lille" title="Nord">
            <a:extLst>
              <a:ext uri="{FF2B5EF4-FFF2-40B4-BE49-F238E27FC236}">
                <a16:creationId xmlns:a16="http://schemas.microsoft.com/office/drawing/2014/main" id="{EEC721A2-67C7-45A0-BDB7-62A15AFA00B0}"/>
              </a:ext>
            </a:extLst>
          </p:cNvPr>
          <p:cNvSpPr txBox="1">
            <a:spLocks noChangeArrowheads="1"/>
          </p:cNvSpPr>
          <p:nvPr userDrawn="1"/>
        </p:nvSpPr>
        <p:spPr bwMode="auto">
          <a:xfrm>
            <a:off x="4135205" y="3537301"/>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Secafi SAS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SAS au capital de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3.785.440 €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Hauts-de-France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Organisme certifié « Expertises Santé au Travail auprès des CSE », habilité IPRP et membre de la FIRPS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28 place de la Gare • 59042 Lille cedex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03 20 14 64 64</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312 938 483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88 312 938 483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5" name="Nantes" title="Ouest">
            <a:extLst>
              <a:ext uri="{FF2B5EF4-FFF2-40B4-BE49-F238E27FC236}">
                <a16:creationId xmlns:a16="http://schemas.microsoft.com/office/drawing/2014/main" id="{0E1D97D1-8D72-4B4D-8CDF-C33A108320ED}"/>
              </a:ext>
            </a:extLst>
          </p:cNvPr>
          <p:cNvSpPr txBox="1">
            <a:spLocks noChangeArrowheads="1"/>
          </p:cNvSpPr>
          <p:nvPr userDrawn="1"/>
        </p:nvSpPr>
        <p:spPr bwMode="auto">
          <a:xfrm>
            <a:off x="9221669" y="3269738"/>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Secafi SAS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SAS au capital de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3.785.440 € </a:t>
            </a: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Pays de la Loire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Organisme certifié « Expertises Santé au Travail auprès des CSE », habilité IPRP et membre de la FIRPS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9 rue Eugène Orieux • BP 20069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44402 Rezé cedex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02 40 80 24 00</a:t>
            </a: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312 938 483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88 312 938 483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6" name="Lyon" title="Rhône-Alpes">
            <a:extLst>
              <a:ext uri="{FF2B5EF4-FFF2-40B4-BE49-F238E27FC236}">
                <a16:creationId xmlns:a16="http://schemas.microsoft.com/office/drawing/2014/main" id="{0F699214-3047-4F6F-BCDF-05FCA1DFE493}"/>
              </a:ext>
            </a:extLst>
          </p:cNvPr>
          <p:cNvSpPr txBox="1">
            <a:spLocks noChangeArrowheads="1"/>
          </p:cNvSpPr>
          <p:nvPr userDrawn="1"/>
        </p:nvSpPr>
        <p:spPr bwMode="auto">
          <a:xfrm>
            <a:off x="6616703" y="3537301"/>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Secafi SAS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SAS au capital de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3.785.440 € </a:t>
            </a: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Auvergne-Rhône-Alpes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Organisme certifié « Expertises Santé au Travail auprès des CSE », habilité IPRP et membre de la FIRPS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Immeuble Le Green • 241 rue Garibaldi  69422 Lyon cedex 03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04 78 63 60 63</a:t>
            </a: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312 938 483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88 312 938 483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7" name="Marseille" title="Sud">
            <a:extLst>
              <a:ext uri="{FF2B5EF4-FFF2-40B4-BE49-F238E27FC236}">
                <a16:creationId xmlns:a16="http://schemas.microsoft.com/office/drawing/2014/main" id="{6F2FD2C8-7793-48FF-B747-B185C029DBA3}"/>
              </a:ext>
            </a:extLst>
          </p:cNvPr>
          <p:cNvSpPr txBox="1">
            <a:spLocks noChangeArrowheads="1"/>
          </p:cNvSpPr>
          <p:nvPr userDrawn="1"/>
        </p:nvSpPr>
        <p:spPr bwMode="auto">
          <a:xfrm>
            <a:off x="7959648" y="-129887"/>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Secafi SAS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SAS au capital de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3.785.440 € </a:t>
            </a: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Provence-Alpes-Côte d’Azur</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Organisme certifié « Expertises Santé au Travail auprès des CSE », habilité IPRP et membre de la FIRPS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Les Docks, Atrium 10.4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10 place de la Joliette • CS 70659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13235 MARSEILLE CEDEX 02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Tél. 04 91 93 92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312 938 483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88 312 938 483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8" name="Réunion-Mayotte" title="Océan">
            <a:extLst>
              <a:ext uri="{FF2B5EF4-FFF2-40B4-BE49-F238E27FC236}">
                <a16:creationId xmlns:a16="http://schemas.microsoft.com/office/drawing/2014/main" id="{242B21B0-8C4A-4C33-B937-FB220C094B0C}"/>
              </a:ext>
            </a:extLst>
          </p:cNvPr>
          <p:cNvSpPr txBox="1">
            <a:spLocks noChangeArrowheads="1"/>
          </p:cNvSpPr>
          <p:nvPr userDrawn="1"/>
        </p:nvSpPr>
        <p:spPr bwMode="auto">
          <a:xfrm>
            <a:off x="10564614" y="0"/>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Secafi SAS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SAS au capital de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3.785.440 €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De La Réunion</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1" u="none" strike="noStrike" kern="0" cap="none" spc="0" normalizeH="0" baseline="0" noProof="0" dirty="0">
                <a:ln>
                  <a:noFill/>
                </a:ln>
                <a:solidFill>
                  <a:schemeClr val="tx2"/>
                </a:solidFill>
                <a:effectLst/>
                <a:uLnTx/>
                <a:uFillTx/>
                <a:latin typeface="Calibri Light"/>
                <a:ea typeface="+mn-ea"/>
                <a:cs typeface="+mn-cs"/>
                <a:sym typeface="Georgia"/>
              </a:rPr>
              <a:t>Organisme certifié « Expertises Santé au Travail auprès des CSE », habilité IPRP et membre de la FIRPS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Résidence </a:t>
            </a:r>
            <a:r>
              <a:rPr kumimoji="0" lang="fr-FR" sz="950" b="0" i="0" u="none" strike="noStrike" kern="0" cap="none" spc="0" normalizeH="0" baseline="0" noProof="0" dirty="0" err="1">
                <a:ln>
                  <a:noFill/>
                </a:ln>
                <a:solidFill>
                  <a:schemeClr val="tx2"/>
                </a:solidFill>
                <a:effectLst/>
                <a:uLnTx/>
                <a:uFillTx/>
                <a:latin typeface="Calibri Light"/>
                <a:ea typeface="+mn-ea"/>
                <a:cs typeface="+mn-cs"/>
                <a:sym typeface="Georgia"/>
              </a:rPr>
              <a:t>Milane</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 1 allée des Zinnias Champ Fleuri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97490 Saint-Denis de La Réunion</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02 62 53 77 64</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312 938 483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88 312 938 483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0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9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Tree>
    <p:extLst>
      <p:ext uri="{BB962C8B-B14F-4D97-AF65-F5344CB8AC3E}">
        <p14:creationId xmlns:p14="http://schemas.microsoft.com/office/powerpoint/2010/main" val="4051337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_Parti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BDCFD8C-1D91-40C7-839F-6DC261A53B85}"/>
              </a:ext>
            </a:extLst>
          </p:cNvPr>
          <p:cNvPicPr>
            <a:picLocks noChangeAspect="1"/>
          </p:cNvPicPr>
          <p:nvPr userDrawn="1"/>
        </p:nvPicPr>
        <p:blipFill rotWithShape="1">
          <a:blip r:embed="rId2"/>
          <a:srcRect b="13889"/>
          <a:stretch/>
        </p:blipFill>
        <p:spPr>
          <a:xfrm>
            <a:off x="-1" y="0"/>
            <a:ext cx="7750277" cy="7143750"/>
          </a:xfrm>
          <a:prstGeom prst="rect">
            <a:avLst/>
          </a:prstGeom>
        </p:spPr>
      </p:pic>
      <p:sp>
        <p:nvSpPr>
          <p:cNvPr id="4" name="Espace réservé du texte 4">
            <a:extLst>
              <a:ext uri="{FF2B5EF4-FFF2-40B4-BE49-F238E27FC236}">
                <a16:creationId xmlns:a16="http://schemas.microsoft.com/office/drawing/2014/main" id="{9B3531F2-B44A-4250-89E9-3D964967315A}"/>
              </a:ext>
            </a:extLst>
          </p:cNvPr>
          <p:cNvSpPr>
            <a:spLocks noGrp="1"/>
          </p:cNvSpPr>
          <p:nvPr>
            <p:ph type="body" sz="quarter" idx="12" hasCustomPrompt="1"/>
          </p:nvPr>
        </p:nvSpPr>
        <p:spPr>
          <a:xfrm>
            <a:off x="6439694" y="2266950"/>
            <a:ext cx="5161756" cy="2436369"/>
          </a:xfrm>
          <a:prstGeom prst="rect">
            <a:avLst/>
          </a:prstGeom>
          <a:noFill/>
        </p:spPr>
        <p:txBody>
          <a:bodyPr anchor="ctr">
            <a:normAutofit/>
          </a:bodyPr>
          <a:lstStyle>
            <a:lvl1pPr marL="0" indent="0" algn="l">
              <a:buClr>
                <a:schemeClr val="accent6"/>
              </a:buClr>
              <a:buSzPct val="120000"/>
              <a:buFont typeface="Arial" pitchFamily="34" charset="0"/>
              <a:buNone/>
              <a:defRPr sz="4800" b="1" cap="none" baseline="0">
                <a:solidFill>
                  <a:schemeClr val="tx2"/>
                </a:solidFill>
                <a:effectLst/>
                <a:latin typeface="+mn-lt"/>
                <a:cs typeface="Segoe UI Semilight" pitchFamily="34" charset="0"/>
              </a:defRPr>
            </a:lvl1pPr>
          </a:lstStyle>
          <a:p>
            <a:pPr lvl="0"/>
            <a:r>
              <a:rPr lang="fr-FR" dirty="0"/>
              <a:t>Titre partie</a:t>
            </a:r>
          </a:p>
        </p:txBody>
      </p:sp>
      <p:sp>
        <p:nvSpPr>
          <p:cNvPr id="10" name="Flèche : chevron 9">
            <a:extLst>
              <a:ext uri="{FF2B5EF4-FFF2-40B4-BE49-F238E27FC236}">
                <a16:creationId xmlns:a16="http://schemas.microsoft.com/office/drawing/2014/main" id="{EB64AD57-23AC-4323-B300-8DEFF8A34D43}"/>
              </a:ext>
            </a:extLst>
          </p:cNvPr>
          <p:cNvSpPr/>
          <p:nvPr userDrawn="1"/>
        </p:nvSpPr>
        <p:spPr>
          <a:xfrm>
            <a:off x="3436730" y="2507106"/>
            <a:ext cx="788894" cy="2129538"/>
          </a:xfrm>
          <a:prstGeom prst="chevron">
            <a:avLst>
              <a:gd name="adj" fmla="val 89716"/>
            </a:avLst>
          </a:prstGeom>
          <a:gradFill flip="none" rotWithShape="1">
            <a:gsLst>
              <a:gs pos="100000">
                <a:schemeClr val="accent2"/>
              </a:gs>
              <a:gs pos="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Espace réservé du pied de page 1">
            <a:extLst>
              <a:ext uri="{FF2B5EF4-FFF2-40B4-BE49-F238E27FC236}">
                <a16:creationId xmlns:a16="http://schemas.microsoft.com/office/drawing/2014/main" id="{95ED601B-D2E5-4664-AE26-535BA0DDB9DB}"/>
              </a:ext>
            </a:extLst>
          </p:cNvPr>
          <p:cNvSpPr>
            <a:spLocks noGrp="1"/>
          </p:cNvSpPr>
          <p:nvPr>
            <p:ph type="ftr" sz="quarter" idx="13"/>
          </p:nvPr>
        </p:nvSpPr>
        <p:spPr/>
        <p:txBody>
          <a:bodyPr/>
          <a:lstStyle/>
          <a:p>
            <a:r>
              <a:rPr lang="fr-FR"/>
              <a:t>SG - Réorganisation des BU/SU - CSEE des Services Centraux Parisiens – La réorganisation de RESG - Avril 2024</a:t>
            </a:r>
          </a:p>
        </p:txBody>
      </p:sp>
      <p:sp>
        <p:nvSpPr>
          <p:cNvPr id="3" name="Espace réservé du numéro de diapositive 2">
            <a:extLst>
              <a:ext uri="{FF2B5EF4-FFF2-40B4-BE49-F238E27FC236}">
                <a16:creationId xmlns:a16="http://schemas.microsoft.com/office/drawing/2014/main" id="{2D53118E-7145-465E-A3C8-E97F4904974E}"/>
              </a:ext>
            </a:extLst>
          </p:cNvPr>
          <p:cNvSpPr>
            <a:spLocks noGrp="1"/>
          </p:cNvSpPr>
          <p:nvPr>
            <p:ph type="sldNum" sz="quarter" idx="14"/>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2905396876"/>
      </p:ext>
    </p:extLst>
  </p:cSld>
  <p:clrMapOvr>
    <a:masterClrMapping/>
  </p:clrMapOvr>
  <p:extLst>
    <p:ext uri="{DCECCB84-F9BA-43D5-87BE-67443E8EF086}">
      <p15:sldGuideLst xmlns:p15="http://schemas.microsoft.com/office/powerpoint/2012/main">
        <p15:guide id="1" orient="horz" pos="2423">
          <p15:clr>
            <a:srgbClr val="FBAE40"/>
          </p15:clr>
        </p15:guide>
        <p15:guide id="2" pos="430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dressages-Groupe Alpha">
    <p:spTree>
      <p:nvGrpSpPr>
        <p:cNvPr id="1" name=""/>
        <p:cNvGrpSpPr/>
        <p:nvPr/>
      </p:nvGrpSpPr>
      <p:grpSpPr>
        <a:xfrm>
          <a:off x="0" y="0"/>
          <a:ext cx="0" cy="0"/>
          <a:chOff x="0" y="0"/>
          <a:chExt cx="0" cy="0"/>
        </a:xfrm>
      </p:grpSpPr>
      <p:sp>
        <p:nvSpPr>
          <p:cNvPr id="12" name="Fonctions support" title="Ouest">
            <a:extLst>
              <a:ext uri="{FF2B5EF4-FFF2-40B4-BE49-F238E27FC236}">
                <a16:creationId xmlns:a16="http://schemas.microsoft.com/office/drawing/2014/main" id="{FE6E1815-7279-4074-9334-7BFAE180C2A0}"/>
              </a:ext>
            </a:extLst>
          </p:cNvPr>
          <p:cNvSpPr txBox="1">
            <a:spLocks noChangeArrowheads="1"/>
          </p:cNvSpPr>
          <p:nvPr userDrawn="1"/>
        </p:nvSpPr>
        <p:spPr bwMode="auto">
          <a:xfrm>
            <a:off x="1007361" y="139306"/>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Tree>
    <p:extLst>
      <p:ext uri="{BB962C8B-B14F-4D97-AF65-F5344CB8AC3E}">
        <p14:creationId xmlns:p14="http://schemas.microsoft.com/office/powerpoint/2010/main" val="15936460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dressages-Sémaphores">
    <p:spTree>
      <p:nvGrpSpPr>
        <p:cNvPr id="1" name=""/>
        <p:cNvGrpSpPr/>
        <p:nvPr/>
      </p:nvGrpSpPr>
      <p:grpSpPr>
        <a:xfrm>
          <a:off x="0" y="0"/>
          <a:ext cx="0" cy="0"/>
          <a:chOff x="0" y="0"/>
          <a:chExt cx="0" cy="0"/>
        </a:xfrm>
      </p:grpSpPr>
      <p:sp>
        <p:nvSpPr>
          <p:cNvPr id="12" name="Paris" title="Ouest">
            <a:extLst>
              <a:ext uri="{FF2B5EF4-FFF2-40B4-BE49-F238E27FC236}">
                <a16:creationId xmlns:a16="http://schemas.microsoft.com/office/drawing/2014/main" id="{FE6E1815-7279-4074-9334-7BFAE180C2A0}"/>
              </a:ext>
            </a:extLst>
          </p:cNvPr>
          <p:cNvSpPr txBox="1">
            <a:spLocks noChangeArrowheads="1"/>
          </p:cNvSpPr>
          <p:nvPr userDrawn="1"/>
        </p:nvSpPr>
        <p:spPr bwMode="auto">
          <a:xfrm>
            <a:off x="1017872" y="748907"/>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1 090 950 €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Etablissement principal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105 Avenue Raymond Poincaré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75116 PARIS • Tél. 01 40 15 56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 </a:t>
            </a: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428 761 886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Numéro d’identification intracommunautaire </a:t>
            </a:r>
            <a:br>
              <a:rPr kumimoji="0" lang="fr-FR" sz="950" b="0" i="0" u="none" strike="noStrike" kern="0" cap="none" spc="0" normalizeH="0" baseline="0" dirty="0">
                <a:ln>
                  <a:noFill/>
                </a:ln>
                <a:solidFill>
                  <a:schemeClr val="tx2"/>
                </a:solidFill>
                <a:effectLst/>
                <a:uLnTx/>
                <a:uFillTx/>
                <a:latin typeface="Calibri Light"/>
                <a:ea typeface="+mn-ea"/>
                <a:cs typeface="+mn-cs"/>
              </a:rPr>
            </a:br>
            <a:r>
              <a:rPr kumimoji="0" lang="fr-FR" sz="950" b="0" i="0" u="none" strike="noStrike" kern="0" cap="none" spc="0" normalizeH="0" baseline="0" dirty="0">
                <a:ln>
                  <a:noFill/>
                </a:ln>
                <a:solidFill>
                  <a:schemeClr val="tx2"/>
                </a:solidFill>
                <a:effectLst/>
                <a:uLnTx/>
                <a:uFillTx/>
                <a:latin typeface="Calibri Light"/>
                <a:ea typeface="+mn-ea"/>
                <a:cs typeface="+mn-cs"/>
              </a:rPr>
              <a:t>FR 01 428 761 886 </a:t>
            </a: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Tree>
    <p:extLst>
      <p:ext uri="{BB962C8B-B14F-4D97-AF65-F5344CB8AC3E}">
        <p14:creationId xmlns:p14="http://schemas.microsoft.com/office/powerpoint/2010/main" val="27560121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dressages-Secafi Expertise">
    <p:spTree>
      <p:nvGrpSpPr>
        <p:cNvPr id="1" name=""/>
        <p:cNvGrpSpPr/>
        <p:nvPr/>
      </p:nvGrpSpPr>
      <p:grpSpPr>
        <a:xfrm>
          <a:off x="0" y="0"/>
          <a:ext cx="0" cy="0"/>
          <a:chOff x="0" y="0"/>
          <a:chExt cx="0" cy="0"/>
        </a:xfrm>
      </p:grpSpPr>
      <p:sp>
        <p:nvSpPr>
          <p:cNvPr id="10" name="Toulouse" title="Ouest">
            <a:extLst>
              <a:ext uri="{FF2B5EF4-FFF2-40B4-BE49-F238E27FC236}">
                <a16:creationId xmlns:a16="http://schemas.microsoft.com/office/drawing/2014/main" id="{CE8B2C99-4C6F-4F1D-B41B-0BCA9D5BE5C6}"/>
              </a:ext>
            </a:extLst>
          </p:cNvPr>
          <p:cNvSpPr txBox="1">
            <a:spLocks noChangeArrowheads="1"/>
          </p:cNvSpPr>
          <p:nvPr userDrawn="1"/>
        </p:nvSpPr>
        <p:spPr bwMode="auto">
          <a:xfrm>
            <a:off x="10354031" y="3316488"/>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err="1">
                <a:ln>
                  <a:noFill/>
                </a:ln>
                <a:solidFill>
                  <a:schemeClr val="tx2"/>
                </a:solidFill>
                <a:effectLst/>
                <a:uLnTx/>
                <a:uFillTx/>
                <a:latin typeface="Calibri Light"/>
                <a:ea typeface="+mn-ea"/>
                <a:cs typeface="+mn-cs"/>
                <a:sym typeface="Georgia"/>
              </a:rPr>
              <a:t>Secafi</a:t>
            </a: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 Expertise SA</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37 000 €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Pays de la Loire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enregistrée comme dispensateur de formation sous le numéro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11 75 59 77 75</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Adresse postale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Central Parc 2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11 avenue Parmentier • BP 72081 cedex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31019 Toulouse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  75647 Paris cedex 13</a:t>
            </a:r>
            <a:r>
              <a:rPr kumimoji="0" lang="fr-FR" sz="700" b="0" i="0" u="none" strike="noStrike" kern="0" cap="none" spc="0" normalizeH="0" baseline="0" noProof="0" dirty="0">
                <a:ln>
                  <a:noFill/>
                </a:ln>
                <a:solidFill>
                  <a:schemeClr val="tx2"/>
                </a:solidFill>
                <a:effectLst/>
                <a:uLnTx/>
                <a:uFillTx/>
                <a:latin typeface="Calibri Light"/>
                <a:ea typeface="+mn-ea"/>
                <a:cs typeface="+mn-cs"/>
                <a:sym typeface="Georgia"/>
              </a:rPr>
              <a:t>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a:t>
            </a: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01 43 90 53 01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388 589 269 RCS Paris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91 388 589 269</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2" name="Paris" title="Ouest">
            <a:extLst>
              <a:ext uri="{FF2B5EF4-FFF2-40B4-BE49-F238E27FC236}">
                <a16:creationId xmlns:a16="http://schemas.microsoft.com/office/drawing/2014/main" id="{FE6E1815-7279-4074-9334-7BFAE180C2A0}"/>
              </a:ext>
            </a:extLst>
          </p:cNvPr>
          <p:cNvSpPr txBox="1">
            <a:spLocks noChangeArrowheads="1"/>
          </p:cNvSpPr>
          <p:nvPr userDrawn="1"/>
        </p:nvSpPr>
        <p:spPr bwMode="auto">
          <a:xfrm>
            <a:off x="6887320" y="3440313"/>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err="1">
                <a:ln>
                  <a:noFill/>
                </a:ln>
                <a:solidFill>
                  <a:schemeClr val="tx2"/>
                </a:solidFill>
                <a:effectLst/>
                <a:uLnTx/>
                <a:uFillTx/>
                <a:latin typeface="Calibri Light"/>
                <a:ea typeface="+mn-ea"/>
                <a:cs typeface="+mn-cs"/>
                <a:sym typeface="Georgia"/>
              </a:rPr>
              <a:t>Secafi</a:t>
            </a: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 Expertise SA</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37 000 €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Île-de-France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enregistrée comme dispensateur de formation sous le numéro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11 75 59 77 75</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75647 Paris cedex 13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  75647 Paris cedex 13</a:t>
            </a:r>
            <a:r>
              <a:rPr kumimoji="0" lang="fr-FR" sz="700" b="0" i="0" u="none" strike="noStrike" kern="0" cap="none" spc="0" normalizeH="0" baseline="0" noProof="0" dirty="0">
                <a:ln>
                  <a:noFill/>
                </a:ln>
                <a:solidFill>
                  <a:schemeClr val="tx2"/>
                </a:solidFill>
                <a:effectLst/>
                <a:uLnTx/>
                <a:uFillTx/>
                <a:latin typeface="Calibri Light"/>
                <a:ea typeface="+mn-ea"/>
                <a:cs typeface="+mn-cs"/>
                <a:sym typeface="Georgia"/>
              </a:rPr>
              <a:t>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a:t>
            </a: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01 43 90 53 01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388 589 269 RCS Paris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91 388 589 269</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9" name="Nantes" title="Ouest">
            <a:extLst>
              <a:ext uri="{FF2B5EF4-FFF2-40B4-BE49-F238E27FC236}">
                <a16:creationId xmlns:a16="http://schemas.microsoft.com/office/drawing/2014/main" id="{324839EB-0892-4EA0-B4D0-24B8044DFCCE}"/>
              </a:ext>
            </a:extLst>
          </p:cNvPr>
          <p:cNvSpPr txBox="1">
            <a:spLocks noChangeArrowheads="1"/>
          </p:cNvSpPr>
          <p:nvPr userDrawn="1"/>
        </p:nvSpPr>
        <p:spPr bwMode="auto">
          <a:xfrm>
            <a:off x="4134206" y="3554613"/>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err="1">
                <a:ln>
                  <a:noFill/>
                </a:ln>
                <a:solidFill>
                  <a:schemeClr val="tx2"/>
                </a:solidFill>
                <a:effectLst/>
                <a:uLnTx/>
                <a:uFillTx/>
                <a:latin typeface="Calibri Light"/>
                <a:ea typeface="+mn-ea"/>
                <a:cs typeface="+mn-cs"/>
                <a:sym typeface="Georgia"/>
              </a:rPr>
              <a:t>Secafi</a:t>
            </a: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 Expertise SA</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37 000 €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Pays de la Loire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enregistrée comme dispensateur de formation sous le numéro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11 75 59 77 75</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9 rue Eugène Orieux • BP 20069  44402 Rezé cedex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  75647 Paris cedex 13</a:t>
            </a:r>
            <a:r>
              <a:rPr kumimoji="0" lang="fr-FR" sz="700" b="0" i="0" u="none" strike="noStrike" kern="0" cap="none" spc="0" normalizeH="0" baseline="0" noProof="0" dirty="0">
                <a:ln>
                  <a:noFill/>
                </a:ln>
                <a:solidFill>
                  <a:schemeClr val="tx2"/>
                </a:solidFill>
                <a:effectLst/>
                <a:uLnTx/>
                <a:uFillTx/>
                <a:latin typeface="Calibri Light"/>
                <a:ea typeface="+mn-ea"/>
                <a:cs typeface="+mn-cs"/>
                <a:sym typeface="Georgia"/>
              </a:rPr>
              <a:t>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a:t>
            </a: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01 43 90 53 01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388 589 269 RCS Paris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91 388 589 269</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3" name="Metz" title="Ouest">
            <a:extLst>
              <a:ext uri="{FF2B5EF4-FFF2-40B4-BE49-F238E27FC236}">
                <a16:creationId xmlns:a16="http://schemas.microsoft.com/office/drawing/2014/main" id="{6257763E-F7A2-4390-85AF-C3D8E282D2E7}"/>
              </a:ext>
            </a:extLst>
          </p:cNvPr>
          <p:cNvSpPr txBox="1">
            <a:spLocks noChangeArrowheads="1"/>
          </p:cNvSpPr>
          <p:nvPr userDrawn="1"/>
        </p:nvSpPr>
        <p:spPr bwMode="auto">
          <a:xfrm>
            <a:off x="1583611" y="3554613"/>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err="1">
                <a:ln>
                  <a:noFill/>
                </a:ln>
                <a:solidFill>
                  <a:schemeClr val="tx2"/>
                </a:solidFill>
                <a:effectLst/>
                <a:uLnTx/>
                <a:uFillTx/>
                <a:latin typeface="Calibri Light"/>
                <a:ea typeface="+mn-ea"/>
                <a:cs typeface="+mn-cs"/>
                <a:sym typeface="Georgia"/>
              </a:rPr>
              <a:t>Secafi</a:t>
            </a: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 Expertise SA</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37 000 €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Île-de-France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enregistrée comme dispensateur de formation sous le numéro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11 75 59 77 75</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Adresse postale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 8 rue Lafayette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BP 70028 • 57003 Metz cedex 01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  75647 Paris cedex 13</a:t>
            </a:r>
            <a:r>
              <a:rPr kumimoji="0" lang="fr-FR" sz="700" b="0" i="0" u="none" strike="noStrike" kern="0" cap="none" spc="0" normalizeH="0" baseline="0" noProof="0" dirty="0">
                <a:ln>
                  <a:noFill/>
                </a:ln>
                <a:solidFill>
                  <a:schemeClr val="tx2"/>
                </a:solidFill>
                <a:effectLst/>
                <a:uLnTx/>
                <a:uFillTx/>
                <a:latin typeface="Calibri Light"/>
                <a:ea typeface="+mn-ea"/>
                <a:cs typeface="+mn-cs"/>
                <a:sym typeface="Georgia"/>
              </a:rPr>
              <a:t>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a:t>
            </a: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01 43 90 53 01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388 589 269 RCS Paris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91 388 589 269</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8" name="Marseille" title="Ouest">
            <a:extLst>
              <a:ext uri="{FF2B5EF4-FFF2-40B4-BE49-F238E27FC236}">
                <a16:creationId xmlns:a16="http://schemas.microsoft.com/office/drawing/2014/main" id="{C990BA83-2296-49F3-9FB5-D1305F8F8902}"/>
              </a:ext>
            </a:extLst>
          </p:cNvPr>
          <p:cNvSpPr txBox="1">
            <a:spLocks noChangeArrowheads="1"/>
          </p:cNvSpPr>
          <p:nvPr userDrawn="1"/>
        </p:nvSpPr>
        <p:spPr bwMode="auto">
          <a:xfrm>
            <a:off x="8544763" y="-439040"/>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err="1">
                <a:ln>
                  <a:noFill/>
                </a:ln>
                <a:solidFill>
                  <a:schemeClr val="tx2"/>
                </a:solidFill>
                <a:effectLst/>
                <a:uLnTx/>
                <a:uFillTx/>
                <a:latin typeface="Calibri Light"/>
                <a:ea typeface="+mn-ea"/>
                <a:cs typeface="+mn-cs"/>
                <a:sym typeface="Georgia"/>
              </a:rPr>
              <a:t>Secafi</a:t>
            </a: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 Expertise SA</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37 000 €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Auvergne-Rhône-Alpes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enregistrée comme dispensateur de formation sous le numéro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11 75 59 77 75</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Adresse postale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Les Docks, Atrium 10.4  10, place de la Joliette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13002 Marseille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  75647 Paris cedex 13</a:t>
            </a:r>
            <a:r>
              <a:rPr kumimoji="0" lang="fr-FR" sz="700" b="0" i="0" u="none" strike="noStrike" kern="0" cap="none" spc="0" normalizeH="0" baseline="0" noProof="0" dirty="0">
                <a:ln>
                  <a:noFill/>
                </a:ln>
                <a:solidFill>
                  <a:schemeClr val="tx2"/>
                </a:solidFill>
                <a:effectLst/>
                <a:uLnTx/>
                <a:uFillTx/>
                <a:latin typeface="Calibri Light"/>
                <a:ea typeface="+mn-ea"/>
                <a:cs typeface="+mn-cs"/>
                <a:sym typeface="Georgia"/>
              </a:rPr>
              <a:t>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a:t>
            </a: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01 43 90 53 01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388 589 269 RCS Paris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91 388 589 269</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5" name="Lyon" title="Ouest">
            <a:extLst>
              <a:ext uri="{FF2B5EF4-FFF2-40B4-BE49-F238E27FC236}">
                <a16:creationId xmlns:a16="http://schemas.microsoft.com/office/drawing/2014/main" id="{54A7F21C-2B5D-4272-BE6C-517A509AA748}"/>
              </a:ext>
            </a:extLst>
          </p:cNvPr>
          <p:cNvSpPr txBox="1">
            <a:spLocks noChangeArrowheads="1"/>
          </p:cNvSpPr>
          <p:nvPr userDrawn="1"/>
        </p:nvSpPr>
        <p:spPr bwMode="auto">
          <a:xfrm>
            <a:off x="5229877" y="-292694"/>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err="1">
                <a:ln>
                  <a:noFill/>
                </a:ln>
                <a:solidFill>
                  <a:schemeClr val="tx2"/>
                </a:solidFill>
                <a:effectLst/>
                <a:uLnTx/>
                <a:uFillTx/>
                <a:latin typeface="Calibri Light"/>
                <a:ea typeface="+mn-ea"/>
                <a:cs typeface="+mn-cs"/>
                <a:sym typeface="Georgia"/>
              </a:rPr>
              <a:t>Secafi</a:t>
            </a: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 Expertise SA</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37 000 €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Auvergne-Rhône-Alpes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enregistrée comme dispensateur de formation sous le numéro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11 75 59 77 75</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Immeuble Le Green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241 rue Garibaldi • 69422 Lyon cedex 03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  75647 Paris cedex 13</a:t>
            </a:r>
            <a:r>
              <a:rPr kumimoji="0" lang="fr-FR" sz="700" b="0" i="0" u="none" strike="noStrike" kern="0" cap="none" spc="0" normalizeH="0" baseline="0" noProof="0" dirty="0">
                <a:ln>
                  <a:noFill/>
                </a:ln>
                <a:solidFill>
                  <a:schemeClr val="tx2"/>
                </a:solidFill>
                <a:effectLst/>
                <a:uLnTx/>
                <a:uFillTx/>
                <a:latin typeface="Calibri Light"/>
                <a:ea typeface="+mn-ea"/>
                <a:cs typeface="+mn-cs"/>
                <a:sym typeface="Georgia"/>
              </a:rPr>
              <a:t>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a:t>
            </a: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01 43 90 53 01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388 589 269 RCS Paris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91 388 589 269</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6" name="Lille" title="Ouest">
            <a:extLst>
              <a:ext uri="{FF2B5EF4-FFF2-40B4-BE49-F238E27FC236}">
                <a16:creationId xmlns:a16="http://schemas.microsoft.com/office/drawing/2014/main" id="{24F0ACB9-A582-409D-9E4E-BFAA529CB8AC}"/>
              </a:ext>
            </a:extLst>
          </p:cNvPr>
          <p:cNvSpPr txBox="1">
            <a:spLocks noChangeArrowheads="1"/>
          </p:cNvSpPr>
          <p:nvPr userDrawn="1"/>
        </p:nvSpPr>
        <p:spPr bwMode="auto">
          <a:xfrm>
            <a:off x="2799749" y="-292694"/>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err="1">
                <a:ln>
                  <a:noFill/>
                </a:ln>
                <a:solidFill>
                  <a:schemeClr val="tx2"/>
                </a:solidFill>
                <a:effectLst/>
                <a:uLnTx/>
                <a:uFillTx/>
                <a:latin typeface="Calibri Light"/>
                <a:ea typeface="+mn-ea"/>
                <a:cs typeface="+mn-cs"/>
                <a:sym typeface="Georgia"/>
              </a:rPr>
              <a:t>Secafi</a:t>
            </a: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 Expertise SA</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37 000 €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Île-de-France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enregistrée comme dispensateur de formation sous le numéro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11 75 59 77 75</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Adresse postale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28 place de la Gare  59042 Lille cedex</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  75647 Paris cedex 13</a:t>
            </a:r>
            <a:r>
              <a:rPr kumimoji="0" lang="fr-FR" sz="700" b="0" i="0" u="none" strike="noStrike" kern="0" cap="none" spc="0" normalizeH="0" baseline="0" noProof="0" dirty="0">
                <a:ln>
                  <a:noFill/>
                </a:ln>
                <a:solidFill>
                  <a:schemeClr val="tx2"/>
                </a:solidFill>
                <a:effectLst/>
                <a:uLnTx/>
                <a:uFillTx/>
                <a:latin typeface="Calibri Light"/>
                <a:ea typeface="+mn-ea"/>
                <a:cs typeface="+mn-cs"/>
                <a:sym typeface="Georgia"/>
              </a:rPr>
              <a:t>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a:t>
            </a: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01 43 90 53 01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388 589 269 RCS Paris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91 388 589 269</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7" name="Bordeaux" title="Ouest">
            <a:extLst>
              <a:ext uri="{FF2B5EF4-FFF2-40B4-BE49-F238E27FC236}">
                <a16:creationId xmlns:a16="http://schemas.microsoft.com/office/drawing/2014/main" id="{735009B8-8D7A-4D83-9C0D-D27B1DA3EB08}"/>
              </a:ext>
            </a:extLst>
          </p:cNvPr>
          <p:cNvSpPr txBox="1">
            <a:spLocks noChangeArrowheads="1"/>
          </p:cNvSpPr>
          <p:nvPr userDrawn="1"/>
        </p:nvSpPr>
        <p:spPr bwMode="auto">
          <a:xfrm>
            <a:off x="335643" y="0"/>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err="1">
                <a:ln>
                  <a:noFill/>
                </a:ln>
                <a:solidFill>
                  <a:schemeClr val="tx2"/>
                </a:solidFill>
                <a:effectLst/>
                <a:uLnTx/>
                <a:uFillTx/>
                <a:latin typeface="Calibri Light"/>
                <a:ea typeface="+mn-ea"/>
                <a:cs typeface="+mn-cs"/>
                <a:sym typeface="Georgia"/>
              </a:rPr>
              <a:t>Secafi</a:t>
            </a: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 Expertise SA</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37 000 €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Pays de la Loire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enregistrée comme dispensateur de formation sous le numéro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11 75 59 77 75</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Adresse postale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 52 quai de </a:t>
            </a:r>
            <a:r>
              <a:rPr kumimoji="0" lang="fr-FR" sz="950" b="0" i="0" u="none" strike="noStrike" kern="0" cap="none" spc="0" normalizeH="0" baseline="0" noProof="0" dirty="0" err="1">
                <a:ln>
                  <a:noFill/>
                </a:ln>
                <a:solidFill>
                  <a:schemeClr val="tx2"/>
                </a:solidFill>
                <a:effectLst/>
                <a:uLnTx/>
                <a:uFillTx/>
                <a:latin typeface="Calibri Light"/>
                <a:ea typeface="+mn-ea"/>
                <a:cs typeface="+mn-cs"/>
                <a:sym typeface="Georgia"/>
              </a:rPr>
              <a:t>Paludate</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CS 31970 • 33088 Bordeaux cedex</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  75647 Paris cedex 13</a:t>
            </a:r>
            <a:r>
              <a:rPr kumimoji="0" lang="fr-FR" sz="700" b="0" i="0" u="none" strike="noStrike" kern="0" cap="none" spc="0" normalizeH="0" baseline="0" noProof="0" dirty="0">
                <a:ln>
                  <a:noFill/>
                </a:ln>
                <a:solidFill>
                  <a:schemeClr val="tx2"/>
                </a:solidFill>
                <a:effectLst/>
                <a:uLnTx/>
                <a:uFillTx/>
                <a:latin typeface="Calibri Light"/>
                <a:ea typeface="+mn-ea"/>
                <a:cs typeface="+mn-cs"/>
                <a:sym typeface="Georgia"/>
              </a:rPr>
              <a:t>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a:t>
            </a: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01 43 90 53 01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388 589 269 RCS Paris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91 388 589 269</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Tree>
    <p:extLst>
      <p:ext uri="{BB962C8B-B14F-4D97-AF65-F5344CB8AC3E}">
        <p14:creationId xmlns:p14="http://schemas.microsoft.com/office/powerpoint/2010/main" val="1170572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dressages-Sémaphores Expertise">
    <p:spTree>
      <p:nvGrpSpPr>
        <p:cNvPr id="1" name=""/>
        <p:cNvGrpSpPr/>
        <p:nvPr/>
      </p:nvGrpSpPr>
      <p:grpSpPr>
        <a:xfrm>
          <a:off x="0" y="0"/>
          <a:ext cx="0" cy="0"/>
          <a:chOff x="0" y="0"/>
          <a:chExt cx="0" cy="0"/>
        </a:xfrm>
      </p:grpSpPr>
      <p:sp>
        <p:nvSpPr>
          <p:cNvPr id="8" name="Rouen" title="Ouest">
            <a:extLst>
              <a:ext uri="{FF2B5EF4-FFF2-40B4-BE49-F238E27FC236}">
                <a16:creationId xmlns:a16="http://schemas.microsoft.com/office/drawing/2014/main" id="{A4392EF7-4324-4E94-ADA8-C10BF2DB7B96}"/>
              </a:ext>
            </a:extLst>
          </p:cNvPr>
          <p:cNvSpPr txBox="1">
            <a:spLocks noChangeArrowheads="1"/>
          </p:cNvSpPr>
          <p:nvPr userDrawn="1"/>
        </p:nvSpPr>
        <p:spPr bwMode="auto">
          <a:xfrm>
            <a:off x="5649019" y="3590613"/>
            <a:ext cx="22320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0000" tIns="41356" rIns="90000"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Expertise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1 784 415€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Normandie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r>
              <a:rPr kumimoji="0" lang="fr-FR" sz="950" b="0" i="0" u="none" strike="noStrike" kern="0" cap="none" spc="0" normalizeH="0" baseline="0" dirty="0">
                <a:ln>
                  <a:noFill/>
                </a:ln>
                <a:solidFill>
                  <a:schemeClr val="tx2"/>
                </a:solidFill>
                <a:effectLst/>
                <a:uLnTx/>
                <a:uFillTx/>
                <a:latin typeface="Calibri Light"/>
                <a:ea typeface="+mn-ea"/>
                <a:cs typeface="+mn-cs"/>
              </a:rPr>
              <a:t>2 allée du Québec </a:t>
            </a:r>
            <a:endPar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endParaRPr>
          </a:p>
          <a:p>
            <a:r>
              <a:rPr kumimoji="0" lang="fr-FR" sz="950" b="0" i="0" u="none" strike="noStrike" kern="0" cap="none" spc="0" normalizeH="0" baseline="0" dirty="0">
                <a:ln>
                  <a:noFill/>
                </a:ln>
                <a:solidFill>
                  <a:schemeClr val="tx2"/>
                </a:solidFill>
                <a:effectLst/>
                <a:uLnTx/>
                <a:uFillTx/>
                <a:latin typeface="Calibri Light"/>
                <a:ea typeface="+mn-ea"/>
                <a:cs typeface="+mn-cs"/>
              </a:rPr>
              <a:t>76230 Bois-Guillaume </a:t>
            </a:r>
          </a:p>
          <a:p>
            <a:r>
              <a:rPr kumimoji="0" lang="fr-FR" sz="950" b="0" i="0" u="none" strike="noStrike" kern="0" cap="none" spc="0" normalizeH="0" baseline="0" dirty="0">
                <a:ln>
                  <a:noFill/>
                </a:ln>
                <a:solidFill>
                  <a:schemeClr val="tx2"/>
                </a:solidFill>
                <a:effectLst/>
                <a:uLnTx/>
                <a:uFillTx/>
                <a:latin typeface="Calibri Light"/>
                <a:ea typeface="+mn-ea"/>
                <a:cs typeface="+mn-cs"/>
              </a:rPr>
              <a:t>Tél. 02 32 80 82 49</a:t>
            </a:r>
          </a:p>
          <a:p>
            <a:endParaRPr kumimoji="0" lang="fr-FR" sz="950" b="0" i="0" u="none" strike="noStrike" kern="0" cap="none" spc="0" normalizeH="0" baseline="0" dirty="0">
              <a:ln>
                <a:noFill/>
              </a:ln>
              <a:solidFill>
                <a:schemeClr val="tx2"/>
              </a:solidFill>
              <a:effectLst/>
              <a:uLnTx/>
              <a:uFillTx/>
              <a:latin typeface="Calibri Light"/>
              <a:ea typeface="+mn-ea"/>
              <a:cs typeface="+mn-cs"/>
            </a:endParaRPr>
          </a:p>
          <a:p>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388 269 045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10 388 269 045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9" name="Réunion" title="Ouest">
            <a:extLst>
              <a:ext uri="{FF2B5EF4-FFF2-40B4-BE49-F238E27FC236}">
                <a16:creationId xmlns:a16="http://schemas.microsoft.com/office/drawing/2014/main" id="{9FC2F443-F65A-4793-B5AC-AFBC5895C949}"/>
              </a:ext>
            </a:extLst>
          </p:cNvPr>
          <p:cNvSpPr txBox="1">
            <a:spLocks noChangeArrowheads="1"/>
          </p:cNvSpPr>
          <p:nvPr userDrawn="1"/>
        </p:nvSpPr>
        <p:spPr bwMode="auto">
          <a:xfrm>
            <a:off x="10127450" y="3590613"/>
            <a:ext cx="22320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Expertise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1 784 415€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De la Réunion</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r>
              <a:rPr kumimoji="0" lang="fr-FR" sz="950" b="0" i="0" u="none" strike="noStrike" kern="0" cap="none" spc="0" normalizeH="0" baseline="0" dirty="0">
                <a:ln>
                  <a:noFill/>
                </a:ln>
                <a:solidFill>
                  <a:schemeClr val="tx2"/>
                </a:solidFill>
                <a:effectLst/>
                <a:uLnTx/>
                <a:uFillTx/>
                <a:latin typeface="Calibri Light"/>
                <a:ea typeface="+mn-ea"/>
                <a:cs typeface="+mn-cs"/>
              </a:rPr>
              <a:t>Résidence </a:t>
            </a:r>
            <a:r>
              <a:rPr kumimoji="0" lang="fr-FR" sz="950" b="0" i="0" u="none" strike="noStrike" kern="0" cap="none" spc="0" normalizeH="0" baseline="0" dirty="0" err="1">
                <a:ln>
                  <a:noFill/>
                </a:ln>
                <a:solidFill>
                  <a:schemeClr val="tx2"/>
                </a:solidFill>
                <a:effectLst/>
                <a:uLnTx/>
                <a:uFillTx/>
                <a:latin typeface="Calibri Light"/>
                <a:ea typeface="+mn-ea"/>
                <a:cs typeface="+mn-cs"/>
              </a:rPr>
              <a:t>Milane</a:t>
            </a:r>
            <a:r>
              <a:rPr kumimoji="0" lang="fr-FR" sz="950" b="0" i="0" u="none" strike="noStrike" kern="0" cap="none" spc="0" normalizeH="0" baseline="0" dirty="0">
                <a:ln>
                  <a:noFill/>
                </a:ln>
                <a:solidFill>
                  <a:schemeClr val="tx2"/>
                </a:solidFill>
                <a:effectLst/>
                <a:uLnTx/>
                <a:uFillTx/>
                <a:latin typeface="Calibri Light"/>
                <a:ea typeface="+mn-ea"/>
                <a:cs typeface="+mn-cs"/>
              </a:rPr>
              <a:t>, 1 allée des Zinnias, Champ Fleuri </a:t>
            </a:r>
            <a:r>
              <a:rPr kumimoji="0" lang="fr-FR" sz="950" b="0" i="0" u="none" strike="noStrike" kern="0" cap="none" spc="0" normalizeH="0" baseline="0" dirty="0">
                <a:ln>
                  <a:noFill/>
                </a:ln>
                <a:solidFill>
                  <a:schemeClr val="tx2"/>
                </a:solidFill>
                <a:effectLst/>
                <a:uLnTx/>
                <a:uFillTx/>
                <a:latin typeface="+mn-lt"/>
                <a:ea typeface="+mn-ea"/>
                <a:cs typeface="+mn-cs"/>
              </a:rPr>
              <a:t>• </a:t>
            </a:r>
            <a:r>
              <a:rPr kumimoji="0" lang="fr-FR" sz="950" b="0" i="0" u="none" strike="noStrike" kern="0" cap="none" spc="0" normalizeH="0" baseline="0" dirty="0">
                <a:ln>
                  <a:noFill/>
                </a:ln>
                <a:solidFill>
                  <a:schemeClr val="tx2"/>
                </a:solidFill>
                <a:effectLst/>
                <a:uLnTx/>
                <a:uFillTx/>
                <a:latin typeface="Calibri Light"/>
                <a:ea typeface="+mn-ea"/>
                <a:cs typeface="+mn-cs"/>
              </a:rPr>
              <a:t>97490 Saint Denis </a:t>
            </a:r>
          </a:p>
          <a:p>
            <a:r>
              <a:rPr kumimoji="0" lang="fr-FR" sz="950" b="0" i="0" u="none" strike="noStrike" kern="0" cap="none" spc="0" normalizeH="0" baseline="0" dirty="0">
                <a:ln>
                  <a:noFill/>
                </a:ln>
                <a:solidFill>
                  <a:schemeClr val="tx2"/>
                </a:solidFill>
                <a:effectLst/>
                <a:uLnTx/>
                <a:uFillTx/>
                <a:latin typeface="Calibri Light"/>
                <a:ea typeface="+mn-ea"/>
                <a:cs typeface="+mn-cs"/>
              </a:rPr>
              <a:t>Tél. +262 (0)262.537.764</a:t>
            </a:r>
          </a:p>
          <a:p>
            <a:endParaRPr kumimoji="0" lang="fr-FR" sz="950" b="0" i="0" u="none" strike="noStrike" kern="0" cap="none" spc="0" normalizeH="0" baseline="0" dirty="0">
              <a:ln>
                <a:noFill/>
              </a:ln>
              <a:solidFill>
                <a:schemeClr val="tx2"/>
              </a:solidFill>
              <a:effectLst/>
              <a:uLnTx/>
              <a:uFillTx/>
              <a:latin typeface="Calibri Light"/>
              <a:ea typeface="+mn-ea"/>
              <a:cs typeface="+mn-cs"/>
            </a:endParaRPr>
          </a:p>
          <a:p>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388 269 045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10 388 269 045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1" name="Paris" title="Ouest">
            <a:extLst>
              <a:ext uri="{FF2B5EF4-FFF2-40B4-BE49-F238E27FC236}">
                <a16:creationId xmlns:a16="http://schemas.microsoft.com/office/drawing/2014/main" id="{88D65E49-184E-4884-A207-98804DD05D59}"/>
              </a:ext>
            </a:extLst>
          </p:cNvPr>
          <p:cNvSpPr txBox="1">
            <a:spLocks noChangeArrowheads="1"/>
          </p:cNvSpPr>
          <p:nvPr userDrawn="1"/>
        </p:nvSpPr>
        <p:spPr bwMode="auto">
          <a:xfrm>
            <a:off x="3164046" y="3459194"/>
            <a:ext cx="22320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Expertise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1 784 415€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Île-de-France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r>
              <a:rPr kumimoji="0" lang="fr-FR" sz="950" b="0" i="0" u="none" strike="noStrike" kern="0" cap="none" spc="0" normalizeH="0" baseline="0" dirty="0">
                <a:ln>
                  <a:noFill/>
                </a:ln>
                <a:solidFill>
                  <a:schemeClr val="tx2"/>
                </a:solidFill>
                <a:effectLst/>
                <a:uLnTx/>
                <a:uFillTx/>
                <a:latin typeface="Calibri Light"/>
                <a:ea typeface="+mn-ea"/>
                <a:cs typeface="+mn-cs"/>
              </a:rPr>
              <a:t>105 Avenue Raymond Poincaré </a:t>
            </a:r>
          </a:p>
          <a:p>
            <a:r>
              <a:rPr kumimoji="0" lang="fr-FR" sz="950" b="0" i="0" u="none" strike="noStrike" kern="0" cap="none" spc="0" normalizeH="0" baseline="0" dirty="0">
                <a:ln>
                  <a:noFill/>
                </a:ln>
                <a:solidFill>
                  <a:schemeClr val="tx2"/>
                </a:solidFill>
                <a:effectLst/>
                <a:uLnTx/>
                <a:uFillTx/>
                <a:latin typeface="Calibri Light"/>
                <a:ea typeface="+mn-ea"/>
                <a:cs typeface="+mn-cs"/>
              </a:rPr>
              <a:t>75116 PARIS • Tél. 01 43 90 53 00</a:t>
            </a:r>
          </a:p>
          <a:p>
            <a:r>
              <a:rPr kumimoji="0" lang="fr-FR" sz="950" b="0" i="0" u="none" strike="noStrike" kern="0" cap="none" spc="0" normalizeH="0" baseline="0" dirty="0">
                <a:ln>
                  <a:noFill/>
                </a:ln>
                <a:solidFill>
                  <a:schemeClr val="tx2"/>
                </a:solidFill>
                <a:effectLst/>
                <a:uLnTx/>
                <a:uFillTx/>
                <a:latin typeface="Calibri Light"/>
                <a:ea typeface="+mn-ea"/>
                <a:cs typeface="+mn-cs"/>
              </a:rPr>
              <a:t>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388 269 045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10 388 269 045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7" name="Orléans" title="Ouest">
            <a:extLst>
              <a:ext uri="{FF2B5EF4-FFF2-40B4-BE49-F238E27FC236}">
                <a16:creationId xmlns:a16="http://schemas.microsoft.com/office/drawing/2014/main" id="{01772D74-8C95-4419-BF01-D23DD61F3EA3}"/>
              </a:ext>
            </a:extLst>
          </p:cNvPr>
          <p:cNvSpPr txBox="1">
            <a:spLocks noChangeArrowheads="1"/>
          </p:cNvSpPr>
          <p:nvPr userDrawn="1"/>
        </p:nvSpPr>
        <p:spPr bwMode="auto">
          <a:xfrm>
            <a:off x="583182" y="3459194"/>
            <a:ext cx="22320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Expertise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1 784 415€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Île-de-France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r>
              <a:rPr kumimoji="0" lang="fr-FR" sz="950" b="0" i="0" u="none" strike="noStrike" kern="0" cap="none" spc="0" normalizeH="0" baseline="0" dirty="0">
                <a:ln>
                  <a:noFill/>
                </a:ln>
                <a:solidFill>
                  <a:schemeClr val="tx2"/>
                </a:solidFill>
                <a:effectLst/>
                <a:uLnTx/>
                <a:uFillTx/>
                <a:latin typeface="Calibri Light"/>
                <a:ea typeface="+mn-ea"/>
                <a:cs typeface="+mn-cs"/>
              </a:rPr>
              <a:t>8 rue Lavoisier • 45140 Ingré </a:t>
            </a:r>
          </a:p>
          <a:p>
            <a:r>
              <a:rPr kumimoji="0" lang="fr-FR" sz="950" b="0" i="0" u="none" strike="noStrike" kern="0" cap="none" spc="0" normalizeH="0" baseline="0" dirty="0">
                <a:ln>
                  <a:noFill/>
                </a:ln>
                <a:solidFill>
                  <a:schemeClr val="tx2"/>
                </a:solidFill>
                <a:effectLst/>
                <a:uLnTx/>
                <a:uFillTx/>
                <a:latin typeface="Calibri Light"/>
                <a:ea typeface="+mn-ea"/>
                <a:cs typeface="+mn-cs"/>
              </a:rPr>
              <a:t>Tél. 01 43 90 53 00</a:t>
            </a:r>
          </a:p>
          <a:p>
            <a:endParaRPr kumimoji="0" lang="fr-FR" sz="950" b="0" i="0" u="none" strike="noStrike" kern="0" cap="none" spc="0" normalizeH="0" baseline="0" dirty="0">
              <a:ln>
                <a:noFill/>
              </a:ln>
              <a:solidFill>
                <a:schemeClr val="tx2"/>
              </a:solidFill>
              <a:effectLst/>
              <a:uLnTx/>
              <a:uFillTx/>
              <a:latin typeface="Calibri Light"/>
              <a:ea typeface="+mn-ea"/>
              <a:cs typeface="+mn-cs"/>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388 269 045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10 388 269 045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6" name="Nantes" title="Ouest">
            <a:extLst>
              <a:ext uri="{FF2B5EF4-FFF2-40B4-BE49-F238E27FC236}">
                <a16:creationId xmlns:a16="http://schemas.microsoft.com/office/drawing/2014/main" id="{35F20870-58CB-4427-AC16-6F013C2FBF27}"/>
              </a:ext>
            </a:extLst>
          </p:cNvPr>
          <p:cNvSpPr txBox="1">
            <a:spLocks noChangeArrowheads="1"/>
          </p:cNvSpPr>
          <p:nvPr userDrawn="1"/>
        </p:nvSpPr>
        <p:spPr bwMode="auto">
          <a:xfrm>
            <a:off x="10431454" y="-159284"/>
            <a:ext cx="22320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Expertise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1 784 415€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Pays de la Loire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r>
              <a:rPr kumimoji="0" lang="fr-FR" sz="950" b="0" i="0" u="none" strike="noStrike" kern="0" cap="none" spc="0" normalizeH="0" baseline="0" dirty="0">
                <a:ln>
                  <a:noFill/>
                </a:ln>
                <a:solidFill>
                  <a:schemeClr val="tx2"/>
                </a:solidFill>
                <a:effectLst/>
                <a:uLnTx/>
                <a:uFillTx/>
                <a:latin typeface="Calibri Light"/>
                <a:ea typeface="+mn-ea"/>
                <a:cs typeface="+mn-cs"/>
              </a:rPr>
              <a:t>9, rue Eugène Orieux • BP 10139 </a:t>
            </a:r>
          </a:p>
          <a:p>
            <a:r>
              <a:rPr kumimoji="0" lang="fr-FR" sz="950" b="0" i="0" u="none" strike="noStrike" kern="0" cap="none" spc="0" normalizeH="0" baseline="0" dirty="0">
                <a:ln>
                  <a:noFill/>
                </a:ln>
                <a:solidFill>
                  <a:schemeClr val="tx2"/>
                </a:solidFill>
                <a:effectLst/>
                <a:uLnTx/>
                <a:uFillTx/>
                <a:latin typeface="Calibri Light"/>
                <a:ea typeface="+mn-ea"/>
                <a:cs typeface="+mn-cs"/>
              </a:rPr>
              <a:t>44403 Rezé cedex </a:t>
            </a:r>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 </a:t>
            </a:r>
            <a:r>
              <a:rPr kumimoji="0" lang="fr-FR" sz="950" b="0" i="0" u="none" strike="noStrike" kern="0" cap="none" spc="0" normalizeH="0" baseline="0" dirty="0">
                <a:ln>
                  <a:noFill/>
                </a:ln>
                <a:solidFill>
                  <a:schemeClr val="tx2"/>
                </a:solidFill>
                <a:effectLst/>
                <a:uLnTx/>
                <a:uFillTx/>
                <a:latin typeface="Calibri Light"/>
                <a:ea typeface="+mn-ea"/>
                <a:cs typeface="+mn-cs"/>
              </a:rPr>
              <a:t>Tél. 02 40 35 35 17</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0" i="0" u="none" strike="noStrike" kern="0" cap="none" spc="0" normalizeH="0" baseline="0" dirty="0">
              <a:ln>
                <a:noFill/>
              </a:ln>
              <a:solidFill>
                <a:schemeClr val="tx2"/>
              </a:solidFill>
              <a:effectLst/>
              <a:uLnTx/>
              <a:uFillTx/>
              <a:latin typeface="Calibri Light"/>
              <a:ea typeface="+mn-ea"/>
              <a:cs typeface="+mn-cs"/>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388 269 045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10 388 269 045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0" name="Montpellier" title="Ouest">
            <a:extLst>
              <a:ext uri="{FF2B5EF4-FFF2-40B4-BE49-F238E27FC236}">
                <a16:creationId xmlns:a16="http://schemas.microsoft.com/office/drawing/2014/main" id="{15E89D69-79DF-45E4-B330-4B36BAE07C0E}"/>
              </a:ext>
            </a:extLst>
          </p:cNvPr>
          <p:cNvSpPr txBox="1">
            <a:spLocks noChangeArrowheads="1"/>
          </p:cNvSpPr>
          <p:nvPr userDrawn="1"/>
        </p:nvSpPr>
        <p:spPr bwMode="auto">
          <a:xfrm>
            <a:off x="7654073" y="-159284"/>
            <a:ext cx="22320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Expertise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1 784 415€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Occitanie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r>
              <a:rPr kumimoji="0" lang="fr-FR" sz="950" b="0" i="0" u="none" strike="noStrike" kern="0" cap="none" spc="0" normalizeH="0" baseline="0" dirty="0">
                <a:ln>
                  <a:noFill/>
                </a:ln>
                <a:solidFill>
                  <a:schemeClr val="tx2"/>
                </a:solidFill>
                <a:effectLst/>
                <a:uLnTx/>
                <a:uFillTx/>
                <a:latin typeface="Calibri Light"/>
                <a:ea typeface="+mn-ea"/>
                <a:cs typeface="+mn-cs"/>
              </a:rPr>
              <a:t>Immeuble Les Portes d’Antigone </a:t>
            </a:r>
          </a:p>
          <a:p>
            <a:r>
              <a:rPr kumimoji="0" lang="fr-FR" sz="950" b="0" i="0" u="none" strike="noStrike" kern="0" cap="none" spc="0" normalizeH="0" baseline="0" dirty="0">
                <a:ln>
                  <a:noFill/>
                </a:ln>
                <a:solidFill>
                  <a:schemeClr val="tx2"/>
                </a:solidFill>
                <a:effectLst/>
                <a:uLnTx/>
                <a:uFillTx/>
                <a:latin typeface="Calibri Light"/>
                <a:ea typeface="+mn-ea"/>
                <a:cs typeface="+mn-cs"/>
              </a:rPr>
              <a:t>71, place Vauban • 34000 Montpellier </a:t>
            </a:r>
          </a:p>
          <a:p>
            <a:r>
              <a:rPr kumimoji="0" lang="fr-FR" sz="950" b="0" i="0" u="none" strike="noStrike" kern="0" cap="none" spc="0" normalizeH="0" baseline="0" dirty="0">
                <a:ln>
                  <a:noFill/>
                </a:ln>
                <a:solidFill>
                  <a:schemeClr val="tx2"/>
                </a:solidFill>
                <a:effectLst/>
                <a:uLnTx/>
                <a:uFillTx/>
                <a:latin typeface="Calibri Light"/>
                <a:ea typeface="+mn-ea"/>
                <a:cs typeface="+mn-cs"/>
              </a:rPr>
              <a:t>Tél. 04 67 13 81 76</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388 269 045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10 388 269 045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5" name="Marseille" title="Ouest">
            <a:extLst>
              <a:ext uri="{FF2B5EF4-FFF2-40B4-BE49-F238E27FC236}">
                <a16:creationId xmlns:a16="http://schemas.microsoft.com/office/drawing/2014/main" id="{ACC5C3CE-3BE2-47B5-AC0A-523CE9BE488A}"/>
              </a:ext>
            </a:extLst>
          </p:cNvPr>
          <p:cNvSpPr txBox="1">
            <a:spLocks noChangeArrowheads="1"/>
          </p:cNvSpPr>
          <p:nvPr userDrawn="1"/>
        </p:nvSpPr>
        <p:spPr bwMode="auto">
          <a:xfrm>
            <a:off x="5356362" y="-159284"/>
            <a:ext cx="22320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Expertise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1 784 415€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Provence-Alpes-Côte d’Azur</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r>
              <a:rPr kumimoji="0" lang="fr-FR" sz="950" b="0" i="0" u="none" strike="noStrike" kern="0" cap="none" spc="0" normalizeH="0" baseline="0" dirty="0">
                <a:ln>
                  <a:noFill/>
                </a:ln>
                <a:solidFill>
                  <a:schemeClr val="tx2"/>
                </a:solidFill>
                <a:effectLst/>
                <a:uLnTx/>
                <a:uFillTx/>
                <a:latin typeface="Calibri Light"/>
                <a:ea typeface="+mn-ea"/>
                <a:cs typeface="+mn-cs"/>
              </a:rPr>
              <a:t>Les Docks, Atrium 10.4 </a:t>
            </a:r>
          </a:p>
          <a:p>
            <a:r>
              <a:rPr kumimoji="0" lang="fr-FR" sz="950" b="0" i="0" u="none" strike="noStrike" kern="0" cap="none" spc="0" normalizeH="0" baseline="0" dirty="0">
                <a:ln>
                  <a:noFill/>
                </a:ln>
                <a:solidFill>
                  <a:schemeClr val="tx2"/>
                </a:solidFill>
                <a:effectLst/>
                <a:uLnTx/>
                <a:uFillTx/>
                <a:latin typeface="Calibri Light"/>
                <a:ea typeface="+mn-ea"/>
                <a:cs typeface="+mn-cs"/>
              </a:rPr>
              <a:t>10, place de la Joliette</a:t>
            </a:r>
          </a:p>
          <a:p>
            <a:r>
              <a:rPr kumimoji="0" lang="fr-FR" sz="950" b="0" i="0" u="none" strike="noStrike" kern="0" cap="none" spc="0" normalizeH="0" baseline="0" dirty="0">
                <a:ln>
                  <a:noFill/>
                </a:ln>
                <a:solidFill>
                  <a:schemeClr val="tx2"/>
                </a:solidFill>
                <a:effectLst/>
                <a:uLnTx/>
                <a:uFillTx/>
                <a:latin typeface="Calibri Light"/>
                <a:ea typeface="+mn-ea"/>
                <a:cs typeface="+mn-cs"/>
              </a:rPr>
              <a:t>13002 Marseille • Tél. 04 96 17 05 60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0" i="0" u="none" strike="noStrike" kern="0" cap="none" spc="0" normalizeH="0" baseline="0" dirty="0">
              <a:ln>
                <a:noFill/>
              </a:ln>
              <a:solidFill>
                <a:schemeClr val="tx2"/>
              </a:solidFill>
              <a:effectLst/>
              <a:uLnTx/>
              <a:uFillTx/>
              <a:latin typeface="Calibri Light"/>
              <a:ea typeface="+mn-ea"/>
              <a:cs typeface="+mn-cs"/>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388 269 045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10 388 269 045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4" name="Lyon" title="Ouest">
            <a:extLst>
              <a:ext uri="{FF2B5EF4-FFF2-40B4-BE49-F238E27FC236}">
                <a16:creationId xmlns:a16="http://schemas.microsoft.com/office/drawing/2014/main" id="{E46D6278-6EEE-4E45-A0D1-1EA154542BEC}"/>
              </a:ext>
            </a:extLst>
          </p:cNvPr>
          <p:cNvSpPr txBox="1">
            <a:spLocks noChangeArrowheads="1"/>
          </p:cNvSpPr>
          <p:nvPr userDrawn="1"/>
        </p:nvSpPr>
        <p:spPr bwMode="auto">
          <a:xfrm>
            <a:off x="3036909" y="-256694"/>
            <a:ext cx="22320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Expertise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1 784 415€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Auvergne-Rhône-Alpes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Immeuble Le Green • 241 rue Garibaldi  69422 Lyon cedex 3 </a:t>
            </a:r>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 </a:t>
            </a:r>
            <a:r>
              <a:rPr kumimoji="0" lang="fr-FR" sz="950" b="0" i="0" u="none" strike="noStrike" kern="0" cap="none" spc="0" normalizeH="0" baseline="0" dirty="0">
                <a:ln>
                  <a:noFill/>
                </a:ln>
                <a:solidFill>
                  <a:schemeClr val="tx2"/>
                </a:solidFill>
                <a:effectLst/>
                <a:uLnTx/>
                <a:uFillTx/>
                <a:latin typeface="Calibri Light"/>
                <a:ea typeface="+mn-ea"/>
                <a:cs typeface="+mn-cs"/>
              </a:rPr>
              <a:t>Tél. 04 78 63 78 50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0" i="0" u="none" strike="noStrike" kern="0" cap="none" spc="0" normalizeH="0" baseline="0" dirty="0">
              <a:ln>
                <a:noFill/>
              </a:ln>
              <a:solidFill>
                <a:schemeClr val="tx2"/>
              </a:solidFill>
              <a:effectLst/>
              <a:uLnTx/>
              <a:uFillTx/>
              <a:latin typeface="Calibri Light"/>
              <a:ea typeface="+mn-ea"/>
              <a:cs typeface="+mn-cs"/>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388 269 045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10 388 269 045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5" name="Lille" title="Ouest">
            <a:extLst>
              <a:ext uri="{FF2B5EF4-FFF2-40B4-BE49-F238E27FC236}">
                <a16:creationId xmlns:a16="http://schemas.microsoft.com/office/drawing/2014/main" id="{0E1D97D1-8D72-4B4D-8CDF-C33A108320ED}"/>
              </a:ext>
            </a:extLst>
          </p:cNvPr>
          <p:cNvSpPr txBox="1">
            <a:spLocks noChangeArrowheads="1"/>
          </p:cNvSpPr>
          <p:nvPr userDrawn="1"/>
        </p:nvSpPr>
        <p:spPr bwMode="auto">
          <a:xfrm>
            <a:off x="456045" y="-336000"/>
            <a:ext cx="22320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Expertise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1 784 415€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Hauts-de-France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28, Place de la Gare • BP 30161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59016 Lille cedex • Tél. 03 20 43 70 50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388 269 045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10 388 269 045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2" name="Toulouse" title="Ouest">
            <a:extLst>
              <a:ext uri="{FF2B5EF4-FFF2-40B4-BE49-F238E27FC236}">
                <a16:creationId xmlns:a16="http://schemas.microsoft.com/office/drawing/2014/main" id="{7C3E0C0B-8CA2-4C7A-85AB-E231FA612376}"/>
              </a:ext>
            </a:extLst>
          </p:cNvPr>
          <p:cNvSpPr txBox="1">
            <a:spLocks noChangeArrowheads="1"/>
          </p:cNvSpPr>
          <p:nvPr userDrawn="1"/>
        </p:nvSpPr>
        <p:spPr bwMode="auto">
          <a:xfrm>
            <a:off x="7806075" y="3525635"/>
            <a:ext cx="22320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Expertise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1 784 415€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inscrite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tableau de l’Ordre de la région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Occitanie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r>
              <a:rPr kumimoji="0" lang="fr-FR" sz="950" b="0" i="0" u="none" strike="noStrike" kern="0" cap="none" spc="0" normalizeH="0" baseline="0" dirty="0">
                <a:ln>
                  <a:noFill/>
                </a:ln>
                <a:solidFill>
                  <a:schemeClr val="tx2"/>
                </a:solidFill>
                <a:effectLst/>
                <a:uLnTx/>
                <a:uFillTx/>
                <a:latin typeface="+mn-lt"/>
                <a:ea typeface="+mn-ea"/>
                <a:cs typeface="+mn-cs"/>
              </a:rPr>
              <a:t>Central Parc 2 • 11 avenue Parmentier </a:t>
            </a:r>
          </a:p>
          <a:p>
            <a:r>
              <a:rPr kumimoji="0" lang="fr-FR" sz="950" b="0" i="0" u="none" strike="noStrike" kern="0" cap="none" spc="0" normalizeH="0" baseline="0" dirty="0">
                <a:ln>
                  <a:noFill/>
                </a:ln>
                <a:solidFill>
                  <a:schemeClr val="tx2"/>
                </a:solidFill>
                <a:effectLst/>
                <a:uLnTx/>
                <a:uFillTx/>
                <a:latin typeface="+mn-lt"/>
                <a:ea typeface="+mn-ea"/>
                <a:cs typeface="+mn-cs"/>
              </a:rPr>
              <a:t>BP 72081 • 31019 Toulouse cedex 2</a:t>
            </a:r>
          </a:p>
          <a:p>
            <a:r>
              <a:rPr kumimoji="0" lang="fr-FR" sz="950" b="0" i="0" u="none" strike="noStrike" kern="0" cap="none" spc="0" normalizeH="0" baseline="0" dirty="0">
                <a:ln>
                  <a:noFill/>
                </a:ln>
                <a:solidFill>
                  <a:schemeClr val="tx2"/>
                </a:solidFill>
                <a:effectLst/>
                <a:uLnTx/>
                <a:uFillTx/>
                <a:latin typeface="+mn-lt"/>
                <a:ea typeface="+mn-ea"/>
                <a:cs typeface="+mn-cs"/>
              </a:rPr>
              <a:t>Tél. 05 34 41 53 70</a:t>
            </a: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388 269 045 RCS Paris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10 388 269 045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Tree>
    <p:extLst>
      <p:ext uri="{BB962C8B-B14F-4D97-AF65-F5344CB8AC3E}">
        <p14:creationId xmlns:p14="http://schemas.microsoft.com/office/powerpoint/2010/main" val="4207607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dressages-Sémaphores Audit">
    <p:spTree>
      <p:nvGrpSpPr>
        <p:cNvPr id="1" name=""/>
        <p:cNvGrpSpPr/>
        <p:nvPr/>
      </p:nvGrpSpPr>
      <p:grpSpPr>
        <a:xfrm>
          <a:off x="0" y="0"/>
          <a:ext cx="0" cy="0"/>
          <a:chOff x="0" y="0"/>
          <a:chExt cx="0" cy="0"/>
        </a:xfrm>
      </p:grpSpPr>
      <p:sp>
        <p:nvSpPr>
          <p:cNvPr id="8" name="Toulouse" title="Ouest">
            <a:extLst>
              <a:ext uri="{FF2B5EF4-FFF2-40B4-BE49-F238E27FC236}">
                <a16:creationId xmlns:a16="http://schemas.microsoft.com/office/drawing/2014/main" id="{019464C4-D6A4-4BC1-978D-3E7289707BF0}"/>
              </a:ext>
            </a:extLst>
          </p:cNvPr>
          <p:cNvSpPr txBox="1">
            <a:spLocks noChangeArrowheads="1"/>
          </p:cNvSpPr>
          <p:nvPr userDrawn="1"/>
        </p:nvSpPr>
        <p:spPr bwMode="auto">
          <a:xfrm>
            <a:off x="8881163" y="3415307"/>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Audit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200 000 €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Société de Commissariat aux comptes Membre de la Compagnie Régionale de Paris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Central Parc 2 • 11 avenue Parmentier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BP 72081 31019 Toulouse cedex 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Tél. </a:t>
            </a:r>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05 34 41 53 70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337 630 792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55 337 630 792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7" name="Paris" title="Ouest">
            <a:extLst>
              <a:ext uri="{FF2B5EF4-FFF2-40B4-BE49-F238E27FC236}">
                <a16:creationId xmlns:a16="http://schemas.microsoft.com/office/drawing/2014/main" id="{B075D93B-0876-478B-9FB1-49F524EA26EE}"/>
              </a:ext>
            </a:extLst>
          </p:cNvPr>
          <p:cNvSpPr txBox="1">
            <a:spLocks noChangeArrowheads="1"/>
          </p:cNvSpPr>
          <p:nvPr userDrawn="1"/>
        </p:nvSpPr>
        <p:spPr bwMode="auto">
          <a:xfrm>
            <a:off x="4081503" y="3847306"/>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Audit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200 000 €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Société de Commissariat aux comptes Membre de la Compagnie Régionale de Paris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105 Avenue Raymond Poincaré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 75116 PARIS • Tél. 01 43 90 53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337 630 792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55 337 630 792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6" name="Nantes" title="Ouest">
            <a:extLst>
              <a:ext uri="{FF2B5EF4-FFF2-40B4-BE49-F238E27FC236}">
                <a16:creationId xmlns:a16="http://schemas.microsoft.com/office/drawing/2014/main" id="{D3780556-108E-43A3-8CAA-449854E4B30B}"/>
              </a:ext>
            </a:extLst>
          </p:cNvPr>
          <p:cNvSpPr txBox="1">
            <a:spLocks noChangeArrowheads="1"/>
          </p:cNvSpPr>
          <p:nvPr userDrawn="1"/>
        </p:nvSpPr>
        <p:spPr bwMode="auto">
          <a:xfrm>
            <a:off x="784785" y="3554613"/>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Audit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200 000 €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Société de Commissariat aux comptes Membre de la Compagnie Régionale de Paris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r>
              <a:rPr kumimoji="0" lang="fr-FR" sz="950" b="0" i="0" u="none" strike="noStrike" kern="0" cap="none" spc="0" normalizeH="0" baseline="0" dirty="0">
                <a:ln>
                  <a:noFill/>
                </a:ln>
                <a:solidFill>
                  <a:schemeClr val="tx2"/>
                </a:solidFill>
                <a:effectLst/>
                <a:uLnTx/>
                <a:uFillTx/>
                <a:latin typeface="Calibri Light"/>
                <a:ea typeface="+mn-ea"/>
                <a:cs typeface="+mn-cs"/>
              </a:rPr>
              <a:t>9 rue Eugène Orieux • BP 10139 </a:t>
            </a:r>
          </a:p>
          <a:p>
            <a:r>
              <a:rPr kumimoji="0" lang="fr-FR" sz="950" b="0" i="0" u="none" strike="noStrike" kern="0" cap="none" spc="0" normalizeH="0" baseline="0" dirty="0">
                <a:ln>
                  <a:noFill/>
                </a:ln>
                <a:solidFill>
                  <a:schemeClr val="tx2"/>
                </a:solidFill>
                <a:effectLst/>
                <a:uLnTx/>
                <a:uFillTx/>
                <a:latin typeface="Calibri Light"/>
                <a:ea typeface="+mn-ea"/>
                <a:cs typeface="+mn-cs"/>
              </a:rPr>
              <a:t>44403 Rezé cedex </a:t>
            </a:r>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 </a:t>
            </a:r>
            <a:r>
              <a:rPr kumimoji="0" lang="fr-FR" sz="950" b="0" i="0" u="none" strike="noStrike" kern="0" cap="none" spc="0" normalizeH="0" baseline="0" dirty="0">
                <a:ln>
                  <a:noFill/>
                </a:ln>
                <a:solidFill>
                  <a:schemeClr val="tx2"/>
                </a:solidFill>
                <a:effectLst/>
                <a:uLnTx/>
                <a:uFillTx/>
                <a:latin typeface="Calibri Light"/>
                <a:ea typeface="+mn-ea"/>
                <a:cs typeface="+mn-cs"/>
              </a:rPr>
              <a:t>Tél. 02 40 35 35 17</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337 630 792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55 337 630 792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15" name="Montpellier" title="Ouest">
            <a:extLst>
              <a:ext uri="{FF2B5EF4-FFF2-40B4-BE49-F238E27FC236}">
                <a16:creationId xmlns:a16="http://schemas.microsoft.com/office/drawing/2014/main" id="{0E1D97D1-8D72-4B4D-8CDF-C33A108320ED}"/>
              </a:ext>
            </a:extLst>
          </p:cNvPr>
          <p:cNvSpPr txBox="1">
            <a:spLocks noChangeArrowheads="1"/>
          </p:cNvSpPr>
          <p:nvPr userDrawn="1"/>
        </p:nvSpPr>
        <p:spPr bwMode="auto">
          <a:xfrm>
            <a:off x="9962040" y="139306"/>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Sémaphores Audit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SA au capital de 200 000 €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Société de Commissariat aux comptes Membre de la Compagnie Régionale de Paris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Immeuble Les Portes d’Antigone </a:t>
            </a:r>
          </a:p>
          <a:p>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71 place Vauban </a:t>
            </a: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 • </a:t>
            </a:r>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34000 Montpellier</a:t>
            </a:r>
          </a:p>
          <a:p>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Tél. 04 67 13 81 76</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337 630 792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55 337 630 792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ＭＳ Ｐゴシック" pitchFamily="34" charset="-128"/>
                <a:cs typeface="Arial" charset="0"/>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endParaRPr>
          </a:p>
        </p:txBody>
      </p:sp>
      <p:sp>
        <p:nvSpPr>
          <p:cNvPr id="4" name="Marseille" title="Ouest">
            <a:extLst>
              <a:ext uri="{FF2B5EF4-FFF2-40B4-BE49-F238E27FC236}">
                <a16:creationId xmlns:a16="http://schemas.microsoft.com/office/drawing/2014/main" id="{167F2C1D-ABCE-4526-BB30-56125451A206}"/>
              </a:ext>
            </a:extLst>
          </p:cNvPr>
          <p:cNvSpPr txBox="1">
            <a:spLocks noChangeArrowheads="1"/>
          </p:cNvSpPr>
          <p:nvPr userDrawn="1"/>
        </p:nvSpPr>
        <p:spPr bwMode="auto">
          <a:xfrm>
            <a:off x="6141111" y="0"/>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Sémaphores Audit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SA au capital de 200 000 €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Société de Commissariat aux comptes Membre de la Compagnie Régionale de Paris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Les Docks, Atrium 10.4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10, place de la </a:t>
            </a:r>
            <a:r>
              <a:rPr kumimoji="0" lang="fr-FR" sz="950" b="0" i="0" u="none" strike="noStrike" kern="0" cap="none" spc="0" normalizeH="0" baseline="0" dirty="0">
                <a:ln>
                  <a:noFill/>
                </a:ln>
                <a:solidFill>
                  <a:schemeClr val="tx2"/>
                </a:solidFill>
                <a:effectLst/>
                <a:uLnTx/>
                <a:uFillTx/>
                <a:latin typeface="+mn-lt"/>
                <a:ea typeface="+mn-ea"/>
                <a:cs typeface="+mn-cs"/>
              </a:rPr>
              <a:t>Joliette • </a:t>
            </a:r>
            <a:r>
              <a:rPr kumimoji="0" lang="fr-FR" sz="950" b="0" i="0" u="none" strike="noStrike" kern="0" cap="none" spc="0" normalizeH="0" baseline="0" dirty="0">
                <a:ln>
                  <a:noFill/>
                </a:ln>
                <a:solidFill>
                  <a:schemeClr val="tx2"/>
                </a:solidFill>
                <a:effectLst/>
                <a:uLnTx/>
                <a:uFillTx/>
                <a:latin typeface="Calibri Light"/>
                <a:ea typeface="+mn-ea"/>
                <a:cs typeface="+mn-cs"/>
              </a:rPr>
              <a:t>13002 Marseille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Tél. 04 96 17 05 60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337 630 792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55 337 630 792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ＭＳ Ｐゴシック" pitchFamily="34" charset="-128"/>
                <a:cs typeface="Arial" charset="0"/>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endParaRPr>
          </a:p>
        </p:txBody>
      </p:sp>
      <p:sp>
        <p:nvSpPr>
          <p:cNvPr id="5" name="Lyon" title="Ouest">
            <a:extLst>
              <a:ext uri="{FF2B5EF4-FFF2-40B4-BE49-F238E27FC236}">
                <a16:creationId xmlns:a16="http://schemas.microsoft.com/office/drawing/2014/main" id="{31AB5E71-3223-4C45-8F55-6A2C9F3E280D}"/>
              </a:ext>
            </a:extLst>
          </p:cNvPr>
          <p:cNvSpPr txBox="1">
            <a:spLocks noChangeArrowheads="1"/>
          </p:cNvSpPr>
          <p:nvPr userDrawn="1"/>
        </p:nvSpPr>
        <p:spPr bwMode="auto">
          <a:xfrm>
            <a:off x="3046596" y="-73619"/>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Sémaphores Audit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SA au capital de 200 000 €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dirty="0">
                <a:ln>
                  <a:noFill/>
                </a:ln>
                <a:solidFill>
                  <a:schemeClr val="tx2"/>
                </a:solidFill>
                <a:effectLst/>
                <a:uLnTx/>
                <a:uFillTx/>
                <a:latin typeface="Calibri Light"/>
                <a:ea typeface="ＭＳ Ｐゴシック" pitchFamily="34" charset="-128"/>
                <a:cs typeface="Arial" charset="0"/>
              </a:rPr>
              <a:t>Société de Commissariat aux comptes Membre de la Compagnie Régionale de Paris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Immeuble Le Green • 241 rue Garibaldi  69422 Lyon cedex 03</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Tél. 04 78 63 78 50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337 630 792 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FR 55 337 630 792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ＭＳ Ｐゴシック" pitchFamily="34" charset="-128"/>
                <a:cs typeface="Arial" charset="0"/>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endParaRPr>
          </a:p>
        </p:txBody>
      </p:sp>
      <p:sp>
        <p:nvSpPr>
          <p:cNvPr id="12" name="Lille" title="Ouest">
            <a:extLst>
              <a:ext uri="{FF2B5EF4-FFF2-40B4-BE49-F238E27FC236}">
                <a16:creationId xmlns:a16="http://schemas.microsoft.com/office/drawing/2014/main" id="{FE6E1815-7279-4074-9334-7BFAE180C2A0}"/>
              </a:ext>
            </a:extLst>
          </p:cNvPr>
          <p:cNvSpPr txBox="1">
            <a:spLocks noChangeArrowheads="1"/>
          </p:cNvSpPr>
          <p:nvPr userDrawn="1"/>
        </p:nvSpPr>
        <p:spPr bwMode="auto">
          <a:xfrm>
            <a:off x="521664" y="-161925"/>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Sémaphores Audit SA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SA au capital de 200 000 €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dirty="0">
                <a:ln>
                  <a:noFill/>
                </a:ln>
                <a:solidFill>
                  <a:schemeClr val="tx2"/>
                </a:solidFill>
                <a:effectLst/>
                <a:uLnTx/>
                <a:uFillTx/>
                <a:latin typeface="Calibri Light"/>
                <a:ea typeface="+mn-ea"/>
                <a:cs typeface="+mn-cs"/>
              </a:rPr>
              <a:t>Société de Commissariat aux comptes Membre de la Compagnie Régionale de Paris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Bureau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28, Place de la Gare • 59042 Lille cedex  Tél. 03 20 14 64 64</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20/24 rue Martin Bernard</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75013 Paris • Tél. 01 53 62 70 00</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ＭＳ Ｐゴシック" pitchFamily="34" charset="-128"/>
                <a:cs typeface="Arial" charset="0"/>
                <a:sym typeface="Georgia"/>
              </a:rPr>
              <a:t>337 630 792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RCS Paris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55 337 630 792</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Tree>
    <p:extLst>
      <p:ext uri="{BB962C8B-B14F-4D97-AF65-F5344CB8AC3E}">
        <p14:creationId xmlns:p14="http://schemas.microsoft.com/office/powerpoint/2010/main" val="376175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dressages-GVA">
    <p:spTree>
      <p:nvGrpSpPr>
        <p:cNvPr id="1" name=""/>
        <p:cNvGrpSpPr/>
        <p:nvPr/>
      </p:nvGrpSpPr>
      <p:grpSpPr>
        <a:xfrm>
          <a:off x="0" y="0"/>
          <a:ext cx="0" cy="0"/>
          <a:chOff x="0" y="0"/>
          <a:chExt cx="0" cy="0"/>
        </a:xfrm>
      </p:grpSpPr>
      <p:sp>
        <p:nvSpPr>
          <p:cNvPr id="3" name="GVA AUDIT" title="Ouest">
            <a:extLst>
              <a:ext uri="{FF2B5EF4-FFF2-40B4-BE49-F238E27FC236}">
                <a16:creationId xmlns:a16="http://schemas.microsoft.com/office/drawing/2014/main" id="{AF29DF0D-1282-4F6F-A064-B231294A919F}"/>
              </a:ext>
            </a:extLst>
          </p:cNvPr>
          <p:cNvSpPr txBox="1">
            <a:spLocks noChangeArrowheads="1"/>
          </p:cNvSpPr>
          <p:nvPr userDrawn="1"/>
        </p:nvSpPr>
        <p:spPr bwMode="auto">
          <a:xfrm>
            <a:off x="2298432" y="794905"/>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GVA AUDIT</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par Actions Simplifiée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capital de 50.000 €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 Commissariat aux Comptes membre de la Compagnie Régionale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de Paris</a:t>
            </a:r>
          </a:p>
          <a:p>
            <a:pPr marL="0" marR="0" lvl="0" indent="0" algn="l" defTabSz="811672" rtl="0" eaLnBrk="1" fontAlgn="auto" latinLnBrk="0" hangingPunct="1">
              <a:lnSpc>
                <a:spcPct val="90000"/>
              </a:lnSpc>
              <a:spcBef>
                <a:spcPts val="60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105 avenue Raymond Poincaré • </a:t>
            </a: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CS 81691 • 75116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PARIS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+33 (0)1 45 00 76 </a:t>
            </a: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00 • info@gva.fr  www.gva.fr </a:t>
            </a: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60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347 496 788 RCS Paris </a:t>
            </a: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 </a:t>
            </a: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NAF 6920 Z</a:t>
            </a: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45 347 496 788 </a:t>
            </a:r>
          </a:p>
          <a:p>
            <a:pPr marL="0" marR="0" lvl="0" indent="0" algn="l" defTabSz="811672" rtl="0" eaLnBrk="1" fontAlgn="auto" latinLnBrk="0" hangingPunct="1">
              <a:lnSpc>
                <a:spcPct val="90000"/>
              </a:lnSpc>
              <a:spcBef>
                <a:spcPts val="60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Membre de UHY international,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réseau de cabinets indépendants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d’audit et de conseil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Membre indépendant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du Groupement Différence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Certifié ISO 9001 Version 2015</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
        <p:nvSpPr>
          <p:cNvPr id="4" name="GVA-EURAUDIT" title="Ouest">
            <a:extLst>
              <a:ext uri="{FF2B5EF4-FFF2-40B4-BE49-F238E27FC236}">
                <a16:creationId xmlns:a16="http://schemas.microsoft.com/office/drawing/2014/main" id="{FB9A22E9-E2A3-4784-AC89-5744EAFA516E}"/>
              </a:ext>
            </a:extLst>
          </p:cNvPr>
          <p:cNvSpPr txBox="1">
            <a:spLocks noChangeArrowheads="1"/>
          </p:cNvSpPr>
          <p:nvPr userDrawn="1"/>
        </p:nvSpPr>
        <p:spPr bwMode="auto">
          <a:xfrm>
            <a:off x="5843463" y="1216602"/>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GVA-EURAUDIT</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par Actions Simplifiée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capital de 350.000 € </a:t>
            </a:r>
          </a:p>
          <a:p>
            <a:pPr marL="0" marR="0" lvl="0" indent="0" algn="l" defTabSz="811672" rtl="0" eaLnBrk="1" fontAlgn="auto" latinLnBrk="0" hangingPunct="1">
              <a:lnSpc>
                <a:spcPct val="90000"/>
              </a:lnSpc>
              <a:spcBef>
                <a:spcPts val="600"/>
              </a:spcBef>
              <a:spcAft>
                <a:spcPts val="0"/>
              </a:spcAft>
              <a:buClr>
                <a:srgbClr val="EE7D11"/>
              </a:buClr>
              <a:buSzTx/>
              <a:buFont typeface="Arial" panose="020B0604020202020204" pitchFamily="34" charset="0"/>
              <a:buNone/>
              <a:tabLst/>
              <a:defRPr/>
            </a:pPr>
            <a:r>
              <a:rPr kumimoji="0" lang="fr-FR" sz="90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et de Commissariat aux Comptes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00" b="0" i="0" u="none" strike="noStrike" kern="0" cap="none" spc="0" normalizeH="0" baseline="0" noProof="0" dirty="0">
                <a:ln>
                  <a:noFill/>
                </a:ln>
                <a:solidFill>
                  <a:schemeClr val="tx2"/>
                </a:solidFill>
                <a:effectLst/>
                <a:uLnTx/>
                <a:uFillTx/>
                <a:latin typeface="Calibri Light"/>
                <a:ea typeface="+mn-ea"/>
                <a:cs typeface="+mn-cs"/>
                <a:sym typeface="Georgia"/>
              </a:rPr>
              <a:t>inscrite au Tableau de l'Ordre des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00" b="0" i="0" u="none" strike="noStrike" kern="0" cap="none" spc="0" normalizeH="0" baseline="0" noProof="0" dirty="0">
                <a:ln>
                  <a:noFill/>
                </a:ln>
                <a:solidFill>
                  <a:schemeClr val="tx2"/>
                </a:solidFill>
                <a:effectLst/>
                <a:uLnTx/>
                <a:uFillTx/>
                <a:latin typeface="Calibri Light"/>
                <a:ea typeface="+mn-ea"/>
                <a:cs typeface="+mn-cs"/>
                <a:sym typeface="Georgia"/>
              </a:rPr>
              <a:t>Experts-Comptables et membre de la Compagnie Régionale des Commissaires aux Comptes de la Région de Paris/Ile de France</a:t>
            </a:r>
          </a:p>
          <a:p>
            <a:pPr marL="0" marR="0" lvl="0" indent="0" algn="l" defTabSz="811672" rtl="0" eaLnBrk="1" fontAlgn="auto" latinLnBrk="0" hangingPunct="1">
              <a:lnSpc>
                <a:spcPct val="90000"/>
              </a:lnSpc>
              <a:spcBef>
                <a:spcPts val="600"/>
              </a:spcBef>
              <a:spcAft>
                <a:spcPts val="0"/>
              </a:spcAft>
              <a:buClr>
                <a:srgbClr val="EE7D11"/>
              </a:buClr>
              <a:buSzTx/>
              <a:buFont typeface="Arial" panose="020B0604020202020204" pitchFamily="34" charset="0"/>
              <a:buNone/>
              <a:tabLst/>
              <a:defRPr/>
            </a:pPr>
            <a:r>
              <a:rPr kumimoji="0" lang="fr-FR" sz="90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00" b="0" i="0" u="none" strike="noStrike" kern="0" cap="none" spc="0" normalizeH="0" baseline="0" noProof="0" dirty="0">
                <a:ln>
                  <a:noFill/>
                </a:ln>
                <a:solidFill>
                  <a:schemeClr val="tx2"/>
                </a:solidFill>
                <a:effectLst/>
                <a:uLnTx/>
                <a:uFillTx/>
                <a:latin typeface="Calibri Light"/>
                <a:ea typeface="+mn-ea"/>
                <a:cs typeface="+mn-cs"/>
                <a:sym typeface="Georgia"/>
              </a:rPr>
              <a:t>105 avenue Raymond Poincaré </a:t>
            </a:r>
            <a:r>
              <a:rPr kumimoji="0" lang="fr-FR" sz="900" b="0" i="0" u="none" strike="noStrike" kern="0" cap="none" spc="0" normalizeH="0" baseline="0" noProof="0" dirty="0">
                <a:ln>
                  <a:noFill/>
                </a:ln>
                <a:solidFill>
                  <a:schemeClr val="tx2"/>
                </a:solidFill>
                <a:effectLst/>
                <a:uLnTx/>
                <a:uFillTx/>
                <a:latin typeface="+mn-lt"/>
                <a:ea typeface="+mn-ea"/>
                <a:cs typeface="+mn-cs"/>
                <a:sym typeface="Georgia"/>
              </a:rPr>
              <a:t> CS 81691 •  </a:t>
            </a:r>
            <a:r>
              <a:rPr kumimoji="0" lang="fr-FR" sz="900" b="0" i="0" u="none" strike="noStrike" kern="0" cap="none" spc="0" normalizeH="0" baseline="0" noProof="0" dirty="0">
                <a:ln>
                  <a:noFill/>
                </a:ln>
                <a:solidFill>
                  <a:schemeClr val="tx2"/>
                </a:solidFill>
                <a:effectLst/>
                <a:uLnTx/>
                <a:uFillTx/>
                <a:latin typeface="Calibri Light"/>
                <a:ea typeface="+mn-ea"/>
                <a:cs typeface="+mn-cs"/>
                <a:sym typeface="Georgia"/>
              </a:rPr>
              <a:t>75116 PARIS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00" b="0" i="0" u="none" strike="noStrike" kern="0" cap="none" spc="0" normalizeH="0" baseline="0" noProof="0" dirty="0">
                <a:ln>
                  <a:noFill/>
                </a:ln>
                <a:solidFill>
                  <a:schemeClr val="tx2"/>
                </a:solidFill>
                <a:effectLst/>
                <a:uLnTx/>
                <a:uFillTx/>
                <a:latin typeface="Calibri Light"/>
                <a:ea typeface="+mn-ea"/>
                <a:cs typeface="+mn-cs"/>
                <a:sym typeface="Georgia"/>
              </a:rPr>
              <a:t>Tél. +33 (0)1 45 00 76 00 </a:t>
            </a:r>
            <a:r>
              <a:rPr kumimoji="0" lang="fr-FR" sz="900" b="0" i="0" u="none" strike="noStrike" kern="0" cap="none" spc="0" normalizeH="0" baseline="0" noProof="0" dirty="0">
                <a:ln>
                  <a:noFill/>
                </a:ln>
                <a:solidFill>
                  <a:schemeClr val="tx2"/>
                </a:solidFill>
                <a:effectLst/>
                <a:uLnTx/>
                <a:uFillTx/>
                <a:latin typeface="+mn-lt"/>
                <a:ea typeface="+mn-ea"/>
                <a:cs typeface="+mn-cs"/>
                <a:sym typeface="Georgia"/>
              </a:rPr>
              <a:t>• info@gva.fr  www.gva.fr </a:t>
            </a:r>
          </a:p>
          <a:p>
            <a:pPr marL="0" marR="0" lvl="0" indent="0" algn="l" defTabSz="811672" rtl="0" eaLnBrk="1" fontAlgn="auto" latinLnBrk="0" hangingPunct="1">
              <a:lnSpc>
                <a:spcPct val="90000"/>
              </a:lnSpc>
              <a:spcBef>
                <a:spcPts val="600"/>
              </a:spcBef>
              <a:spcAft>
                <a:spcPts val="0"/>
              </a:spcAft>
              <a:buClr>
                <a:srgbClr val="EE7D11"/>
              </a:buClr>
              <a:buSzTx/>
              <a:buFont typeface="Arial" panose="020B0604020202020204" pitchFamily="34" charset="0"/>
              <a:buNone/>
              <a:tabLst/>
              <a:defRPr/>
            </a:pPr>
            <a:r>
              <a:rPr kumimoji="0" lang="fr-FR" sz="900" b="0" i="0" u="none" strike="noStrike" kern="0" cap="none" spc="0" normalizeH="0" baseline="0" noProof="0" dirty="0">
                <a:ln>
                  <a:noFill/>
                </a:ln>
                <a:solidFill>
                  <a:schemeClr val="tx2"/>
                </a:solidFill>
                <a:effectLst/>
                <a:uLnTx/>
                <a:uFillTx/>
                <a:latin typeface="Calibri Light"/>
                <a:ea typeface="+mn-ea"/>
                <a:cs typeface="+mn-cs"/>
                <a:sym typeface="Georgia"/>
              </a:rPr>
              <a:t>310 132 832 RCS PARIS </a:t>
            </a:r>
            <a:r>
              <a:rPr kumimoji="0" lang="fr-FR" sz="900" b="0" i="0" u="none" strike="noStrike" kern="0" cap="none" spc="0" normalizeH="0" baseline="0" noProof="0" dirty="0">
                <a:ln>
                  <a:noFill/>
                </a:ln>
                <a:solidFill>
                  <a:schemeClr val="tx2"/>
                </a:solidFill>
                <a:effectLst/>
                <a:uLnTx/>
                <a:uFillTx/>
                <a:latin typeface="+mn-lt"/>
                <a:ea typeface="+mn-ea"/>
                <a:cs typeface="+mn-cs"/>
                <a:sym typeface="Georgia"/>
              </a:rPr>
              <a:t>• NAF 6920 Z </a:t>
            </a:r>
            <a:r>
              <a:rPr kumimoji="0" lang="fr-FR" sz="90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00" b="0" i="0" u="none" strike="noStrike" kern="0" cap="none" spc="0" normalizeH="0" baseline="0" noProof="0" dirty="0">
                <a:ln>
                  <a:noFill/>
                </a:ln>
                <a:solidFill>
                  <a:schemeClr val="tx2"/>
                </a:solidFill>
                <a:effectLst/>
                <a:uLnTx/>
                <a:uFillTx/>
                <a:latin typeface="Calibri Light"/>
                <a:ea typeface="+mn-ea"/>
                <a:cs typeface="+mn-cs"/>
                <a:sym typeface="Georgia"/>
              </a:rPr>
              <a:t>FR 19 310 132 832</a:t>
            </a:r>
          </a:p>
          <a:p>
            <a:pPr marL="0" marR="0" lvl="0" indent="0" algn="l" defTabSz="811672" rtl="0" eaLnBrk="1" fontAlgn="auto" latinLnBrk="0" hangingPunct="1">
              <a:lnSpc>
                <a:spcPct val="90000"/>
              </a:lnSpc>
              <a:spcBef>
                <a:spcPts val="600"/>
              </a:spcBef>
              <a:spcAft>
                <a:spcPts val="0"/>
              </a:spcAft>
              <a:buClr>
                <a:srgbClr val="EE7D11"/>
              </a:buClr>
              <a:buSzTx/>
              <a:buFontTx/>
              <a:buNone/>
              <a:tabLst/>
              <a:defRPr/>
            </a:pPr>
            <a:r>
              <a:rPr kumimoji="0" lang="fr-FR" sz="900" b="0" i="1" u="none" strike="noStrike" kern="0" cap="none" spc="-18" normalizeH="0" baseline="0" noProof="0" dirty="0">
                <a:ln>
                  <a:noFill/>
                </a:ln>
                <a:solidFill>
                  <a:schemeClr val="tx2"/>
                </a:solidFill>
                <a:effectLst/>
                <a:uLnTx/>
                <a:uFillTx/>
                <a:latin typeface="+mn-lt"/>
                <a:ea typeface="+mn-ea"/>
                <a:cs typeface="+mn-cs"/>
                <a:sym typeface="Georgia"/>
              </a:rPr>
              <a:t>Membre de UHY international,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00" b="0" i="1" u="none" strike="noStrike" kern="0" cap="none" spc="-18" normalizeH="0" baseline="0" noProof="0" dirty="0">
                <a:ln>
                  <a:noFill/>
                </a:ln>
                <a:solidFill>
                  <a:schemeClr val="tx2"/>
                </a:solidFill>
                <a:effectLst/>
                <a:uLnTx/>
                <a:uFillTx/>
                <a:latin typeface="+mn-lt"/>
                <a:ea typeface="+mn-ea"/>
                <a:cs typeface="+mn-cs"/>
                <a:sym typeface="Georgia"/>
              </a:rPr>
              <a:t>réseau de cabinets indépendants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00" b="0" i="1" u="none" strike="noStrike" kern="0" cap="none" spc="-18" normalizeH="0" baseline="0" noProof="0" dirty="0">
                <a:ln>
                  <a:noFill/>
                </a:ln>
                <a:solidFill>
                  <a:schemeClr val="tx2"/>
                </a:solidFill>
                <a:effectLst/>
                <a:uLnTx/>
                <a:uFillTx/>
                <a:latin typeface="+mn-lt"/>
                <a:ea typeface="+mn-ea"/>
                <a:cs typeface="+mn-cs"/>
                <a:sym typeface="Georgia"/>
              </a:rPr>
              <a:t>d’audit et de conseil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00" b="0" i="1" u="none" strike="noStrike" kern="0" cap="none" spc="-18" normalizeH="0" baseline="0" noProof="0" dirty="0">
                <a:ln>
                  <a:noFill/>
                </a:ln>
                <a:solidFill>
                  <a:schemeClr val="tx2"/>
                </a:solidFill>
                <a:effectLst/>
                <a:uLnTx/>
                <a:uFillTx/>
                <a:latin typeface="+mn-lt"/>
                <a:ea typeface="+mn-ea"/>
                <a:cs typeface="+mn-cs"/>
                <a:sym typeface="Georgia"/>
              </a:rPr>
              <a:t>Membre indépendant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00" b="0" i="1" u="none" strike="noStrike" kern="0" cap="none" spc="-18" normalizeH="0" baseline="0" noProof="0" dirty="0">
                <a:ln>
                  <a:noFill/>
                </a:ln>
                <a:solidFill>
                  <a:schemeClr val="tx2"/>
                </a:solidFill>
                <a:effectLst/>
                <a:uLnTx/>
                <a:uFillTx/>
                <a:latin typeface="+mn-lt"/>
                <a:ea typeface="+mn-ea"/>
                <a:cs typeface="+mn-cs"/>
                <a:sym typeface="Georgia"/>
              </a:rPr>
              <a:t>du Groupement Différence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00" b="0" i="1" u="none" strike="noStrike" kern="0" cap="none" spc="-18" normalizeH="0" baseline="0" noProof="0" dirty="0">
                <a:ln>
                  <a:noFill/>
                </a:ln>
                <a:solidFill>
                  <a:schemeClr val="tx2"/>
                </a:solidFill>
                <a:effectLst/>
                <a:uLnTx/>
                <a:uFillTx/>
                <a:latin typeface="+mn-lt"/>
                <a:ea typeface="+mn-ea"/>
                <a:cs typeface="+mn-cs"/>
                <a:sym typeface="Georgia"/>
              </a:rPr>
              <a:t>Certifié ISO 9001 Version 2015</a:t>
            </a:r>
          </a:p>
          <a:p>
            <a:pPr marL="0" marR="0" lvl="0" indent="0" algn="l" defTabSz="811672" rtl="0" eaLnBrk="1" fontAlgn="auto" latinLnBrk="0" hangingPunct="1">
              <a:lnSpc>
                <a:spcPct val="90000"/>
              </a:lnSpc>
              <a:spcBef>
                <a:spcPts val="60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Tree>
    <p:extLst>
      <p:ext uri="{BB962C8B-B14F-4D97-AF65-F5344CB8AC3E}">
        <p14:creationId xmlns:p14="http://schemas.microsoft.com/office/powerpoint/2010/main" val="31779160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dressages-GVA UHY EX ARCCA">
    <p:spTree>
      <p:nvGrpSpPr>
        <p:cNvPr id="1" name=""/>
        <p:cNvGrpSpPr/>
        <p:nvPr/>
      </p:nvGrpSpPr>
      <p:grpSpPr>
        <a:xfrm>
          <a:off x="0" y="0"/>
          <a:ext cx="0" cy="0"/>
          <a:chOff x="0" y="0"/>
          <a:chExt cx="0" cy="0"/>
        </a:xfrm>
      </p:grpSpPr>
      <p:sp>
        <p:nvSpPr>
          <p:cNvPr id="5" name="UHY EX ARCCA" title="Ouest">
            <a:extLst>
              <a:ext uri="{FF2B5EF4-FFF2-40B4-BE49-F238E27FC236}">
                <a16:creationId xmlns:a16="http://schemas.microsoft.com/office/drawing/2014/main" id="{1580336D-0757-4A1F-A48D-CFDAE1CA849E}"/>
              </a:ext>
            </a:extLst>
          </p:cNvPr>
          <p:cNvSpPr txBox="1">
            <a:spLocks noChangeArrowheads="1"/>
          </p:cNvSpPr>
          <p:nvPr userDrawn="1"/>
        </p:nvSpPr>
        <p:spPr bwMode="auto">
          <a:xfrm>
            <a:off x="2320143" y="1206822"/>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mn-lt"/>
                <a:ea typeface="+mn-ea"/>
                <a:cs typeface="+mn-cs"/>
                <a:sym typeface="Georgia"/>
              </a:rPr>
              <a:t>UHY GVA</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Société Anonyme au capital de 379.376 €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mn-l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Société d'Expertise Comptable et de Commissariat aux comptes inscrite au Tableau de l'Ordre des Experts-Comptables et membre de la Compagnie Régionale de la Région de Paris/Ile de France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mn-l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mn-l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105 Avenue Raymond Poincaré • 75116 PARIS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Tél. +33 (0)1 45 00 76 00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mn-l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414 520 205 RCS PARIS • NAF 6920 Z</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Numéro d’identification intracommunautaire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FR 63 414 520 205</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mn-l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Membre de UHY international,</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réseau de cabinets indépendants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d’audit et de conseil  </a:t>
            </a:r>
            <a:endParaRPr kumimoji="0" lang="fr-FR" sz="950" b="0" i="0" u="none" strike="noStrike" kern="0" cap="none" spc="0" normalizeH="0" baseline="0" noProof="0" dirty="0">
              <a:ln>
                <a:noFill/>
              </a:ln>
              <a:solidFill>
                <a:schemeClr val="tx2"/>
              </a:solidFill>
              <a:effectLst/>
              <a:uLnTx/>
              <a:uFillTx/>
              <a:latin typeface="+mn-l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Certifié ISO 9001 Version 2015</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mn-l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mn-l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mn-l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mn-l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mn-l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mn-l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mn-l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mn-l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mn-l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Tree>
    <p:extLst>
      <p:ext uri="{BB962C8B-B14F-4D97-AF65-F5344CB8AC3E}">
        <p14:creationId xmlns:p14="http://schemas.microsoft.com/office/powerpoint/2010/main" val="31372611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dressages-GVA UHY">
    <p:spTree>
      <p:nvGrpSpPr>
        <p:cNvPr id="1" name=""/>
        <p:cNvGrpSpPr/>
        <p:nvPr/>
      </p:nvGrpSpPr>
      <p:grpSpPr>
        <a:xfrm>
          <a:off x="0" y="0"/>
          <a:ext cx="0" cy="0"/>
          <a:chOff x="0" y="0"/>
          <a:chExt cx="0" cy="0"/>
        </a:xfrm>
      </p:grpSpPr>
      <p:sp>
        <p:nvSpPr>
          <p:cNvPr id="12" name="UHY GVA" title="Ouest">
            <a:extLst>
              <a:ext uri="{FF2B5EF4-FFF2-40B4-BE49-F238E27FC236}">
                <a16:creationId xmlns:a16="http://schemas.microsoft.com/office/drawing/2014/main" id="{FE6E1815-7279-4074-9334-7BFAE180C2A0}"/>
              </a:ext>
            </a:extLst>
          </p:cNvPr>
          <p:cNvSpPr txBox="1">
            <a:spLocks noChangeArrowheads="1"/>
          </p:cNvSpPr>
          <p:nvPr userDrawn="1"/>
        </p:nvSpPr>
        <p:spPr bwMode="auto">
          <a:xfrm>
            <a:off x="2116709" y="1466811"/>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UHY GVA</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Anonyme au capital de 379.376 €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d'Expertise Comptable et de Commissariat aux comptes inscrite au Tableau de l'Ordre des Experts-Comptables et membre de la Compagnie Régionale de la Région de Paris/Ile de France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105 Avenue Raymond Poincaré • 75116 PARIS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+33 (0)1 45 00 76 00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414 520 205 RCS PARIS </a:t>
            </a:r>
            <a:r>
              <a:rPr kumimoji="0" lang="fr-FR" sz="950" b="0" i="0" u="none" strike="noStrike" kern="0" cap="none" spc="0" normalizeH="0" baseline="0" noProof="0" dirty="0">
                <a:ln>
                  <a:noFill/>
                </a:ln>
                <a:solidFill>
                  <a:schemeClr val="tx2"/>
                </a:solidFill>
                <a:effectLst/>
                <a:uLnTx/>
                <a:uFillTx/>
                <a:latin typeface="+mn-lt"/>
                <a:ea typeface="+mn-ea"/>
                <a:cs typeface="+mn-cs"/>
                <a:sym typeface="Georgia"/>
              </a:rPr>
              <a:t>• NAF 6920 Z</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63 414 520 205</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Membre de UHY international,</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réseau de cabinets indépendants</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d’audit et de conseil  </a:t>
            </a:r>
            <a:endParaRPr kumimoji="0" lang="fr-FR" sz="950" b="0" i="0" u="none" strike="noStrike" kern="0" cap="none" spc="0" normalizeH="0" baseline="0" noProof="0" dirty="0">
              <a:ln>
                <a:noFill/>
              </a:ln>
              <a:solidFill>
                <a:schemeClr val="tx2"/>
              </a:solidFill>
              <a:effectLst/>
              <a:uLnTx/>
              <a:uFillTx/>
              <a:latin typeface="+mn-l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0" i="1" u="none" strike="noStrike" kern="0" cap="none" spc="-18" normalizeH="0" baseline="0" noProof="0" dirty="0">
                <a:ln>
                  <a:noFill/>
                </a:ln>
                <a:solidFill>
                  <a:schemeClr val="tx2"/>
                </a:solidFill>
                <a:effectLst/>
                <a:uLnTx/>
                <a:uFillTx/>
                <a:latin typeface="+mn-lt"/>
                <a:ea typeface="+mn-ea"/>
                <a:cs typeface="+mn-cs"/>
                <a:sym typeface="Georgia"/>
              </a:rPr>
              <a:t>Certifié ISO 9001 Version 2015</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Tree>
    <p:extLst>
      <p:ext uri="{BB962C8B-B14F-4D97-AF65-F5344CB8AC3E}">
        <p14:creationId xmlns:p14="http://schemas.microsoft.com/office/powerpoint/2010/main" val="29123676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dressages-TH Conseil">
    <p:spTree>
      <p:nvGrpSpPr>
        <p:cNvPr id="1" name=""/>
        <p:cNvGrpSpPr/>
        <p:nvPr/>
      </p:nvGrpSpPr>
      <p:grpSpPr>
        <a:xfrm>
          <a:off x="0" y="0"/>
          <a:ext cx="0" cy="0"/>
          <a:chOff x="0" y="0"/>
          <a:chExt cx="0" cy="0"/>
        </a:xfrm>
      </p:grpSpPr>
      <p:sp>
        <p:nvSpPr>
          <p:cNvPr id="12" name="Lyon" title="Ouest">
            <a:extLst>
              <a:ext uri="{FF2B5EF4-FFF2-40B4-BE49-F238E27FC236}">
                <a16:creationId xmlns:a16="http://schemas.microsoft.com/office/drawing/2014/main" id="{FE6E1815-7279-4074-9334-7BFAE180C2A0}"/>
              </a:ext>
            </a:extLst>
          </p:cNvPr>
          <p:cNvSpPr txBox="1">
            <a:spLocks noChangeArrowheads="1"/>
          </p:cNvSpPr>
          <p:nvPr userDrawn="1"/>
        </p:nvSpPr>
        <p:spPr bwMode="auto">
          <a:xfrm>
            <a:off x="870726" y="349513"/>
            <a:ext cx="2232000"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82714" tIns="41356" rIns="82714" bIns="41356" anchor="b" anchorCtr="0" upright="1">
            <a:noAutofit/>
          </a:bodyPr>
          <a:lstStyle/>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TH CONSEIL</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Société par Actions Simplifiée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 capital de 8.237 €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rPr>
              <a:t>Siège social </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 2 Chemin de la </a:t>
            </a:r>
            <a:r>
              <a:rPr kumimoji="0" lang="fr-FR" sz="950" b="0" i="0" u="none" strike="noStrike" kern="0" cap="none" spc="0" normalizeH="0" baseline="0" noProof="0" dirty="0" err="1">
                <a:ln>
                  <a:noFill/>
                </a:ln>
                <a:solidFill>
                  <a:schemeClr val="tx2"/>
                </a:solidFill>
                <a:effectLst/>
                <a:uLnTx/>
                <a:uFillTx/>
                <a:latin typeface="Calibri Light"/>
                <a:ea typeface="+mn-ea"/>
                <a:cs typeface="+mn-cs"/>
                <a:sym typeface="Georgia"/>
              </a:rPr>
              <a:t>Chauderaie</a:t>
            </a: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  69340 FRANCHEVILLE</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Tél. +33 (0)4 78 57 94 23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endPar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478 312 614 RCS LYON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Numéro d’identification intracommunautaire </a:t>
            </a:r>
            <a:b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b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FR 73 478 312 614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Organisme Formation inscrit </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auprès du Préfet de la région</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Auvergne Rhône-Alpes sous</a:t>
            </a:r>
          </a:p>
          <a:p>
            <a:pPr marL="0" marR="0" lvl="0" indent="0" algn="l" defTabSz="811672" rtl="0" eaLnBrk="1" fontAlgn="auto" latinLnBrk="0" hangingPunct="1">
              <a:lnSpc>
                <a:spcPct val="90000"/>
              </a:lnSpc>
              <a:spcBef>
                <a:spcPts val="0"/>
              </a:spcBef>
              <a:spcAft>
                <a:spcPts val="0"/>
              </a:spcAft>
              <a:buClr>
                <a:srgbClr val="EE7D11"/>
              </a:buClr>
              <a:buSzTx/>
              <a:buFont typeface="Arial" panose="020B0604020202020204" pitchFamily="34" charset="0"/>
              <a:buNone/>
              <a:tabLst/>
              <a:defRPr/>
            </a:pPr>
            <a:r>
              <a:rPr kumimoji="0" lang="fr-FR" sz="950" b="0" i="0" u="none" strike="noStrike" kern="0" cap="none" spc="0" normalizeH="0" baseline="0" noProof="0" dirty="0">
                <a:ln>
                  <a:noFill/>
                </a:ln>
                <a:solidFill>
                  <a:schemeClr val="tx2"/>
                </a:solidFill>
                <a:effectLst/>
                <a:uLnTx/>
                <a:uFillTx/>
                <a:latin typeface="Calibri Light"/>
                <a:ea typeface="+mn-ea"/>
                <a:cs typeface="+mn-cs"/>
                <a:sym typeface="Georgia"/>
              </a:rPr>
              <a:t>le n 82.69.09009.69</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950" b="1" i="0" u="none" strike="noStrike" kern="0" cap="none" spc="-18" normalizeH="0" baseline="0" noProof="0" dirty="0">
                <a:ln>
                  <a:noFill/>
                </a:ln>
                <a:solidFill>
                  <a:schemeClr val="tx2"/>
                </a:solidFill>
                <a:effectLst/>
                <a:uLnTx/>
                <a:uFillTx/>
                <a:latin typeface="Calibri Light"/>
                <a:ea typeface="+mn-ea"/>
                <a:cs typeface="+mn-cs"/>
                <a:sym typeface="Georgia"/>
              </a:rPr>
              <a:t>Une société du Groupe Alpha</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endParaRPr kumimoji="0" lang="fr-FR" sz="950" b="1" i="0" u="none" strike="noStrike" kern="0" cap="none" spc="0" normalizeH="0" baseline="0" noProof="0" dirty="0">
              <a:ln>
                <a:noFill/>
              </a:ln>
              <a:solidFill>
                <a:schemeClr val="tx2"/>
              </a:solidFill>
              <a:effectLst/>
              <a:uLnTx/>
              <a:uFillTx/>
              <a:latin typeface="Calibri Light"/>
              <a:ea typeface="+mn-ea"/>
              <a:cs typeface="+mn-cs"/>
              <a:sym typeface="Georgia"/>
            </a:endParaRP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BORDEAUX • LILLE • LYON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MARSEILLE • METZ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MONTPELLIER • NANTES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NOUMÉA • ORLÉANS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PARIS • ROUEN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SAINT-DENIS DE LA RÉUNION  </a:t>
            </a:r>
          </a:p>
          <a:p>
            <a:pPr marL="0" marR="0" lvl="0" indent="0" algn="l" defTabSz="811672" rtl="0" eaLnBrk="1" fontAlgn="auto" latinLnBrk="0" hangingPunct="1">
              <a:lnSpc>
                <a:spcPct val="90000"/>
              </a:lnSpc>
              <a:spcBef>
                <a:spcPts val="0"/>
              </a:spcBef>
              <a:spcAft>
                <a:spcPts val="0"/>
              </a:spcAft>
              <a:buClr>
                <a:srgbClr val="EE7D11"/>
              </a:buClr>
              <a:buSzTx/>
              <a:buFontTx/>
              <a:buNone/>
              <a:tabLst/>
              <a:defRPr/>
            </a:pPr>
            <a:r>
              <a:rPr kumimoji="0" lang="fr-FR" sz="800" b="0" i="0" u="none" strike="noStrike" kern="0" cap="none" spc="0" normalizeH="0" baseline="0" noProof="0" dirty="0">
                <a:ln>
                  <a:noFill/>
                </a:ln>
                <a:solidFill>
                  <a:schemeClr val="tx2"/>
                </a:solidFill>
                <a:effectLst/>
                <a:uLnTx/>
                <a:uFillTx/>
                <a:latin typeface="Calibri Light"/>
                <a:ea typeface="+mn-ea"/>
                <a:cs typeface="+mn-cs"/>
                <a:sym typeface="Georgia"/>
              </a:rPr>
              <a:t>TOULOUSE</a:t>
            </a:r>
            <a:endParaRPr kumimoji="0" lang="fr-FR" sz="800" b="1" i="0" u="none" strike="noStrike" kern="0" cap="none" spc="0" normalizeH="0" baseline="0" noProof="0" dirty="0">
              <a:ln>
                <a:noFill/>
              </a:ln>
              <a:solidFill>
                <a:schemeClr val="tx2"/>
              </a:solidFill>
              <a:effectLst/>
              <a:uLnTx/>
              <a:uFillTx/>
              <a:latin typeface="Calibri Light"/>
              <a:ea typeface="+mn-ea"/>
              <a:cs typeface="+mn-cs"/>
              <a:sym typeface="Georgia"/>
            </a:endParaRPr>
          </a:p>
        </p:txBody>
      </p:sp>
    </p:spTree>
    <p:extLst>
      <p:ext uri="{BB962C8B-B14F-4D97-AF65-F5344CB8AC3E}">
        <p14:creationId xmlns:p14="http://schemas.microsoft.com/office/powerpoint/2010/main" val="2778597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cxnSp>
        <p:nvCxnSpPr>
          <p:cNvPr id="14" name="Connecteur droit 13"/>
          <p:cNvCxnSpPr/>
          <p:nvPr userDrawn="1"/>
        </p:nvCxnSpPr>
        <p:spPr bwMode="auto">
          <a:xfrm>
            <a:off x="619617" y="7479428"/>
            <a:ext cx="11052684" cy="3349"/>
          </a:xfrm>
          <a:prstGeom prst="line">
            <a:avLst/>
          </a:prstGeom>
          <a:noFill/>
          <a:ln w="28575" cap="rnd" cmpd="sng" algn="ctr">
            <a:solidFill>
              <a:srgbClr val="00407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6"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106" b="2139"/>
          <a:stretch/>
        </p:blipFill>
        <p:spPr bwMode="auto">
          <a:xfrm>
            <a:off x="-9747" y="4504024"/>
            <a:ext cx="4154079" cy="320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e 17"/>
          <p:cNvGrpSpPr/>
          <p:nvPr userDrawn="1"/>
        </p:nvGrpSpPr>
        <p:grpSpPr>
          <a:xfrm flipH="1">
            <a:off x="11236940" y="7266119"/>
            <a:ext cx="428930" cy="428497"/>
            <a:chOff x="422275" y="838200"/>
            <a:chExt cx="332435" cy="370213"/>
          </a:xfrm>
          <a:solidFill>
            <a:srgbClr val="80003B"/>
          </a:solidFill>
        </p:grpSpPr>
        <p:sp>
          <p:nvSpPr>
            <p:cNvPr id="19" name="Triangle isocèle 23"/>
            <p:cNvSpPr/>
            <p:nvPr userDrawn="1"/>
          </p:nvSpPr>
          <p:spPr bwMode="auto">
            <a:xfrm>
              <a:off x="422275" y="840583"/>
              <a:ext cx="330127" cy="181768"/>
            </a:xfrm>
            <a:custGeom>
              <a:avLst/>
              <a:gdLst>
                <a:gd name="connsiteX0" fmla="*/ 0 w 265833"/>
                <a:gd name="connsiteY0" fmla="*/ 184150 h 184150"/>
                <a:gd name="connsiteX1" fmla="*/ 265833 w 265833"/>
                <a:gd name="connsiteY1" fmla="*/ 0 h 184150"/>
                <a:gd name="connsiteX2" fmla="*/ 265833 w 265833"/>
                <a:gd name="connsiteY2" fmla="*/ 184150 h 184150"/>
                <a:gd name="connsiteX3" fmla="*/ 0 w 265833"/>
                <a:gd name="connsiteY3" fmla="*/ 184150 h 184150"/>
                <a:gd name="connsiteX0" fmla="*/ 0 w 330127"/>
                <a:gd name="connsiteY0" fmla="*/ 181768 h 181768"/>
                <a:gd name="connsiteX1" fmla="*/ 330127 w 330127"/>
                <a:gd name="connsiteY1" fmla="*/ 0 h 181768"/>
                <a:gd name="connsiteX2" fmla="*/ 265833 w 330127"/>
                <a:gd name="connsiteY2" fmla="*/ 181768 h 181768"/>
                <a:gd name="connsiteX3" fmla="*/ 0 w 330127"/>
                <a:gd name="connsiteY3" fmla="*/ 181768 h 181768"/>
                <a:gd name="connsiteX0" fmla="*/ 0 w 330127"/>
                <a:gd name="connsiteY0" fmla="*/ 181768 h 181768"/>
                <a:gd name="connsiteX1" fmla="*/ 330127 w 330127"/>
                <a:gd name="connsiteY1" fmla="*/ 0 h 181768"/>
                <a:gd name="connsiteX2" fmla="*/ 253926 w 330127"/>
                <a:gd name="connsiteY2" fmla="*/ 181768 h 181768"/>
                <a:gd name="connsiteX3" fmla="*/ 0 w 330127"/>
                <a:gd name="connsiteY3" fmla="*/ 181768 h 181768"/>
              </a:gdLst>
              <a:ahLst/>
              <a:cxnLst>
                <a:cxn ang="0">
                  <a:pos x="connsiteX0" y="connsiteY0"/>
                </a:cxn>
                <a:cxn ang="0">
                  <a:pos x="connsiteX1" y="connsiteY1"/>
                </a:cxn>
                <a:cxn ang="0">
                  <a:pos x="connsiteX2" y="connsiteY2"/>
                </a:cxn>
                <a:cxn ang="0">
                  <a:pos x="connsiteX3" y="connsiteY3"/>
                </a:cxn>
              </a:cxnLst>
              <a:rect l="l" t="t" r="r" b="b"/>
              <a:pathLst>
                <a:path w="330127" h="181768">
                  <a:moveTo>
                    <a:pt x="0" y="181768"/>
                  </a:moveTo>
                  <a:lnTo>
                    <a:pt x="330127" y="0"/>
                  </a:lnTo>
                  <a:lnTo>
                    <a:pt x="253926" y="181768"/>
                  </a:lnTo>
                  <a:lnTo>
                    <a:pt x="0" y="181768"/>
                  </a:lnTo>
                  <a:close/>
                </a:path>
              </a:pathLst>
            </a:custGeom>
            <a:grp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lIns="84055" tIns="42028" rIns="84055" bIns="42028" rtlCol="0" anchor="ctr"/>
            <a:lstStyle/>
            <a:p>
              <a:pPr algn="ctr" defTabSz="884645" eaLnBrk="0" hangingPunct="0">
                <a:lnSpc>
                  <a:spcPct val="90000"/>
                </a:lnSpc>
              </a:pPr>
              <a:endParaRPr lang="fr-FR" sz="1526" b="1" i="1" dirty="0">
                <a:solidFill>
                  <a:schemeClr val="bg1"/>
                </a:solidFill>
                <a:latin typeface="Arial" pitchFamily="34" charset="0"/>
              </a:endParaRPr>
            </a:p>
          </p:txBody>
        </p:sp>
        <p:cxnSp>
          <p:nvCxnSpPr>
            <p:cNvPr id="20" name="Connecteur droit 19"/>
            <p:cNvCxnSpPr/>
            <p:nvPr userDrawn="1"/>
          </p:nvCxnSpPr>
          <p:spPr bwMode="auto">
            <a:xfrm flipV="1">
              <a:off x="422275" y="838200"/>
              <a:ext cx="332435" cy="184150"/>
            </a:xfrm>
            <a:prstGeom prst="line">
              <a:avLst/>
            </a:prstGeom>
            <a:grpFill/>
            <a:ln w="28575" cap="rnd" cmpd="sng" algn="ctr">
              <a:solidFill>
                <a:srgbClr val="00407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Connecteur droit 20"/>
            <p:cNvCxnSpPr/>
            <p:nvPr userDrawn="1"/>
          </p:nvCxnSpPr>
          <p:spPr bwMode="auto">
            <a:xfrm flipV="1">
              <a:off x="621506" y="838201"/>
              <a:ext cx="133204" cy="370212"/>
            </a:xfrm>
            <a:prstGeom prst="line">
              <a:avLst/>
            </a:prstGeom>
            <a:grpFill/>
            <a:ln w="28575" cap="rnd" cmpd="sng" algn="ctr">
              <a:solidFill>
                <a:srgbClr val="00407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12656" name="Rectangle 16"/>
          <p:cNvSpPr>
            <a:spLocks noGrp="1" noChangeArrowheads="1"/>
          </p:cNvSpPr>
          <p:nvPr>
            <p:ph type="ctrTitle" sz="quarter" hasCustomPrompt="1"/>
          </p:nvPr>
        </p:nvSpPr>
        <p:spPr>
          <a:xfrm>
            <a:off x="3215672" y="3070929"/>
            <a:ext cx="9511315" cy="763840"/>
          </a:xfrm>
        </p:spPr>
        <p:txBody>
          <a:bodyPr lIns="100672" tIns="50337" rIns="100672" bIns="50337" anchor="t"/>
          <a:lstStyle>
            <a:lvl1pPr algn="ctr">
              <a:defRPr sz="4274" b="0" spc="212" baseline="0">
                <a:solidFill>
                  <a:schemeClr val="accent4"/>
                </a:solidFill>
                <a:effectLst/>
                <a:latin typeface="+mj-lt"/>
              </a:defRPr>
            </a:lvl1pPr>
          </a:lstStyle>
          <a:p>
            <a:pPr lvl="0"/>
            <a:r>
              <a:rPr lang="fr-FR" noProof="0" dirty="0"/>
              <a:t>[CLIENT]</a:t>
            </a:r>
          </a:p>
        </p:txBody>
      </p:sp>
      <p:sp>
        <p:nvSpPr>
          <p:cNvPr id="15" name="Text Box 3"/>
          <p:cNvSpPr txBox="1">
            <a:spLocks noChangeArrowheads="1"/>
          </p:cNvSpPr>
          <p:nvPr userDrawn="1"/>
        </p:nvSpPr>
        <p:spPr bwMode="auto">
          <a:xfrm>
            <a:off x="11660788" y="7297619"/>
            <a:ext cx="2034946" cy="36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3053" tIns="46526" rIns="93053" bIns="46526" anchor="t" anchorCtr="0" upright="1">
            <a:noAutofit/>
          </a:bodyPr>
          <a:lstStyle/>
          <a:p>
            <a:pPr>
              <a:spcAft>
                <a:spcPts val="0"/>
              </a:spcAft>
            </a:pPr>
            <a:r>
              <a:rPr lang="fr-FR" sz="1425" b="1" dirty="0">
                <a:solidFill>
                  <a:srgbClr val="004070"/>
                </a:solidFill>
                <a:effectLst/>
                <a:latin typeface="Segoe UI"/>
                <a:ea typeface="Times New Roman"/>
              </a:rPr>
              <a:t>www.secafi.com</a:t>
            </a:r>
            <a:endParaRPr lang="fr-FR" sz="1068" dirty="0">
              <a:effectLst/>
              <a:latin typeface="Times New Roman"/>
              <a:ea typeface="Times New Roman"/>
            </a:endParaRPr>
          </a:p>
        </p:txBody>
      </p:sp>
      <p:sp>
        <p:nvSpPr>
          <p:cNvPr id="17" name="Text Box 3"/>
          <p:cNvSpPr txBox="1">
            <a:spLocks noChangeArrowheads="1"/>
          </p:cNvSpPr>
          <p:nvPr userDrawn="1"/>
        </p:nvSpPr>
        <p:spPr bwMode="auto">
          <a:xfrm>
            <a:off x="2340927" y="7227091"/>
            <a:ext cx="8925081" cy="27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3053" tIns="46526" rIns="93053" bIns="46526" anchor="ctr" anchorCtr="0" upright="1">
            <a:noAutofit/>
          </a:bodyPr>
          <a:lstStyle/>
          <a:p>
            <a:pPr>
              <a:spcAft>
                <a:spcPts val="0"/>
              </a:spcAft>
            </a:pPr>
            <a:r>
              <a:rPr lang="fr-FR" sz="1068" b="1" dirty="0">
                <a:solidFill>
                  <a:schemeClr val="accent6"/>
                </a:solidFill>
                <a:effectLst/>
                <a:latin typeface="Segoe UI"/>
                <a:ea typeface="Times New Roman"/>
              </a:rPr>
              <a:t>BORDEAUX  </a:t>
            </a:r>
            <a:r>
              <a:rPr lang="fr-FR" sz="1018" b="1" baseline="10000" dirty="0">
                <a:solidFill>
                  <a:schemeClr val="accent3"/>
                </a:solidFill>
                <a:effectLst/>
                <a:latin typeface="Segoe UI Semilight"/>
                <a:ea typeface="Times New Roman"/>
                <a:cs typeface="Segoe UI Semilight"/>
              </a:rPr>
              <a:t>► </a:t>
            </a:r>
            <a:r>
              <a:rPr lang="fr-FR" sz="1068" b="1" dirty="0">
                <a:solidFill>
                  <a:schemeClr val="accent6"/>
                </a:solidFill>
                <a:effectLst/>
                <a:latin typeface="Segoe UI"/>
                <a:ea typeface="Times New Roman"/>
              </a:rPr>
              <a:t> LILLE  </a:t>
            </a:r>
            <a:r>
              <a:rPr lang="fr-FR" sz="1018" b="1" baseline="10000" dirty="0">
                <a:solidFill>
                  <a:schemeClr val="accent3"/>
                </a:solidFill>
                <a:effectLst/>
                <a:latin typeface="Segoe UI Semilight"/>
                <a:ea typeface="Times New Roman"/>
                <a:cs typeface="Segoe UI Semilight"/>
              </a:rPr>
              <a:t>► </a:t>
            </a:r>
            <a:r>
              <a:rPr lang="fr-FR" sz="1068" b="1" dirty="0">
                <a:solidFill>
                  <a:schemeClr val="accent6"/>
                </a:solidFill>
                <a:effectLst/>
                <a:latin typeface="Segoe UI"/>
                <a:ea typeface="Times New Roman"/>
              </a:rPr>
              <a:t> LYON  </a:t>
            </a:r>
            <a:r>
              <a:rPr lang="fr-FR" sz="1018" b="1" baseline="10000" dirty="0">
                <a:solidFill>
                  <a:schemeClr val="accent3"/>
                </a:solidFill>
                <a:effectLst/>
                <a:latin typeface="Segoe UI Semilight"/>
                <a:ea typeface="Times New Roman"/>
                <a:cs typeface="Segoe UI Semilight"/>
              </a:rPr>
              <a:t>► </a:t>
            </a:r>
            <a:r>
              <a:rPr lang="fr-FR" sz="1068" b="1" dirty="0">
                <a:solidFill>
                  <a:schemeClr val="accent6"/>
                </a:solidFill>
                <a:effectLst/>
                <a:latin typeface="Segoe UI"/>
                <a:ea typeface="Times New Roman"/>
              </a:rPr>
              <a:t> MARSEILLE  </a:t>
            </a:r>
            <a:r>
              <a:rPr lang="fr-FR" sz="1018" b="1" baseline="10000" dirty="0">
                <a:solidFill>
                  <a:schemeClr val="accent3"/>
                </a:solidFill>
                <a:effectLst/>
                <a:latin typeface="Segoe UI Semilight"/>
                <a:ea typeface="Times New Roman"/>
                <a:cs typeface="Segoe UI Semilight"/>
              </a:rPr>
              <a:t>► </a:t>
            </a:r>
            <a:r>
              <a:rPr lang="fr-FR" sz="1068" b="1" dirty="0">
                <a:solidFill>
                  <a:schemeClr val="accent6"/>
                </a:solidFill>
                <a:effectLst/>
                <a:latin typeface="Segoe UI"/>
                <a:ea typeface="Times New Roman"/>
              </a:rPr>
              <a:t> METZ  </a:t>
            </a:r>
            <a:r>
              <a:rPr lang="fr-FR" sz="1018" b="1" baseline="10000" dirty="0">
                <a:solidFill>
                  <a:schemeClr val="accent3"/>
                </a:solidFill>
                <a:effectLst/>
                <a:latin typeface="Segoe UI Semilight"/>
                <a:ea typeface="Times New Roman"/>
                <a:cs typeface="Segoe UI Semilight"/>
              </a:rPr>
              <a:t>► </a:t>
            </a:r>
            <a:r>
              <a:rPr lang="fr-FR" sz="1068" b="1" dirty="0">
                <a:solidFill>
                  <a:schemeClr val="accent6"/>
                </a:solidFill>
                <a:effectLst/>
                <a:latin typeface="Segoe UI"/>
                <a:ea typeface="Times New Roman"/>
              </a:rPr>
              <a:t> MONTPELLIER  </a:t>
            </a:r>
            <a:r>
              <a:rPr lang="fr-FR" sz="1018" b="1" baseline="10000" dirty="0">
                <a:solidFill>
                  <a:schemeClr val="accent3"/>
                </a:solidFill>
                <a:effectLst/>
                <a:latin typeface="Segoe UI Semilight"/>
                <a:ea typeface="Times New Roman"/>
                <a:cs typeface="Segoe UI Semilight"/>
              </a:rPr>
              <a:t>► </a:t>
            </a:r>
            <a:r>
              <a:rPr lang="fr-FR" sz="1068" b="1" dirty="0">
                <a:solidFill>
                  <a:schemeClr val="accent6"/>
                </a:solidFill>
                <a:effectLst/>
                <a:latin typeface="Segoe UI"/>
                <a:ea typeface="Times New Roman"/>
              </a:rPr>
              <a:t> NANTES  </a:t>
            </a:r>
            <a:r>
              <a:rPr lang="fr-FR" sz="1018" b="1" baseline="10000" dirty="0">
                <a:solidFill>
                  <a:schemeClr val="accent3"/>
                </a:solidFill>
                <a:effectLst/>
                <a:latin typeface="Segoe UI Semilight"/>
                <a:ea typeface="Times New Roman"/>
                <a:cs typeface="Segoe UI Semilight"/>
              </a:rPr>
              <a:t>► </a:t>
            </a:r>
            <a:r>
              <a:rPr lang="fr-FR" sz="1068" b="1" dirty="0">
                <a:solidFill>
                  <a:schemeClr val="accent6"/>
                </a:solidFill>
                <a:effectLst/>
                <a:latin typeface="Segoe UI"/>
                <a:ea typeface="Times New Roman"/>
              </a:rPr>
              <a:t> PARIS   </a:t>
            </a:r>
            <a:r>
              <a:rPr lang="fr-FR" sz="1018" b="1" baseline="10000" dirty="0">
                <a:solidFill>
                  <a:schemeClr val="accent3"/>
                </a:solidFill>
                <a:effectLst/>
                <a:latin typeface="Segoe UI Semilight"/>
                <a:ea typeface="Times New Roman"/>
                <a:cs typeface="Segoe UI Semilight"/>
              </a:rPr>
              <a:t>► </a:t>
            </a:r>
            <a:r>
              <a:rPr lang="fr-FR" sz="1068" b="1" dirty="0">
                <a:solidFill>
                  <a:schemeClr val="accent6"/>
                </a:solidFill>
                <a:effectLst/>
                <a:latin typeface="Segoe UI"/>
                <a:ea typeface="Times New Roman"/>
              </a:rPr>
              <a:t> TOULOUSE </a:t>
            </a:r>
            <a:endParaRPr lang="fr-FR" sz="1119" dirty="0">
              <a:solidFill>
                <a:schemeClr val="accent6"/>
              </a:solidFill>
              <a:effectLst/>
              <a:latin typeface="Times New Roman"/>
              <a:ea typeface="Times New Roman"/>
            </a:endParaRPr>
          </a:p>
        </p:txBody>
      </p:sp>
      <p:sp>
        <p:nvSpPr>
          <p:cNvPr id="22" name="Espace réservé du texte 5"/>
          <p:cNvSpPr>
            <a:spLocks noGrp="1"/>
          </p:cNvSpPr>
          <p:nvPr>
            <p:ph type="body" sz="quarter" idx="12" hasCustomPrompt="1"/>
          </p:nvPr>
        </p:nvSpPr>
        <p:spPr>
          <a:xfrm>
            <a:off x="3251543" y="4028679"/>
            <a:ext cx="9439572" cy="1392653"/>
          </a:xfrm>
        </p:spPr>
        <p:txBody>
          <a:bodyPr/>
          <a:lstStyle>
            <a:lvl1pPr marL="0" indent="0" algn="ctr">
              <a:buNone/>
              <a:defRPr sz="2849" b="0" i="0" baseline="0">
                <a:solidFill>
                  <a:schemeClr val="accent6"/>
                </a:solidFill>
              </a:defRPr>
            </a:lvl1pPr>
          </a:lstStyle>
          <a:p>
            <a:pPr lvl="0"/>
            <a:r>
              <a:rPr lang="fr-FR" dirty="0"/>
              <a:t>[Mission, Date]</a:t>
            </a:r>
          </a:p>
        </p:txBody>
      </p:sp>
      <p:pic>
        <p:nvPicPr>
          <p:cNvPr id="13" name="Imag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t="7239"/>
          <a:stretch/>
        </p:blipFill>
        <p:spPr>
          <a:xfrm>
            <a:off x="-15396" y="0"/>
            <a:ext cx="13692136" cy="1628421"/>
          </a:xfrm>
          <a:prstGeom prst="rect">
            <a:avLst/>
          </a:prstGeom>
        </p:spPr>
      </p:pic>
      <p:sp>
        <p:nvSpPr>
          <p:cNvPr id="16" name="Adressage"/>
          <p:cNvSpPr txBox="1">
            <a:spLocks noChangeArrowheads="1"/>
          </p:cNvSpPr>
          <p:nvPr userDrawn="1"/>
        </p:nvSpPr>
        <p:spPr bwMode="auto">
          <a:xfrm>
            <a:off x="-42090" y="4968991"/>
            <a:ext cx="2981219" cy="223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3053" tIns="46526" rIns="93053" bIns="46526" anchor="t" anchorCtr="0" upright="1">
            <a:noAutofit/>
          </a:bodyPr>
          <a:lstStyle/>
          <a:p>
            <a:pPr marL="0" marR="0" lvl="0" indent="0" algn="just" defTabSz="930493" rtl="0" eaLnBrk="1" fontAlgn="base" latinLnBrk="0" hangingPunct="1">
              <a:lnSpc>
                <a:spcPct val="130000"/>
              </a:lnSpc>
              <a:spcBef>
                <a:spcPct val="0"/>
              </a:spcBef>
              <a:spcAft>
                <a:spcPts val="0"/>
              </a:spcAft>
              <a:buClrTx/>
              <a:buSzTx/>
              <a:buFontTx/>
              <a:buNone/>
              <a:tabLst/>
              <a:defRPr/>
            </a:pPr>
            <a:r>
              <a:rPr kumimoji="0" lang="fr-FR" sz="814" b="1" i="0" u="none" strike="noStrike" kern="1200" cap="none" spc="0" normalizeH="0" baseline="0" noProof="0">
                <a:ln>
                  <a:noFill/>
                </a:ln>
                <a:solidFill>
                  <a:srgbClr val="FFFFFF"/>
                </a:solidFill>
                <a:effectLst/>
                <a:uLnTx/>
                <a:uFillTx/>
                <a:latin typeface="Segoe UI"/>
                <a:ea typeface="Times New Roman"/>
                <a:cs typeface="Times New Roman"/>
              </a:rPr>
              <a:t>SECAFI</a:t>
            </a:r>
            <a:endParaRPr kumimoji="0" lang="fr-FR" sz="1119" b="0" i="0" u="none" strike="noStrike" kern="1200" cap="none" spc="0" normalizeH="0" baseline="0" noProof="0">
              <a:ln>
                <a:noFill/>
              </a:ln>
              <a:solidFill>
                <a:srgbClr val="000000"/>
              </a:solidFill>
              <a:effectLst/>
              <a:uLnTx/>
              <a:uFillTx/>
              <a:latin typeface="Book Antiqua"/>
              <a:ea typeface="Times New Roman"/>
              <a:cs typeface="Times New Roman"/>
            </a:endParaRPr>
          </a:p>
          <a:p>
            <a:pPr marL="0" marR="0" lvl="0" indent="0" algn="just" defTabSz="930493" rtl="0" eaLnBrk="1" fontAlgn="base" latinLnBrk="0" hangingPunct="1">
              <a:lnSpc>
                <a:spcPct val="130000"/>
              </a:lnSpc>
              <a:spcBef>
                <a:spcPct val="0"/>
              </a:spcBef>
              <a:spcAft>
                <a:spcPts val="0"/>
              </a:spcAft>
              <a:buClrTx/>
              <a:buSzTx/>
              <a:buFontTx/>
              <a:buNone/>
              <a:tabLst/>
              <a:defRPr/>
            </a:pPr>
            <a:r>
              <a:rPr kumimoji="0" lang="fr-FR" sz="814" b="0" i="0" u="none" strike="noStrike" kern="1200" cap="none" spc="0" normalizeH="0" baseline="0" noProof="0">
                <a:ln>
                  <a:noFill/>
                </a:ln>
                <a:solidFill>
                  <a:srgbClr val="FFFFFF"/>
                </a:solidFill>
                <a:effectLst/>
                <a:uLnTx/>
                <a:uFillTx/>
                <a:latin typeface="Segoe UI"/>
                <a:ea typeface="Times New Roman"/>
                <a:cs typeface="Times New Roman"/>
              </a:rPr>
              <a:t>Société d’expertise comptable inscrite </a:t>
            </a:r>
            <a:endParaRPr kumimoji="0" lang="fr-FR" sz="1119" b="0" i="0" u="none" strike="noStrike" kern="1200" cap="none" spc="0" normalizeH="0" baseline="0" noProof="0">
              <a:ln>
                <a:noFill/>
              </a:ln>
              <a:solidFill>
                <a:srgbClr val="000000"/>
              </a:solidFill>
              <a:effectLst/>
              <a:uLnTx/>
              <a:uFillTx/>
              <a:latin typeface="Book Antiqua"/>
              <a:ea typeface="Times New Roman"/>
              <a:cs typeface="Times New Roman"/>
            </a:endParaRPr>
          </a:p>
          <a:p>
            <a:pPr marL="0" marR="0" lvl="0" indent="0" algn="just" defTabSz="930493" rtl="0" eaLnBrk="1" fontAlgn="base" latinLnBrk="0" hangingPunct="1">
              <a:lnSpc>
                <a:spcPct val="130000"/>
              </a:lnSpc>
              <a:spcBef>
                <a:spcPct val="0"/>
              </a:spcBef>
              <a:spcAft>
                <a:spcPts val="0"/>
              </a:spcAft>
              <a:buClrTx/>
              <a:buSzTx/>
              <a:buFontTx/>
              <a:buNone/>
              <a:tabLst/>
              <a:defRPr/>
            </a:pPr>
            <a:r>
              <a:rPr kumimoji="0" lang="fr-FR" sz="814" b="0" i="0" u="none" strike="noStrike" kern="1200" cap="none" spc="0" normalizeH="0" baseline="0" noProof="0">
                <a:ln>
                  <a:noFill/>
                </a:ln>
                <a:solidFill>
                  <a:srgbClr val="FFFFFF"/>
                </a:solidFill>
                <a:effectLst/>
                <a:uLnTx/>
                <a:uFillTx/>
                <a:latin typeface="Segoe UI"/>
                <a:ea typeface="Times New Roman"/>
                <a:cs typeface="Times New Roman"/>
              </a:rPr>
              <a:t>au Tableau de l’Ordre de la région Aquitaine</a:t>
            </a:r>
            <a:endParaRPr kumimoji="0" lang="fr-FR" sz="1119" b="0" i="0" u="none" strike="noStrike" kern="1200" cap="none" spc="0" normalizeH="0" baseline="0" noProof="0">
              <a:ln>
                <a:noFill/>
              </a:ln>
              <a:solidFill>
                <a:srgbClr val="000000"/>
              </a:solidFill>
              <a:effectLst/>
              <a:uLnTx/>
              <a:uFillTx/>
              <a:latin typeface="Book Antiqua"/>
              <a:ea typeface="Times New Roman"/>
              <a:cs typeface="Times New Roman"/>
            </a:endParaRPr>
          </a:p>
          <a:p>
            <a:pPr marL="0" marR="0" lvl="0" indent="0" algn="just" defTabSz="930493" rtl="0" eaLnBrk="1" fontAlgn="base" latinLnBrk="0" hangingPunct="1">
              <a:lnSpc>
                <a:spcPct val="130000"/>
              </a:lnSpc>
              <a:spcBef>
                <a:spcPct val="0"/>
              </a:spcBef>
              <a:spcAft>
                <a:spcPts val="0"/>
              </a:spcAft>
              <a:buClrTx/>
              <a:buSzTx/>
              <a:buFontTx/>
              <a:buNone/>
              <a:tabLst/>
              <a:defRPr/>
            </a:pPr>
            <a:r>
              <a:rPr kumimoji="0" lang="fr-FR" sz="814" b="0" i="0" u="none" strike="noStrike" kern="1200" cap="none" spc="0" normalizeH="0" baseline="0" noProof="0">
                <a:ln>
                  <a:noFill/>
                </a:ln>
                <a:solidFill>
                  <a:srgbClr val="FFFFFF"/>
                </a:solidFill>
                <a:effectLst/>
                <a:uLnTx/>
                <a:uFillTx/>
                <a:latin typeface="Segoe UI"/>
                <a:ea typeface="Times New Roman"/>
                <a:cs typeface="Times New Roman"/>
              </a:rPr>
              <a:t>Cabinet agréé par le Ministère du Travail,</a:t>
            </a:r>
            <a:endParaRPr kumimoji="0" lang="fr-FR" sz="1119" b="0" i="0" u="none" strike="noStrike" kern="1200" cap="none" spc="0" normalizeH="0" baseline="0" noProof="0">
              <a:ln>
                <a:noFill/>
              </a:ln>
              <a:solidFill>
                <a:srgbClr val="000000"/>
              </a:solidFill>
              <a:effectLst/>
              <a:uLnTx/>
              <a:uFillTx/>
              <a:latin typeface="Book Antiqua"/>
              <a:ea typeface="Times New Roman"/>
              <a:cs typeface="Times New Roman"/>
            </a:endParaRPr>
          </a:p>
          <a:p>
            <a:pPr marL="0" marR="0" lvl="0" indent="0" algn="just" defTabSz="930493" rtl="0" eaLnBrk="1" fontAlgn="base" latinLnBrk="0" hangingPunct="1">
              <a:lnSpc>
                <a:spcPct val="130000"/>
              </a:lnSpc>
              <a:spcBef>
                <a:spcPct val="0"/>
              </a:spcBef>
              <a:spcAft>
                <a:spcPts val="0"/>
              </a:spcAft>
              <a:buClrTx/>
              <a:buSzTx/>
              <a:buFontTx/>
              <a:buNone/>
              <a:tabLst/>
              <a:defRPr/>
            </a:pPr>
            <a:r>
              <a:rPr kumimoji="0" lang="fr-FR" sz="814" b="0" i="0" u="none" strike="noStrike" kern="1200" cap="none" spc="0" normalizeH="0" baseline="0" noProof="0">
                <a:ln>
                  <a:noFill/>
                </a:ln>
                <a:solidFill>
                  <a:srgbClr val="FFFFFF"/>
                </a:solidFill>
                <a:effectLst/>
                <a:uLnTx/>
                <a:uFillTx/>
                <a:latin typeface="Segoe UI"/>
                <a:ea typeface="Times New Roman"/>
                <a:cs typeface="Times New Roman"/>
              </a:rPr>
              <a:t>habilité IPRP et membre de la FIRPS</a:t>
            </a:r>
            <a:endParaRPr kumimoji="0" lang="fr-FR" sz="1119" b="0" i="0" u="none" strike="noStrike" kern="1200" cap="none" spc="0" normalizeH="0" baseline="0" noProof="0">
              <a:ln>
                <a:noFill/>
              </a:ln>
              <a:solidFill>
                <a:srgbClr val="000000"/>
              </a:solidFill>
              <a:effectLst/>
              <a:uLnTx/>
              <a:uFillTx/>
              <a:latin typeface="Book Antiqua"/>
              <a:ea typeface="Times New Roman"/>
              <a:cs typeface="Times New Roman"/>
            </a:endParaRPr>
          </a:p>
          <a:p>
            <a:pPr marL="0" marR="0" lvl="0" indent="0" algn="l" defTabSz="930493" rtl="0" eaLnBrk="1" fontAlgn="base" latinLnBrk="0" hangingPunct="1">
              <a:lnSpc>
                <a:spcPct val="100000"/>
              </a:lnSpc>
              <a:spcBef>
                <a:spcPct val="0"/>
              </a:spcBef>
              <a:spcAft>
                <a:spcPts val="0"/>
              </a:spcAft>
              <a:buClrTx/>
              <a:buSzTx/>
              <a:buFontTx/>
              <a:buNone/>
              <a:tabLst/>
              <a:defRPr/>
            </a:pPr>
            <a:endParaRPr kumimoji="0" lang="fr-FR" sz="1018" b="1" i="0" u="none" strike="noStrike" kern="1200" cap="none" spc="0" normalizeH="0" baseline="0" noProof="0">
              <a:ln>
                <a:noFill/>
              </a:ln>
              <a:solidFill>
                <a:srgbClr val="FFFFFF"/>
              </a:solidFill>
              <a:effectLst/>
              <a:uLnTx/>
              <a:uFillTx/>
              <a:latin typeface="Segoe UI"/>
              <a:ea typeface="Times New Roman"/>
              <a:cs typeface="Arial"/>
            </a:endParaRPr>
          </a:p>
          <a:p>
            <a:pPr marL="0" marR="0" lvl="0" indent="0" algn="l" defTabSz="930493" rtl="0" eaLnBrk="1" fontAlgn="base" latinLnBrk="0" hangingPunct="1">
              <a:lnSpc>
                <a:spcPct val="100000"/>
              </a:lnSpc>
              <a:spcBef>
                <a:spcPct val="0"/>
              </a:spcBef>
              <a:spcAft>
                <a:spcPts val="0"/>
              </a:spcAft>
              <a:buClrTx/>
              <a:buSzTx/>
              <a:buFontTx/>
              <a:buNone/>
              <a:tabLst/>
              <a:defRPr/>
            </a:pPr>
            <a:r>
              <a:rPr kumimoji="0" lang="fr-FR" sz="814" b="0" i="0" u="none" strike="noStrike" kern="1200" cap="none" spc="0" normalizeH="0" baseline="0" noProof="0">
                <a:ln>
                  <a:noFill/>
                </a:ln>
                <a:solidFill>
                  <a:srgbClr val="FFFFFF"/>
                </a:solidFill>
                <a:effectLst/>
                <a:uLnTx/>
                <a:uFillTx/>
                <a:latin typeface="Segoe UI"/>
                <a:ea typeface="Times New Roman"/>
                <a:cs typeface="Arial"/>
              </a:rPr>
              <a:t>Direction régionale Aquitaine</a:t>
            </a:r>
            <a:br>
              <a:rPr kumimoji="0" lang="fr-FR" sz="1018" b="1" i="0" u="none" strike="noStrike" kern="1200" cap="none" spc="0" normalizeH="0" baseline="0" noProof="0">
                <a:ln>
                  <a:noFill/>
                </a:ln>
                <a:solidFill>
                  <a:srgbClr val="FFFFFF"/>
                </a:solidFill>
                <a:effectLst/>
                <a:uLnTx/>
                <a:uFillTx/>
                <a:latin typeface="Segoe UI"/>
                <a:ea typeface="Times New Roman"/>
                <a:cs typeface="Arial"/>
              </a:rPr>
            </a:br>
            <a:r>
              <a:rPr kumimoji="0" lang="fr-FR" sz="814" b="0" i="0" u="none" strike="noStrike" kern="1200" cap="none" spc="0" normalizeH="0" baseline="0" noProof="0">
                <a:ln>
                  <a:noFill/>
                </a:ln>
                <a:solidFill>
                  <a:srgbClr val="FFFFFF"/>
                </a:solidFill>
                <a:effectLst/>
                <a:uLnTx/>
                <a:uFillTx/>
                <a:latin typeface="Segoe UI"/>
                <a:ea typeface="Times New Roman"/>
                <a:cs typeface="Calibri"/>
              </a:rPr>
              <a:t>29, rue de l’Ecole Normale</a:t>
            </a:r>
            <a:br>
              <a:rPr kumimoji="0" lang="fr-FR" sz="814" b="0" i="0" u="none" strike="noStrike" kern="1200" cap="none" spc="0" normalizeH="0" baseline="0" noProof="0">
                <a:ln>
                  <a:noFill/>
                </a:ln>
                <a:solidFill>
                  <a:srgbClr val="FFFFFF"/>
                </a:solidFill>
                <a:effectLst/>
                <a:uLnTx/>
                <a:uFillTx/>
                <a:latin typeface="Segoe UI"/>
                <a:ea typeface="Times New Roman"/>
                <a:cs typeface="Calibri"/>
              </a:rPr>
            </a:br>
            <a:r>
              <a:rPr kumimoji="0" lang="fr-FR" sz="814" b="0" i="0" u="none" strike="noStrike" kern="1200" cap="none" spc="0" normalizeH="0" baseline="0" noProof="0">
                <a:ln>
                  <a:noFill/>
                </a:ln>
                <a:solidFill>
                  <a:srgbClr val="FFFFFF"/>
                </a:solidFill>
                <a:effectLst/>
                <a:uLnTx/>
                <a:uFillTx/>
                <a:latin typeface="Segoe UI"/>
                <a:ea typeface="Times New Roman"/>
                <a:cs typeface="Calibri"/>
              </a:rPr>
              <a:t>33073 Bordeaux cedex</a:t>
            </a:r>
            <a:br>
              <a:rPr kumimoji="0" lang="fr-FR" sz="814" b="0" i="0" u="none" strike="noStrike" kern="1200" cap="none" spc="0" normalizeH="0" baseline="0" noProof="0">
                <a:ln>
                  <a:noFill/>
                </a:ln>
                <a:solidFill>
                  <a:srgbClr val="FFFFFF"/>
                </a:solidFill>
                <a:effectLst/>
                <a:uLnTx/>
                <a:uFillTx/>
                <a:latin typeface="Segoe UI"/>
                <a:ea typeface="Times New Roman"/>
                <a:cs typeface="Calibri"/>
              </a:rPr>
            </a:br>
            <a:r>
              <a:rPr kumimoji="0" lang="fr-FR" sz="814" b="0" i="0" u="none" strike="noStrike" kern="1200" cap="none" spc="0" normalizeH="0" baseline="0" noProof="0">
                <a:ln>
                  <a:noFill/>
                </a:ln>
                <a:solidFill>
                  <a:srgbClr val="FFFFFF"/>
                </a:solidFill>
                <a:effectLst/>
                <a:uLnTx/>
                <a:uFillTx/>
                <a:latin typeface="Segoe UI"/>
                <a:ea typeface="Times New Roman"/>
                <a:cs typeface="Calibri"/>
              </a:rPr>
              <a:t>Tél  05 57 22 45 00</a:t>
            </a:r>
            <a:endParaRPr kumimoji="0" lang="fr-FR" sz="1119" b="0" i="0" u="none" strike="noStrike" kern="1200" cap="none" spc="0" normalizeH="0" baseline="0" noProof="0">
              <a:ln>
                <a:noFill/>
              </a:ln>
              <a:solidFill>
                <a:srgbClr val="000000"/>
              </a:solidFill>
              <a:effectLst/>
              <a:uLnTx/>
              <a:uFillTx/>
              <a:latin typeface="Book Antiqua"/>
              <a:ea typeface="Times New Roman"/>
              <a:cs typeface="Times New Roman"/>
            </a:endParaRPr>
          </a:p>
          <a:p>
            <a:pPr marL="0" marR="0" lvl="0" indent="0" algn="l" defTabSz="930493" rtl="0" eaLnBrk="1" fontAlgn="base" latinLnBrk="0" hangingPunct="1">
              <a:lnSpc>
                <a:spcPct val="100000"/>
              </a:lnSpc>
              <a:spcBef>
                <a:spcPct val="0"/>
              </a:spcBef>
              <a:spcAft>
                <a:spcPts val="0"/>
              </a:spcAft>
              <a:buClrTx/>
              <a:buSzTx/>
              <a:buFontTx/>
              <a:buNone/>
              <a:tabLst/>
              <a:defRPr/>
            </a:pPr>
            <a:r>
              <a:rPr kumimoji="0" lang="fr-FR" sz="1119" b="0" i="0" u="none" strike="noStrike" kern="1200" cap="none" spc="0" normalizeH="0" baseline="0" noProof="0">
                <a:ln>
                  <a:noFill/>
                </a:ln>
                <a:solidFill>
                  <a:srgbClr val="000000"/>
                </a:solidFill>
                <a:effectLst/>
                <a:uLnTx/>
                <a:uFillTx/>
                <a:latin typeface="Book Antiqua"/>
                <a:ea typeface="Times New Roman"/>
                <a:cs typeface="Times New Roman"/>
              </a:rPr>
              <a:t> </a:t>
            </a:r>
          </a:p>
          <a:p>
            <a:pPr marL="0" marR="0" lvl="0" indent="0" algn="l" defTabSz="930493" rtl="0" eaLnBrk="1" fontAlgn="base" latinLnBrk="0" hangingPunct="1">
              <a:lnSpc>
                <a:spcPct val="130000"/>
              </a:lnSpc>
              <a:spcBef>
                <a:spcPct val="0"/>
              </a:spcBef>
              <a:spcAft>
                <a:spcPts val="0"/>
              </a:spcAft>
              <a:buClrTx/>
              <a:buSzTx/>
              <a:buFontTx/>
              <a:buNone/>
              <a:tabLst/>
              <a:defRPr/>
            </a:pPr>
            <a:r>
              <a:rPr kumimoji="0" lang="fr-FR" sz="611" b="1" i="0" u="none" strike="noStrike" kern="1200" cap="none" spc="0" normalizeH="0" baseline="0" noProof="0">
                <a:ln>
                  <a:noFill/>
                </a:ln>
                <a:solidFill>
                  <a:srgbClr val="FFFFFF"/>
                </a:solidFill>
                <a:effectLst/>
                <a:uLnTx/>
                <a:uFillTx/>
                <a:latin typeface="Segoe UI"/>
                <a:ea typeface="Times New Roman"/>
                <a:cs typeface="Calibri"/>
              </a:rPr>
              <a:t>SAS au capital de  3 931 382,50 €</a:t>
            </a:r>
            <a:endParaRPr kumimoji="0" lang="fr-FR" sz="1119" b="0" i="0" u="none" strike="noStrike" kern="1200" cap="none" spc="0" normalizeH="0" baseline="0" noProof="0">
              <a:ln>
                <a:noFill/>
              </a:ln>
              <a:solidFill>
                <a:srgbClr val="000000"/>
              </a:solidFill>
              <a:effectLst/>
              <a:uLnTx/>
              <a:uFillTx/>
              <a:latin typeface="Book Antiqua"/>
              <a:ea typeface="Times New Roman"/>
              <a:cs typeface="Times New Roman"/>
            </a:endParaRPr>
          </a:p>
          <a:p>
            <a:pPr marL="0" marR="0" lvl="0" indent="0" algn="l" defTabSz="930493" rtl="0" eaLnBrk="1" fontAlgn="base" latinLnBrk="0" hangingPunct="1">
              <a:lnSpc>
                <a:spcPct val="130000"/>
              </a:lnSpc>
              <a:spcBef>
                <a:spcPct val="0"/>
              </a:spcBef>
              <a:spcAft>
                <a:spcPts val="0"/>
              </a:spcAft>
              <a:buClrTx/>
              <a:buSzTx/>
              <a:buFontTx/>
              <a:buNone/>
              <a:tabLst/>
              <a:defRPr/>
            </a:pPr>
            <a:r>
              <a:rPr kumimoji="0" lang="fr-FR" sz="611" b="1" i="0" u="none" strike="noStrike" kern="1200" cap="none" spc="0" normalizeH="0" baseline="0" noProof="0">
                <a:ln>
                  <a:noFill/>
                </a:ln>
                <a:solidFill>
                  <a:srgbClr val="FFFFFF"/>
                </a:solidFill>
                <a:effectLst/>
                <a:uLnTx/>
                <a:uFillTx/>
                <a:latin typeface="Segoe UI"/>
                <a:ea typeface="Times New Roman"/>
                <a:cs typeface="Calibri"/>
              </a:rPr>
              <a:t>312 938 483 RCS Paris</a:t>
            </a:r>
            <a:endParaRPr kumimoji="0" lang="fr-FR" sz="1119" b="0" i="0" u="none" strike="noStrike" kern="1200" cap="none" spc="0" normalizeH="0" baseline="0" noProof="0">
              <a:ln>
                <a:noFill/>
              </a:ln>
              <a:solidFill>
                <a:srgbClr val="000000"/>
              </a:solidFill>
              <a:effectLst/>
              <a:uLnTx/>
              <a:uFillTx/>
              <a:latin typeface="Book Antiqua"/>
              <a:ea typeface="Times New Roman"/>
              <a:cs typeface="Times New Roman"/>
            </a:endParaRPr>
          </a:p>
          <a:p>
            <a:pPr marL="0" marR="0" lvl="0" indent="0" algn="l" defTabSz="930493" rtl="0" eaLnBrk="1" fontAlgn="base" latinLnBrk="0" hangingPunct="1">
              <a:lnSpc>
                <a:spcPct val="130000"/>
              </a:lnSpc>
              <a:spcBef>
                <a:spcPct val="0"/>
              </a:spcBef>
              <a:spcAft>
                <a:spcPts val="0"/>
              </a:spcAft>
              <a:buClrTx/>
              <a:buSzTx/>
              <a:buFontTx/>
              <a:buNone/>
              <a:tabLst/>
              <a:defRPr/>
            </a:pPr>
            <a:r>
              <a:rPr kumimoji="0" lang="fr-FR" sz="611" b="1" i="0" u="none" strike="noStrike" kern="1200" cap="none" spc="0" normalizeH="0" baseline="0" noProof="0">
                <a:ln>
                  <a:noFill/>
                </a:ln>
                <a:solidFill>
                  <a:srgbClr val="FFFFFF"/>
                </a:solidFill>
                <a:effectLst/>
                <a:uLnTx/>
                <a:uFillTx/>
                <a:latin typeface="Segoe UI"/>
                <a:ea typeface="Times New Roman"/>
                <a:cs typeface="Calibri"/>
              </a:rPr>
              <a:t>Numéro d’identification intracommunautaire </a:t>
            </a:r>
            <a:endParaRPr kumimoji="0" lang="fr-FR" sz="1119" b="0" i="0" u="none" strike="noStrike" kern="1200" cap="none" spc="0" normalizeH="0" baseline="0" noProof="0">
              <a:ln>
                <a:noFill/>
              </a:ln>
              <a:solidFill>
                <a:srgbClr val="000000"/>
              </a:solidFill>
              <a:effectLst/>
              <a:uLnTx/>
              <a:uFillTx/>
              <a:latin typeface="Book Antiqua"/>
              <a:ea typeface="Times New Roman"/>
              <a:cs typeface="Times New Roman"/>
            </a:endParaRPr>
          </a:p>
          <a:p>
            <a:pPr marL="0" marR="0" lvl="0" indent="0" algn="l" defTabSz="930493" rtl="0" eaLnBrk="1" fontAlgn="base" latinLnBrk="0" hangingPunct="1">
              <a:lnSpc>
                <a:spcPct val="130000"/>
              </a:lnSpc>
              <a:spcBef>
                <a:spcPct val="0"/>
              </a:spcBef>
              <a:spcAft>
                <a:spcPts val="0"/>
              </a:spcAft>
              <a:buClrTx/>
              <a:buSzTx/>
              <a:buFontTx/>
              <a:buNone/>
              <a:tabLst/>
              <a:defRPr/>
            </a:pPr>
            <a:r>
              <a:rPr kumimoji="0" lang="fr-FR" sz="611" b="1" i="0" u="none" strike="noStrike" kern="1200" cap="none" spc="0" normalizeH="0" baseline="0" noProof="0">
                <a:ln>
                  <a:noFill/>
                </a:ln>
                <a:solidFill>
                  <a:srgbClr val="FFFFFF"/>
                </a:solidFill>
                <a:effectLst/>
                <a:uLnTx/>
                <a:uFillTx/>
                <a:latin typeface="Segoe UI"/>
                <a:ea typeface="Times New Roman"/>
                <a:cs typeface="Calibri"/>
              </a:rPr>
              <a:t>FR 88 312 938 483</a:t>
            </a:r>
            <a:endParaRPr kumimoji="0" lang="fr-FR" sz="1119" b="0" i="0" u="none" strike="noStrike" kern="1200" cap="none" spc="0" normalizeH="0" baseline="0" noProof="0" dirty="0">
              <a:ln>
                <a:noFill/>
              </a:ln>
              <a:solidFill>
                <a:srgbClr val="000000"/>
              </a:solidFill>
              <a:effectLst/>
              <a:uLnTx/>
              <a:uFillTx/>
              <a:latin typeface="Book Antiqua"/>
              <a:ea typeface="Times New Roman"/>
              <a:cs typeface="Times New Roman"/>
            </a:endParaRPr>
          </a:p>
        </p:txBody>
      </p:sp>
    </p:spTree>
    <p:extLst>
      <p:ext uri="{BB962C8B-B14F-4D97-AF65-F5344CB8AC3E}">
        <p14:creationId xmlns:p14="http://schemas.microsoft.com/office/powerpoint/2010/main" val="326764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_Sous_Partie">
    <p:spTree>
      <p:nvGrpSpPr>
        <p:cNvPr id="1" name=""/>
        <p:cNvGrpSpPr/>
        <p:nvPr/>
      </p:nvGrpSpPr>
      <p:grpSpPr>
        <a:xfrm>
          <a:off x="0" y="0"/>
          <a:ext cx="0" cy="0"/>
          <a:chOff x="0" y="0"/>
          <a:chExt cx="0" cy="0"/>
        </a:xfrm>
      </p:grpSpPr>
      <p:sp>
        <p:nvSpPr>
          <p:cNvPr id="5" name="Espace réservé du texte 4"/>
          <p:cNvSpPr>
            <a:spLocks noGrp="1"/>
          </p:cNvSpPr>
          <p:nvPr>
            <p:ph type="body" sz="quarter" idx="11" hasCustomPrompt="1"/>
          </p:nvPr>
        </p:nvSpPr>
        <p:spPr>
          <a:xfrm>
            <a:off x="4775262" y="382338"/>
            <a:ext cx="8536298" cy="87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ctr" anchorCtr="0" compatLnSpc="1">
            <a:prstTxWarp prst="textNoShape">
              <a:avLst/>
            </a:prstTxWarp>
            <a:normAutofit/>
          </a:bodyPr>
          <a:lstStyle>
            <a:lvl1pPr>
              <a:defRPr lang="fr-FR" sz="2000" b="1" dirty="0">
                <a:solidFill>
                  <a:schemeClr val="tx2"/>
                </a:solidFill>
                <a:cs typeface="Segoe UI Semilight" pitchFamily="34" charset="0"/>
              </a:defRPr>
            </a:lvl1pPr>
          </a:lstStyle>
          <a:p>
            <a:pPr marL="0" lvl="0" indent="0" algn="l">
              <a:buClr>
                <a:schemeClr val="accent6"/>
              </a:buClr>
              <a:buSzPct val="120000"/>
              <a:buFont typeface="Arial" pitchFamily="34" charset="0"/>
              <a:buNone/>
            </a:pPr>
            <a:r>
              <a:rPr lang="fr-FR" dirty="0"/>
              <a:t>RAPPEL DU TITRE PARTIE (OPTIONNEL) </a:t>
            </a:r>
          </a:p>
        </p:txBody>
      </p:sp>
      <p:sp>
        <p:nvSpPr>
          <p:cNvPr id="10" name="Espace réservé du texte 5">
            <a:extLst>
              <a:ext uri="{FF2B5EF4-FFF2-40B4-BE49-F238E27FC236}">
                <a16:creationId xmlns:a16="http://schemas.microsoft.com/office/drawing/2014/main" id="{7D9B6BF7-F147-4B35-8A3A-7312E6A7B0A8}"/>
              </a:ext>
            </a:extLst>
          </p:cNvPr>
          <p:cNvSpPr>
            <a:spLocks noGrp="1"/>
          </p:cNvSpPr>
          <p:nvPr>
            <p:ph type="body" sz="quarter" idx="12" hasCustomPrompt="1"/>
          </p:nvPr>
        </p:nvSpPr>
        <p:spPr>
          <a:xfrm>
            <a:off x="4775262" y="2756329"/>
            <a:ext cx="8022904" cy="1631092"/>
          </a:xfrm>
          <a:prstGeom prst="rect">
            <a:avLst/>
          </a:prstGeom>
          <a:noFill/>
        </p:spPr>
        <p:txBody>
          <a:bodyPr anchor="ctr">
            <a:normAutofit/>
          </a:bodyPr>
          <a:lstStyle>
            <a:lvl1pPr marL="0" indent="0" algn="l">
              <a:buClr>
                <a:schemeClr val="accent6"/>
              </a:buClr>
              <a:buSzPct val="120000"/>
              <a:buFont typeface="Arial" pitchFamily="34" charset="0"/>
              <a:buNone/>
              <a:defRPr sz="3600" b="1" cap="none" baseline="0">
                <a:solidFill>
                  <a:schemeClr val="accent1"/>
                </a:solidFill>
                <a:effectLst/>
                <a:latin typeface="+mn-lt"/>
                <a:cs typeface="Segoe UI Semilight" pitchFamily="34" charset="0"/>
              </a:defRPr>
            </a:lvl1pPr>
          </a:lstStyle>
          <a:p>
            <a:pPr lvl="0"/>
            <a:r>
              <a:rPr lang="fr-FR" dirty="0"/>
              <a:t>Titre sous-partie</a:t>
            </a:r>
          </a:p>
        </p:txBody>
      </p:sp>
      <p:pic>
        <p:nvPicPr>
          <p:cNvPr id="7" name="Image 6">
            <a:extLst>
              <a:ext uri="{FF2B5EF4-FFF2-40B4-BE49-F238E27FC236}">
                <a16:creationId xmlns:a16="http://schemas.microsoft.com/office/drawing/2014/main" id="{C7306DC3-08AF-4840-82D5-8406AA2B314F}"/>
              </a:ext>
            </a:extLst>
          </p:cNvPr>
          <p:cNvPicPr>
            <a:picLocks noChangeAspect="1"/>
          </p:cNvPicPr>
          <p:nvPr userDrawn="1"/>
        </p:nvPicPr>
        <p:blipFill rotWithShape="1">
          <a:blip r:embed="rId2"/>
          <a:srcRect l="36869" b="13889"/>
          <a:stretch/>
        </p:blipFill>
        <p:spPr>
          <a:xfrm>
            <a:off x="0" y="0"/>
            <a:ext cx="4892776" cy="7143750"/>
          </a:xfrm>
          <a:prstGeom prst="rect">
            <a:avLst/>
          </a:prstGeom>
          <a:noFill/>
          <a:ln>
            <a:noFill/>
          </a:ln>
        </p:spPr>
      </p:pic>
      <p:sp>
        <p:nvSpPr>
          <p:cNvPr id="12" name="Flèche : chevron 11">
            <a:extLst>
              <a:ext uri="{FF2B5EF4-FFF2-40B4-BE49-F238E27FC236}">
                <a16:creationId xmlns:a16="http://schemas.microsoft.com/office/drawing/2014/main" id="{6AE0027E-3B93-4A59-A939-6A966C06E492}"/>
              </a:ext>
            </a:extLst>
          </p:cNvPr>
          <p:cNvSpPr/>
          <p:nvPr userDrawn="1"/>
        </p:nvSpPr>
        <p:spPr>
          <a:xfrm>
            <a:off x="3436730" y="2507106"/>
            <a:ext cx="788894" cy="2129538"/>
          </a:xfrm>
          <a:prstGeom prst="chevron">
            <a:avLst>
              <a:gd name="adj" fmla="val 89716"/>
            </a:avLst>
          </a:prstGeom>
          <a:gradFill flip="none" rotWithShape="1">
            <a:gsLst>
              <a:gs pos="100000">
                <a:schemeClr val="accent2"/>
              </a:gs>
              <a:gs pos="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Espace réservé du pied de page 1">
            <a:extLst>
              <a:ext uri="{FF2B5EF4-FFF2-40B4-BE49-F238E27FC236}">
                <a16:creationId xmlns:a16="http://schemas.microsoft.com/office/drawing/2014/main" id="{FB5EA788-7295-4F08-942F-AEF3C6F1419A}"/>
              </a:ext>
            </a:extLst>
          </p:cNvPr>
          <p:cNvSpPr>
            <a:spLocks noGrp="1"/>
          </p:cNvSpPr>
          <p:nvPr>
            <p:ph type="ftr" sz="quarter" idx="13"/>
          </p:nvPr>
        </p:nvSpPr>
        <p:spPr/>
        <p:txBody>
          <a:bodyPr/>
          <a:lstStyle/>
          <a:p>
            <a:r>
              <a:rPr lang="fr-FR"/>
              <a:t>SG - Réorganisation des BU/SU - CSEE des Services Centraux Parisiens – La réorganisation de RESG - Avril 2024</a:t>
            </a:r>
          </a:p>
        </p:txBody>
      </p:sp>
      <p:sp>
        <p:nvSpPr>
          <p:cNvPr id="3" name="Espace réservé du numéro de diapositive 2">
            <a:extLst>
              <a:ext uri="{FF2B5EF4-FFF2-40B4-BE49-F238E27FC236}">
                <a16:creationId xmlns:a16="http://schemas.microsoft.com/office/drawing/2014/main" id="{DAB4411E-D0E2-4387-A95A-DB2F1DCB358D}"/>
              </a:ext>
            </a:extLst>
          </p:cNvPr>
          <p:cNvSpPr>
            <a:spLocks noGrp="1"/>
          </p:cNvSpPr>
          <p:nvPr>
            <p:ph type="sldNum" sz="quarter" idx="14"/>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18084740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_Secafi"/>
          <p:cNvSpPr>
            <a:spLocks noGrp="1"/>
          </p:cNvSpPr>
          <p:nvPr>
            <p:ph type="title" hasCustomPrompt="1"/>
          </p:nvPr>
        </p:nvSpPr>
        <p:spPr/>
        <p:txBody>
          <a:bodyPr/>
          <a:lstStyle>
            <a:lvl1pPr algn="r">
              <a:defRPr/>
            </a:lvl1pPr>
          </a:lstStyle>
          <a:p>
            <a:r>
              <a:rPr lang="fr-FR" dirty="0"/>
              <a:t>Sommaire</a:t>
            </a:r>
          </a:p>
        </p:txBody>
      </p:sp>
      <p:sp>
        <p:nvSpPr>
          <p:cNvPr id="3" name="Espace réservé du numéro de diapositive 2"/>
          <p:cNvSpPr>
            <a:spLocks noGrp="1"/>
          </p:cNvSpPr>
          <p:nvPr>
            <p:ph type="sldNum" sz="quarter" idx="10"/>
          </p:nvPr>
        </p:nvSpPr>
        <p:spPr/>
        <p:txBody>
          <a:bodyPr/>
          <a:lstStyle/>
          <a:p>
            <a:r>
              <a:rPr lang="fr-FR" altLang="fr-FR" dirty="0"/>
              <a:t> </a:t>
            </a:r>
            <a:fld id="{FE988771-A24C-4750-87EC-DE93CBB4921F}" type="slidenum">
              <a:rPr lang="fr-FR" altLang="fr-FR" smtClean="0"/>
              <a:pPr/>
              <a:t>‹N°›</a:t>
            </a:fld>
            <a:endParaRPr lang="fr-FR" altLang="fr-FR" dirty="0"/>
          </a:p>
        </p:txBody>
      </p:sp>
      <p:sp>
        <p:nvSpPr>
          <p:cNvPr id="5"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18662349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re_Partie">
    <p:spTree>
      <p:nvGrpSpPr>
        <p:cNvPr id="1" name=""/>
        <p:cNvGrpSpPr/>
        <p:nvPr/>
      </p:nvGrpSpPr>
      <p:grpSpPr>
        <a:xfrm>
          <a:off x="0" y="0"/>
          <a:ext cx="0" cy="0"/>
          <a:chOff x="0" y="0"/>
          <a:chExt cx="0" cy="0"/>
        </a:xfrm>
      </p:grpSpPr>
      <p:sp>
        <p:nvSpPr>
          <p:cNvPr id="3" name="Rectangle 2"/>
          <p:cNvSpPr/>
          <p:nvPr userDrawn="1"/>
        </p:nvSpPr>
        <p:spPr bwMode="auto">
          <a:xfrm>
            <a:off x="1" y="770402"/>
            <a:ext cx="13490504" cy="826771"/>
          </a:xfrm>
          <a:prstGeom prst="rect">
            <a:avLst/>
          </a:prstGeom>
          <a:solidFill>
            <a:schemeClr val="bg1"/>
          </a:solidFill>
          <a:ln>
            <a:noFill/>
            <a:headEnd/>
            <a:tailEnd/>
          </a:ln>
        </p:spPr>
        <p:style>
          <a:lnRef idx="2">
            <a:schemeClr val="accent2"/>
          </a:lnRef>
          <a:fillRef idx="1">
            <a:schemeClr val="lt1"/>
          </a:fillRef>
          <a:effectRef idx="0">
            <a:schemeClr val="accent2"/>
          </a:effectRef>
          <a:fontRef idx="minor">
            <a:schemeClr val="dk1"/>
          </a:fontRef>
        </p:style>
        <p:txBody>
          <a:bodyPr lIns="89053" tIns="44527" rIns="89053" bIns="44527" rtlCol="0" anchor="ctr"/>
          <a:lstStyle/>
          <a:p>
            <a:pPr algn="ctr" defTabSz="884645" eaLnBrk="0" hangingPunct="0">
              <a:lnSpc>
                <a:spcPct val="90000"/>
              </a:lnSpc>
            </a:pPr>
            <a:endParaRPr lang="fr-FR" sz="1526" b="1" i="1" dirty="0">
              <a:solidFill>
                <a:schemeClr val="bg1"/>
              </a:solidFill>
              <a:latin typeface="Arial" pitchFamily="34" charset="0"/>
            </a:endParaRPr>
          </a:p>
        </p:txBody>
      </p:sp>
      <p:sp>
        <p:nvSpPr>
          <p:cNvPr id="5" name="Espace réservé du texte 4"/>
          <p:cNvSpPr>
            <a:spLocks noGrp="1"/>
          </p:cNvSpPr>
          <p:nvPr>
            <p:ph type="body" sz="quarter" idx="11" hasCustomPrompt="1"/>
          </p:nvPr>
        </p:nvSpPr>
        <p:spPr>
          <a:xfrm>
            <a:off x="2116308" y="2239572"/>
            <a:ext cx="9446874" cy="1677852"/>
          </a:xfrm>
          <a:noFill/>
        </p:spPr>
        <p:txBody>
          <a:bodyPr anchor="b">
            <a:normAutofit/>
          </a:bodyPr>
          <a:lstStyle>
            <a:lvl1pPr marL="0" indent="0" algn="ctr">
              <a:buClr>
                <a:schemeClr val="accent6"/>
              </a:buClr>
              <a:buSzPct val="120000"/>
              <a:buFont typeface="Arial" pitchFamily="34" charset="0"/>
              <a:buNone/>
              <a:defRPr sz="3053" b="0">
                <a:solidFill>
                  <a:schemeClr val="accent4"/>
                </a:solidFill>
                <a:effectLst/>
                <a:latin typeface="+mj-lt"/>
                <a:cs typeface="Segoe UI Semilight" pitchFamily="34" charset="0"/>
              </a:defRPr>
            </a:lvl1pPr>
          </a:lstStyle>
          <a:p>
            <a:pPr lvl="0"/>
            <a:r>
              <a:rPr lang="fr-FR" dirty="0"/>
              <a:t>TITRE PARTIE</a:t>
            </a:r>
          </a:p>
        </p:txBody>
      </p:sp>
      <p:grpSp>
        <p:nvGrpSpPr>
          <p:cNvPr id="7" name="Groupe 6"/>
          <p:cNvGrpSpPr/>
          <p:nvPr userDrawn="1"/>
        </p:nvGrpSpPr>
        <p:grpSpPr>
          <a:xfrm>
            <a:off x="1621777" y="3645582"/>
            <a:ext cx="501833" cy="464004"/>
            <a:chOff x="422275" y="838200"/>
            <a:chExt cx="332435" cy="314325"/>
          </a:xfrm>
          <a:solidFill>
            <a:srgbClr val="80003B"/>
          </a:solidFill>
        </p:grpSpPr>
        <p:sp>
          <p:nvSpPr>
            <p:cNvPr id="8" name="Triangle isocèle 23"/>
            <p:cNvSpPr/>
            <p:nvPr userDrawn="1"/>
          </p:nvSpPr>
          <p:spPr bwMode="auto">
            <a:xfrm>
              <a:off x="422275" y="840583"/>
              <a:ext cx="330127" cy="181768"/>
            </a:xfrm>
            <a:custGeom>
              <a:avLst/>
              <a:gdLst>
                <a:gd name="connsiteX0" fmla="*/ 0 w 265833"/>
                <a:gd name="connsiteY0" fmla="*/ 184150 h 184150"/>
                <a:gd name="connsiteX1" fmla="*/ 265833 w 265833"/>
                <a:gd name="connsiteY1" fmla="*/ 0 h 184150"/>
                <a:gd name="connsiteX2" fmla="*/ 265833 w 265833"/>
                <a:gd name="connsiteY2" fmla="*/ 184150 h 184150"/>
                <a:gd name="connsiteX3" fmla="*/ 0 w 265833"/>
                <a:gd name="connsiteY3" fmla="*/ 184150 h 184150"/>
                <a:gd name="connsiteX0" fmla="*/ 0 w 330127"/>
                <a:gd name="connsiteY0" fmla="*/ 181768 h 181768"/>
                <a:gd name="connsiteX1" fmla="*/ 330127 w 330127"/>
                <a:gd name="connsiteY1" fmla="*/ 0 h 181768"/>
                <a:gd name="connsiteX2" fmla="*/ 265833 w 330127"/>
                <a:gd name="connsiteY2" fmla="*/ 181768 h 181768"/>
                <a:gd name="connsiteX3" fmla="*/ 0 w 330127"/>
                <a:gd name="connsiteY3" fmla="*/ 181768 h 181768"/>
                <a:gd name="connsiteX0" fmla="*/ 0 w 330127"/>
                <a:gd name="connsiteY0" fmla="*/ 181768 h 181768"/>
                <a:gd name="connsiteX1" fmla="*/ 330127 w 330127"/>
                <a:gd name="connsiteY1" fmla="*/ 0 h 181768"/>
                <a:gd name="connsiteX2" fmla="*/ 253926 w 330127"/>
                <a:gd name="connsiteY2" fmla="*/ 181768 h 181768"/>
                <a:gd name="connsiteX3" fmla="*/ 0 w 330127"/>
                <a:gd name="connsiteY3" fmla="*/ 181768 h 181768"/>
              </a:gdLst>
              <a:ahLst/>
              <a:cxnLst>
                <a:cxn ang="0">
                  <a:pos x="connsiteX0" y="connsiteY0"/>
                </a:cxn>
                <a:cxn ang="0">
                  <a:pos x="connsiteX1" y="connsiteY1"/>
                </a:cxn>
                <a:cxn ang="0">
                  <a:pos x="connsiteX2" y="connsiteY2"/>
                </a:cxn>
                <a:cxn ang="0">
                  <a:pos x="connsiteX3" y="connsiteY3"/>
                </a:cxn>
              </a:cxnLst>
              <a:rect l="l" t="t" r="r" b="b"/>
              <a:pathLst>
                <a:path w="330127" h="181768">
                  <a:moveTo>
                    <a:pt x="0" y="181768"/>
                  </a:moveTo>
                  <a:lnTo>
                    <a:pt x="330127" y="0"/>
                  </a:lnTo>
                  <a:lnTo>
                    <a:pt x="253926" y="181768"/>
                  </a:lnTo>
                  <a:lnTo>
                    <a:pt x="0" y="181768"/>
                  </a:lnTo>
                  <a:close/>
                </a:path>
              </a:pathLst>
            </a:custGeom>
            <a:grp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lIns="84055" tIns="42028" rIns="84055" bIns="42028" rtlCol="0" anchor="ctr"/>
            <a:lstStyle/>
            <a:p>
              <a:pPr algn="ctr" defTabSz="884645" eaLnBrk="0" hangingPunct="0">
                <a:lnSpc>
                  <a:spcPct val="90000"/>
                </a:lnSpc>
              </a:pPr>
              <a:endParaRPr lang="fr-FR" sz="1526" b="1" i="1" dirty="0">
                <a:solidFill>
                  <a:schemeClr val="bg1"/>
                </a:solidFill>
                <a:latin typeface="Arial" pitchFamily="34" charset="0"/>
              </a:endParaRPr>
            </a:p>
          </p:txBody>
        </p:sp>
        <p:cxnSp>
          <p:nvCxnSpPr>
            <p:cNvPr id="9" name="Connecteur droit 8"/>
            <p:cNvCxnSpPr/>
            <p:nvPr userDrawn="1"/>
          </p:nvCxnSpPr>
          <p:spPr bwMode="auto">
            <a:xfrm flipV="1">
              <a:off x="422275" y="838200"/>
              <a:ext cx="332435" cy="184150"/>
            </a:xfrm>
            <a:prstGeom prst="line">
              <a:avLst/>
            </a:prstGeom>
            <a:grpFill/>
            <a:ln w="28575" cap="rnd" cmpd="sng" algn="ctr">
              <a:solidFill>
                <a:srgbClr val="00407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Connecteur droit 9"/>
            <p:cNvCxnSpPr/>
            <p:nvPr userDrawn="1"/>
          </p:nvCxnSpPr>
          <p:spPr bwMode="auto">
            <a:xfrm flipV="1">
              <a:off x="621506" y="838200"/>
              <a:ext cx="133204" cy="314325"/>
            </a:xfrm>
            <a:prstGeom prst="line">
              <a:avLst/>
            </a:prstGeom>
            <a:grpFill/>
            <a:ln w="28575" cap="rnd" cmpd="sng" algn="ctr">
              <a:solidFill>
                <a:srgbClr val="00407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11" name="Connecteur droit 10"/>
          <p:cNvCxnSpPr/>
          <p:nvPr userDrawn="1"/>
        </p:nvCxnSpPr>
        <p:spPr bwMode="auto">
          <a:xfrm>
            <a:off x="1645569" y="3917423"/>
            <a:ext cx="11542298" cy="0"/>
          </a:xfrm>
          <a:prstGeom prst="line">
            <a:avLst/>
          </a:prstGeom>
          <a:noFill/>
          <a:ln w="28575" cap="rnd" cmpd="sng" algn="ctr">
            <a:solidFill>
              <a:srgbClr val="00407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Espace réservé du numéro de diapositive 3"/>
          <p:cNvSpPr>
            <a:spLocks noGrp="1"/>
          </p:cNvSpPr>
          <p:nvPr>
            <p:ph type="sldNum" sz="quarter" idx="14"/>
          </p:nvPr>
        </p:nvSpPr>
        <p:spPr/>
        <p:txBody>
          <a:bodyPr/>
          <a:lstStyle/>
          <a:p>
            <a:fld id="{FD495AF3-2BE3-4F2F-A3F0-65C3F202E4D2}" type="slidenum">
              <a:rPr lang="fr-FR" altLang="fr-FR" smtClean="0"/>
              <a:pPr/>
              <a:t>‹N°›</a:t>
            </a:fld>
            <a:endParaRPr lang="fr-FR" altLang="fr-FR" dirty="0"/>
          </a:p>
        </p:txBody>
      </p:sp>
      <p:sp>
        <p:nvSpPr>
          <p:cNvPr id="12"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pic>
        <p:nvPicPr>
          <p:cNvPr id="13" name="Picture 2" descr="C:\Users\beckerg\AppData\Local\Microsoft\Windows\Temporary Internet Files\Content.Outlook\M7LQVC6V\FRISE SECAFI verticale (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150" y="1610782"/>
            <a:ext cx="1473691" cy="461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3982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re_Sous_Partie">
    <p:spTree>
      <p:nvGrpSpPr>
        <p:cNvPr id="1" name=""/>
        <p:cNvGrpSpPr/>
        <p:nvPr/>
      </p:nvGrpSpPr>
      <p:grpSpPr>
        <a:xfrm>
          <a:off x="0" y="0"/>
          <a:ext cx="0" cy="0"/>
          <a:chOff x="0" y="0"/>
          <a:chExt cx="0" cy="0"/>
        </a:xfrm>
      </p:grpSpPr>
      <p:sp>
        <p:nvSpPr>
          <p:cNvPr id="3" name="Rectangle 2"/>
          <p:cNvSpPr/>
          <p:nvPr userDrawn="1"/>
        </p:nvSpPr>
        <p:spPr bwMode="auto">
          <a:xfrm>
            <a:off x="1" y="770402"/>
            <a:ext cx="13490504" cy="826771"/>
          </a:xfrm>
          <a:prstGeom prst="rect">
            <a:avLst/>
          </a:prstGeom>
          <a:solidFill>
            <a:schemeClr val="bg1"/>
          </a:solidFill>
          <a:ln>
            <a:noFill/>
            <a:headEnd/>
            <a:tailEnd/>
          </a:ln>
        </p:spPr>
        <p:style>
          <a:lnRef idx="2">
            <a:schemeClr val="accent2"/>
          </a:lnRef>
          <a:fillRef idx="1">
            <a:schemeClr val="lt1"/>
          </a:fillRef>
          <a:effectRef idx="0">
            <a:schemeClr val="accent2"/>
          </a:effectRef>
          <a:fontRef idx="minor">
            <a:schemeClr val="dk1"/>
          </a:fontRef>
        </p:style>
        <p:txBody>
          <a:bodyPr lIns="89053" tIns="44527" rIns="89053" bIns="44527" rtlCol="0" anchor="ctr"/>
          <a:lstStyle/>
          <a:p>
            <a:pPr algn="ctr" defTabSz="884645" eaLnBrk="0" hangingPunct="0">
              <a:lnSpc>
                <a:spcPct val="90000"/>
              </a:lnSpc>
            </a:pPr>
            <a:endParaRPr lang="fr-FR" sz="1526" b="1" i="1" dirty="0">
              <a:solidFill>
                <a:schemeClr val="bg1"/>
              </a:solidFill>
              <a:latin typeface="Arial" pitchFamily="34" charset="0"/>
            </a:endParaRPr>
          </a:p>
        </p:txBody>
      </p:sp>
      <p:sp>
        <p:nvSpPr>
          <p:cNvPr id="5" name="Espace réservé du texte 4"/>
          <p:cNvSpPr>
            <a:spLocks noGrp="1"/>
          </p:cNvSpPr>
          <p:nvPr>
            <p:ph type="body" sz="quarter" idx="11" hasCustomPrompt="1"/>
          </p:nvPr>
        </p:nvSpPr>
        <p:spPr>
          <a:xfrm>
            <a:off x="2116308" y="2239572"/>
            <a:ext cx="9446874" cy="1677852"/>
          </a:xfrm>
          <a:noFill/>
        </p:spPr>
        <p:txBody>
          <a:bodyPr anchor="b">
            <a:normAutofit/>
          </a:bodyPr>
          <a:lstStyle>
            <a:lvl1pPr marL="0" marR="0" indent="0" algn="ctr" defTabSz="1073010" rtl="0" eaLnBrk="1" fontAlgn="base" latinLnBrk="0" hangingPunct="1">
              <a:lnSpc>
                <a:spcPct val="100000"/>
              </a:lnSpc>
              <a:spcBef>
                <a:spcPts val="2035"/>
              </a:spcBef>
              <a:spcAft>
                <a:spcPct val="0"/>
              </a:spcAft>
              <a:buClr>
                <a:schemeClr val="accent6"/>
              </a:buClr>
              <a:buSzPct val="120000"/>
              <a:buFont typeface="Arial" pitchFamily="34" charset="0"/>
              <a:buNone/>
              <a:tabLst/>
              <a:defRPr sz="3053" b="0" baseline="0">
                <a:solidFill>
                  <a:schemeClr val="accent4"/>
                </a:solidFill>
                <a:effectLst/>
                <a:latin typeface="+mj-lt"/>
                <a:cs typeface="Segoe UI Semilight" pitchFamily="34" charset="0"/>
              </a:defRPr>
            </a:lvl1pPr>
          </a:lstStyle>
          <a:p>
            <a:pPr marL="0" marR="0" lvl="0" indent="0" algn="ctr" defTabSz="1073010" rtl="0" eaLnBrk="1" fontAlgn="base" latinLnBrk="0" hangingPunct="1">
              <a:lnSpc>
                <a:spcPct val="100000"/>
              </a:lnSpc>
              <a:spcBef>
                <a:spcPts val="2035"/>
              </a:spcBef>
              <a:spcAft>
                <a:spcPct val="0"/>
              </a:spcAft>
              <a:buClr>
                <a:schemeClr val="accent6"/>
              </a:buClr>
              <a:buSzPct val="120000"/>
              <a:buFont typeface="Arial" pitchFamily="34" charset="0"/>
              <a:buNone/>
              <a:tabLst/>
              <a:defRPr/>
            </a:pPr>
            <a:r>
              <a:rPr lang="fr-FR" dirty="0"/>
              <a:t>Rappel du TITRE PARTIE </a:t>
            </a:r>
          </a:p>
        </p:txBody>
      </p:sp>
      <p:grpSp>
        <p:nvGrpSpPr>
          <p:cNvPr id="7" name="Groupe 6"/>
          <p:cNvGrpSpPr/>
          <p:nvPr userDrawn="1"/>
        </p:nvGrpSpPr>
        <p:grpSpPr>
          <a:xfrm>
            <a:off x="1621777" y="3645582"/>
            <a:ext cx="501833" cy="464004"/>
            <a:chOff x="422275" y="838200"/>
            <a:chExt cx="332435" cy="314325"/>
          </a:xfrm>
          <a:solidFill>
            <a:srgbClr val="80003B"/>
          </a:solidFill>
        </p:grpSpPr>
        <p:sp>
          <p:nvSpPr>
            <p:cNvPr id="8" name="Triangle isocèle 23"/>
            <p:cNvSpPr/>
            <p:nvPr userDrawn="1"/>
          </p:nvSpPr>
          <p:spPr bwMode="auto">
            <a:xfrm>
              <a:off x="422275" y="840583"/>
              <a:ext cx="330127" cy="181768"/>
            </a:xfrm>
            <a:custGeom>
              <a:avLst/>
              <a:gdLst>
                <a:gd name="connsiteX0" fmla="*/ 0 w 265833"/>
                <a:gd name="connsiteY0" fmla="*/ 184150 h 184150"/>
                <a:gd name="connsiteX1" fmla="*/ 265833 w 265833"/>
                <a:gd name="connsiteY1" fmla="*/ 0 h 184150"/>
                <a:gd name="connsiteX2" fmla="*/ 265833 w 265833"/>
                <a:gd name="connsiteY2" fmla="*/ 184150 h 184150"/>
                <a:gd name="connsiteX3" fmla="*/ 0 w 265833"/>
                <a:gd name="connsiteY3" fmla="*/ 184150 h 184150"/>
                <a:gd name="connsiteX0" fmla="*/ 0 w 330127"/>
                <a:gd name="connsiteY0" fmla="*/ 181768 h 181768"/>
                <a:gd name="connsiteX1" fmla="*/ 330127 w 330127"/>
                <a:gd name="connsiteY1" fmla="*/ 0 h 181768"/>
                <a:gd name="connsiteX2" fmla="*/ 265833 w 330127"/>
                <a:gd name="connsiteY2" fmla="*/ 181768 h 181768"/>
                <a:gd name="connsiteX3" fmla="*/ 0 w 330127"/>
                <a:gd name="connsiteY3" fmla="*/ 181768 h 181768"/>
                <a:gd name="connsiteX0" fmla="*/ 0 w 330127"/>
                <a:gd name="connsiteY0" fmla="*/ 181768 h 181768"/>
                <a:gd name="connsiteX1" fmla="*/ 330127 w 330127"/>
                <a:gd name="connsiteY1" fmla="*/ 0 h 181768"/>
                <a:gd name="connsiteX2" fmla="*/ 253926 w 330127"/>
                <a:gd name="connsiteY2" fmla="*/ 181768 h 181768"/>
                <a:gd name="connsiteX3" fmla="*/ 0 w 330127"/>
                <a:gd name="connsiteY3" fmla="*/ 181768 h 181768"/>
              </a:gdLst>
              <a:ahLst/>
              <a:cxnLst>
                <a:cxn ang="0">
                  <a:pos x="connsiteX0" y="connsiteY0"/>
                </a:cxn>
                <a:cxn ang="0">
                  <a:pos x="connsiteX1" y="connsiteY1"/>
                </a:cxn>
                <a:cxn ang="0">
                  <a:pos x="connsiteX2" y="connsiteY2"/>
                </a:cxn>
                <a:cxn ang="0">
                  <a:pos x="connsiteX3" y="connsiteY3"/>
                </a:cxn>
              </a:cxnLst>
              <a:rect l="l" t="t" r="r" b="b"/>
              <a:pathLst>
                <a:path w="330127" h="181768">
                  <a:moveTo>
                    <a:pt x="0" y="181768"/>
                  </a:moveTo>
                  <a:lnTo>
                    <a:pt x="330127" y="0"/>
                  </a:lnTo>
                  <a:lnTo>
                    <a:pt x="253926" y="181768"/>
                  </a:lnTo>
                  <a:lnTo>
                    <a:pt x="0" y="181768"/>
                  </a:lnTo>
                  <a:close/>
                </a:path>
              </a:pathLst>
            </a:custGeom>
            <a:grp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lIns="84055" tIns="42028" rIns="84055" bIns="42028" rtlCol="0" anchor="ctr"/>
            <a:lstStyle/>
            <a:p>
              <a:pPr algn="ctr" defTabSz="884645" eaLnBrk="0" hangingPunct="0">
                <a:lnSpc>
                  <a:spcPct val="90000"/>
                </a:lnSpc>
              </a:pPr>
              <a:endParaRPr lang="fr-FR" sz="1221" b="1" i="1" dirty="0">
                <a:solidFill>
                  <a:schemeClr val="bg1"/>
                </a:solidFill>
                <a:latin typeface="Arial" pitchFamily="34" charset="0"/>
              </a:endParaRPr>
            </a:p>
          </p:txBody>
        </p:sp>
        <p:cxnSp>
          <p:nvCxnSpPr>
            <p:cNvPr id="9" name="Connecteur droit 8"/>
            <p:cNvCxnSpPr/>
            <p:nvPr userDrawn="1"/>
          </p:nvCxnSpPr>
          <p:spPr bwMode="auto">
            <a:xfrm flipV="1">
              <a:off x="422275" y="838200"/>
              <a:ext cx="332435" cy="184150"/>
            </a:xfrm>
            <a:prstGeom prst="line">
              <a:avLst/>
            </a:prstGeom>
            <a:grpFill/>
            <a:ln w="28575" cap="rnd" cmpd="sng" algn="ctr">
              <a:solidFill>
                <a:srgbClr val="00407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Connecteur droit 9"/>
            <p:cNvCxnSpPr/>
            <p:nvPr userDrawn="1"/>
          </p:nvCxnSpPr>
          <p:spPr bwMode="auto">
            <a:xfrm flipV="1">
              <a:off x="621506" y="838200"/>
              <a:ext cx="133204" cy="314325"/>
            </a:xfrm>
            <a:prstGeom prst="line">
              <a:avLst/>
            </a:prstGeom>
            <a:grpFill/>
            <a:ln w="28575" cap="rnd" cmpd="sng" algn="ctr">
              <a:solidFill>
                <a:srgbClr val="00407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11" name="Connecteur droit 10"/>
          <p:cNvCxnSpPr/>
          <p:nvPr userDrawn="1"/>
        </p:nvCxnSpPr>
        <p:spPr bwMode="auto">
          <a:xfrm>
            <a:off x="1645569" y="3917423"/>
            <a:ext cx="11542298" cy="0"/>
          </a:xfrm>
          <a:prstGeom prst="line">
            <a:avLst/>
          </a:prstGeom>
          <a:noFill/>
          <a:ln w="28575" cap="rnd" cmpd="sng" algn="ctr">
            <a:solidFill>
              <a:srgbClr val="00407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 name="Espace réservé du texte 5"/>
          <p:cNvSpPr>
            <a:spLocks noGrp="1"/>
          </p:cNvSpPr>
          <p:nvPr>
            <p:ph type="body" sz="quarter" idx="12" hasCustomPrompt="1"/>
          </p:nvPr>
        </p:nvSpPr>
        <p:spPr>
          <a:xfrm>
            <a:off x="2119959" y="3917422"/>
            <a:ext cx="9439572" cy="1148425"/>
          </a:xfrm>
        </p:spPr>
        <p:txBody>
          <a:bodyPr anchor="ctr"/>
          <a:lstStyle>
            <a:lvl1pPr marL="0" indent="0" algn="ctr">
              <a:buNone/>
              <a:defRPr sz="2035" b="0" i="0">
                <a:solidFill>
                  <a:schemeClr val="accent4"/>
                </a:solidFill>
              </a:defRPr>
            </a:lvl1pPr>
          </a:lstStyle>
          <a:p>
            <a:pPr lvl="0"/>
            <a:r>
              <a:rPr lang="fr-FR" dirty="0"/>
              <a:t>TITRE SOUS-PARTIE</a:t>
            </a:r>
          </a:p>
        </p:txBody>
      </p:sp>
      <p:sp>
        <p:nvSpPr>
          <p:cNvPr id="4" name="Espace réservé du numéro de diapositive 3"/>
          <p:cNvSpPr>
            <a:spLocks noGrp="1"/>
          </p:cNvSpPr>
          <p:nvPr>
            <p:ph type="sldNum" sz="quarter" idx="14"/>
          </p:nvPr>
        </p:nvSpPr>
        <p:spPr/>
        <p:txBody>
          <a:bodyPr/>
          <a:lstStyle/>
          <a:p>
            <a:fld id="{FD495AF3-2BE3-4F2F-A3F0-65C3F202E4D2}" type="slidenum">
              <a:rPr lang="fr-FR" altLang="fr-FR" smtClean="0"/>
              <a:pPr/>
              <a:t>‹N°›</a:t>
            </a:fld>
            <a:endParaRPr lang="fr-FR" altLang="fr-FR" dirty="0"/>
          </a:p>
        </p:txBody>
      </p:sp>
      <p:sp>
        <p:nvSpPr>
          <p:cNvPr id="12"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23012643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fld id="{FD495AF3-2BE3-4F2F-A3F0-65C3F202E4D2}" type="slidenum">
              <a:rPr lang="fr-FR" altLang="fr-FR" smtClean="0"/>
              <a:pPr/>
              <a:t>‹N°›</a:t>
            </a:fld>
            <a:endParaRPr lang="fr-FR" altLang="fr-FR" dirty="0"/>
          </a:p>
        </p:txBody>
      </p:sp>
      <p:sp>
        <p:nvSpPr>
          <p:cNvPr id="7" name="Rectangle 22"/>
          <p:cNvSpPr>
            <a:spLocks noGrp="1" noChangeArrowheads="1"/>
          </p:cNvSpPr>
          <p:nvPr>
            <p:ph idx="1"/>
          </p:nvPr>
        </p:nvSpPr>
        <p:spPr bwMode="auto">
          <a:xfrm>
            <a:off x="559033" y="1357075"/>
            <a:ext cx="12665453" cy="570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108000" bIns="72000" numCol="1" anchor="t" anchorCtr="0" compatLnSpc="1">
            <a:prstTxWarp prst="textNoShape">
              <a:avLst/>
            </a:prstTxWarp>
          </a:bodyPr>
          <a:lstStyle>
            <a:lvl1pPr>
              <a:spcBef>
                <a:spcPts val="1221"/>
              </a:spcBef>
              <a:defRPr/>
            </a:lvl1p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sp>
        <p:nvSpPr>
          <p:cNvPr id="8"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
        <p:nvSpPr>
          <p:cNvPr id="6" name="Titre_Secafi"/>
          <p:cNvSpPr>
            <a:spLocks noGrp="1"/>
          </p:cNvSpPr>
          <p:nvPr>
            <p:ph type="title"/>
          </p:nvPr>
        </p:nvSpPr>
        <p:spPr>
          <a:xfrm>
            <a:off x="559033" y="100085"/>
            <a:ext cx="12662301" cy="992360"/>
          </a:xfrm>
        </p:spPr>
        <p:txBody>
          <a:bodyPr/>
          <a:lstStyle>
            <a:lvl1pPr algn="r">
              <a:defRPr/>
            </a:lvl1pPr>
          </a:lstStyle>
          <a:p>
            <a:r>
              <a:rPr lang="fr-FR"/>
              <a:t>Modifiez le style du titre</a:t>
            </a:r>
            <a:endParaRPr lang="fr-FR" dirty="0"/>
          </a:p>
        </p:txBody>
      </p:sp>
    </p:spTree>
    <p:extLst>
      <p:ext uri="{BB962C8B-B14F-4D97-AF65-F5344CB8AC3E}">
        <p14:creationId xmlns:p14="http://schemas.microsoft.com/office/powerpoint/2010/main" val="4889269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2 colonnes">
    <p:spTree>
      <p:nvGrpSpPr>
        <p:cNvPr id="1" name=""/>
        <p:cNvGrpSpPr/>
        <p:nvPr/>
      </p:nvGrpSpPr>
      <p:grpSpPr>
        <a:xfrm>
          <a:off x="0" y="0"/>
          <a:ext cx="0" cy="0"/>
          <a:chOff x="0" y="0"/>
          <a:chExt cx="0" cy="0"/>
        </a:xfrm>
      </p:grpSpPr>
      <p:sp>
        <p:nvSpPr>
          <p:cNvPr id="2" name="Titre_Secafi"/>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8" name="Espace réservé du contenu 2"/>
          <p:cNvSpPr>
            <a:spLocks noGrp="1"/>
          </p:cNvSpPr>
          <p:nvPr>
            <p:ph idx="1"/>
          </p:nvPr>
        </p:nvSpPr>
        <p:spPr>
          <a:xfrm>
            <a:off x="558437" y="1330512"/>
            <a:ext cx="6195662" cy="5674655"/>
          </a:xfrm>
          <a:prstGeom prst="rect">
            <a:avLst/>
          </a:prstGeom>
          <a:ln>
            <a:noFill/>
          </a:ln>
        </p:spPr>
        <p:style>
          <a:lnRef idx="2">
            <a:schemeClr val="accent6"/>
          </a:lnRef>
          <a:fillRef idx="1">
            <a:schemeClr val="lt1"/>
          </a:fillRef>
          <a:effectRef idx="0">
            <a:schemeClr val="accent6"/>
          </a:effectRef>
          <a:fontRef idx="none"/>
        </p:style>
        <p:txBody>
          <a:bodyPr/>
          <a:lstStyle>
            <a:lvl1pPr>
              <a:spcBef>
                <a:spcPts val="1221"/>
              </a:spcBef>
              <a:defRPr sz="1526">
                <a:solidFill>
                  <a:schemeClr val="tx1"/>
                </a:solidFill>
                <a:latin typeface="+mj-lt"/>
                <a:cs typeface="Segoe UI Semilight" pitchFamily="34" charset="0"/>
              </a:defRPr>
            </a:lvl1pPr>
            <a:lvl2pPr>
              <a:defRPr sz="1526">
                <a:solidFill>
                  <a:schemeClr val="tx1"/>
                </a:solidFill>
                <a:latin typeface="+mj-lt"/>
                <a:cs typeface="Segoe UI Semilight" pitchFamily="34" charset="0"/>
              </a:defRPr>
            </a:lvl2pPr>
            <a:lvl3pPr>
              <a:defRPr sz="1526">
                <a:solidFill>
                  <a:schemeClr val="tx1"/>
                </a:solidFill>
                <a:latin typeface="+mj-lt"/>
                <a:cs typeface="Segoe UI Semilight" pitchFamily="34" charset="0"/>
              </a:defRPr>
            </a:lvl3pPr>
            <a:lvl4pPr>
              <a:defRPr sz="1526">
                <a:solidFill>
                  <a:schemeClr val="tx1"/>
                </a:solidFill>
                <a:latin typeface="+mj-lt"/>
                <a:cs typeface="Segoe UI Semilight" pitchFamily="34" charset="0"/>
              </a:defRPr>
            </a:lvl4pPr>
            <a:lvl5pPr>
              <a:defRPr>
                <a:solidFill>
                  <a:srgbClr val="004070"/>
                </a:solidFill>
                <a:latin typeface="Segoe UI Semilight" pitchFamily="34" charset="0"/>
                <a:cs typeface="Segoe UI Semilight"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12" name="Espace réservé du contenu 2"/>
          <p:cNvSpPr>
            <a:spLocks noGrp="1"/>
          </p:cNvSpPr>
          <p:nvPr>
            <p:ph idx="15"/>
          </p:nvPr>
        </p:nvSpPr>
        <p:spPr>
          <a:xfrm>
            <a:off x="7018783" y="1330512"/>
            <a:ext cx="6202549" cy="5674655"/>
          </a:xfrm>
          <a:prstGeom prst="rect">
            <a:avLst/>
          </a:prstGeom>
          <a:ln>
            <a:noFill/>
          </a:ln>
        </p:spPr>
        <p:style>
          <a:lnRef idx="2">
            <a:schemeClr val="accent6"/>
          </a:lnRef>
          <a:fillRef idx="1">
            <a:schemeClr val="lt1"/>
          </a:fillRef>
          <a:effectRef idx="0">
            <a:schemeClr val="accent6"/>
          </a:effectRef>
          <a:fontRef idx="none"/>
        </p:style>
        <p:txBody>
          <a:bodyPr/>
          <a:lstStyle>
            <a:lvl1pPr>
              <a:spcBef>
                <a:spcPts val="1221"/>
              </a:spcBef>
              <a:defRPr sz="1526">
                <a:solidFill>
                  <a:schemeClr val="tx1"/>
                </a:solidFill>
                <a:latin typeface="+mj-lt"/>
                <a:cs typeface="Segoe UI Semilight" pitchFamily="34" charset="0"/>
              </a:defRPr>
            </a:lvl1pPr>
            <a:lvl2pPr>
              <a:defRPr sz="1526">
                <a:solidFill>
                  <a:schemeClr val="tx1"/>
                </a:solidFill>
                <a:latin typeface="+mj-lt"/>
                <a:cs typeface="Segoe UI Semilight" pitchFamily="34" charset="0"/>
              </a:defRPr>
            </a:lvl2pPr>
            <a:lvl3pPr>
              <a:defRPr sz="1526">
                <a:solidFill>
                  <a:schemeClr val="tx1"/>
                </a:solidFill>
                <a:latin typeface="+mj-lt"/>
                <a:cs typeface="Segoe UI Semilight" pitchFamily="34" charset="0"/>
              </a:defRPr>
            </a:lvl3pPr>
            <a:lvl4pPr>
              <a:defRPr sz="1526">
                <a:solidFill>
                  <a:schemeClr val="tx1"/>
                </a:solidFill>
                <a:latin typeface="+mj-lt"/>
                <a:cs typeface="Segoe UI Semilight" pitchFamily="34" charset="0"/>
              </a:defRPr>
            </a:lvl4pPr>
            <a:lvl5pPr>
              <a:defRPr>
                <a:solidFill>
                  <a:srgbClr val="004070"/>
                </a:solidFill>
                <a:latin typeface="Segoe UI Semilight" pitchFamily="34" charset="0"/>
                <a:cs typeface="Segoe UI Semilight"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4" name="Espace réservé du numéro de diapositive 3"/>
          <p:cNvSpPr>
            <a:spLocks noGrp="1"/>
          </p:cNvSpPr>
          <p:nvPr>
            <p:ph type="sldNum" sz="quarter" idx="17"/>
          </p:nvPr>
        </p:nvSpPr>
        <p:spPr/>
        <p:txBody>
          <a:bodyPr/>
          <a:lstStyle/>
          <a:p>
            <a:fld id="{FD495AF3-2BE3-4F2F-A3F0-65C3F202E4D2}" type="slidenum">
              <a:rPr lang="fr-FR" altLang="fr-FR" smtClean="0"/>
              <a:pPr/>
              <a:t>‹N°›</a:t>
            </a:fld>
            <a:endParaRPr lang="fr-FR" altLang="fr-FR" dirty="0"/>
          </a:p>
        </p:txBody>
      </p:sp>
      <p:sp>
        <p:nvSpPr>
          <p:cNvPr id="7"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925420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3 gauche - 1/3 droit">
    <p:spTree>
      <p:nvGrpSpPr>
        <p:cNvPr id="1" name=""/>
        <p:cNvGrpSpPr/>
        <p:nvPr/>
      </p:nvGrpSpPr>
      <p:grpSpPr>
        <a:xfrm>
          <a:off x="0" y="0"/>
          <a:ext cx="0" cy="0"/>
          <a:chOff x="0" y="0"/>
          <a:chExt cx="0" cy="0"/>
        </a:xfrm>
      </p:grpSpPr>
      <p:sp>
        <p:nvSpPr>
          <p:cNvPr id="2" name="Titre_Secafi"/>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8" name="Espace réservé du contenu 2"/>
          <p:cNvSpPr>
            <a:spLocks noGrp="1"/>
          </p:cNvSpPr>
          <p:nvPr>
            <p:ph idx="1"/>
          </p:nvPr>
        </p:nvSpPr>
        <p:spPr>
          <a:xfrm>
            <a:off x="558438" y="1264302"/>
            <a:ext cx="7733091" cy="5848836"/>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contenu 2"/>
          <p:cNvSpPr>
            <a:spLocks noGrp="1"/>
          </p:cNvSpPr>
          <p:nvPr>
            <p:ph idx="15"/>
          </p:nvPr>
        </p:nvSpPr>
        <p:spPr>
          <a:xfrm>
            <a:off x="8460744" y="1264302"/>
            <a:ext cx="4632551" cy="5848836"/>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p:cNvSpPr>
            <a:spLocks noGrp="1"/>
          </p:cNvSpPr>
          <p:nvPr>
            <p:ph type="sldNum" sz="quarter" idx="17"/>
          </p:nvPr>
        </p:nvSpPr>
        <p:spPr/>
        <p:txBody>
          <a:bodyPr/>
          <a:lstStyle>
            <a:lvl1pPr>
              <a:defRPr>
                <a:solidFill>
                  <a:schemeClr val="accent4"/>
                </a:solidFill>
              </a:defRPr>
            </a:lvl1pPr>
          </a:lstStyle>
          <a:p>
            <a:fld id="{FD495AF3-2BE3-4F2F-A3F0-65C3F202E4D2}" type="slidenum">
              <a:rPr lang="fr-FR" altLang="fr-FR" smtClean="0"/>
              <a:pPr/>
              <a:t>‹N°›</a:t>
            </a:fld>
            <a:endParaRPr lang="fr-FR" altLang="fr-FR" dirty="0"/>
          </a:p>
        </p:txBody>
      </p:sp>
      <p:sp>
        <p:nvSpPr>
          <p:cNvPr id="7"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7311781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zones">
    <p:spTree>
      <p:nvGrpSpPr>
        <p:cNvPr id="1" name=""/>
        <p:cNvGrpSpPr/>
        <p:nvPr/>
      </p:nvGrpSpPr>
      <p:grpSpPr>
        <a:xfrm>
          <a:off x="0" y="0"/>
          <a:ext cx="0" cy="0"/>
          <a:chOff x="0" y="0"/>
          <a:chExt cx="0" cy="0"/>
        </a:xfrm>
      </p:grpSpPr>
      <p:sp>
        <p:nvSpPr>
          <p:cNvPr id="2" name="Titre_Secafi"/>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12" name="Espace réservé du contenu 2"/>
          <p:cNvSpPr>
            <a:spLocks noGrp="1"/>
          </p:cNvSpPr>
          <p:nvPr>
            <p:ph idx="15"/>
          </p:nvPr>
        </p:nvSpPr>
        <p:spPr>
          <a:xfrm>
            <a:off x="7040060" y="1326433"/>
            <a:ext cx="6078664"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contenu 2"/>
          <p:cNvSpPr>
            <a:spLocks noGrp="1"/>
          </p:cNvSpPr>
          <p:nvPr>
            <p:ph idx="17"/>
          </p:nvPr>
        </p:nvSpPr>
        <p:spPr>
          <a:xfrm>
            <a:off x="7040060" y="4269856"/>
            <a:ext cx="6078664"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p:cNvSpPr>
            <a:spLocks noGrp="1"/>
          </p:cNvSpPr>
          <p:nvPr>
            <p:ph type="sldNum" sz="quarter" idx="19"/>
          </p:nvPr>
        </p:nvSpPr>
        <p:spPr/>
        <p:txBody>
          <a:bodyPr/>
          <a:lstStyle/>
          <a:p>
            <a:fld id="{FD495AF3-2BE3-4F2F-A3F0-65C3F202E4D2}" type="slidenum">
              <a:rPr lang="fr-FR" altLang="fr-FR" smtClean="0"/>
              <a:pPr/>
              <a:t>‹N°›</a:t>
            </a:fld>
            <a:endParaRPr lang="fr-FR" altLang="fr-FR" dirty="0"/>
          </a:p>
        </p:txBody>
      </p:sp>
      <p:sp>
        <p:nvSpPr>
          <p:cNvPr id="9" name="Espace réservé du contenu 2"/>
          <p:cNvSpPr>
            <a:spLocks noGrp="1"/>
          </p:cNvSpPr>
          <p:nvPr>
            <p:ph idx="21"/>
          </p:nvPr>
        </p:nvSpPr>
        <p:spPr>
          <a:xfrm>
            <a:off x="572162" y="1326433"/>
            <a:ext cx="6078664"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contenu 2"/>
          <p:cNvSpPr>
            <a:spLocks noGrp="1"/>
          </p:cNvSpPr>
          <p:nvPr>
            <p:ph idx="22"/>
          </p:nvPr>
        </p:nvSpPr>
        <p:spPr>
          <a:xfrm>
            <a:off x="572162" y="4269856"/>
            <a:ext cx="6078664"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6145977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gauches - 1 droite">
    <p:spTree>
      <p:nvGrpSpPr>
        <p:cNvPr id="1" name=""/>
        <p:cNvGrpSpPr/>
        <p:nvPr/>
      </p:nvGrpSpPr>
      <p:grpSpPr>
        <a:xfrm>
          <a:off x="0" y="0"/>
          <a:ext cx="0" cy="0"/>
          <a:chOff x="0" y="0"/>
          <a:chExt cx="0" cy="0"/>
        </a:xfrm>
      </p:grpSpPr>
      <p:sp>
        <p:nvSpPr>
          <p:cNvPr id="2" name="Titre_Secafi"/>
          <p:cNvSpPr>
            <a:spLocks noGrp="1"/>
          </p:cNvSpPr>
          <p:nvPr>
            <p:ph type="title"/>
          </p:nvPr>
        </p:nvSpPr>
        <p:spPr>
          <a:xfrm>
            <a:off x="559416" y="99781"/>
            <a:ext cx="12661730" cy="992361"/>
          </a:xfrm>
        </p:spPr>
        <p:txBody>
          <a:bodyPr/>
          <a:lstStyle>
            <a:lvl1pPr>
              <a:defRPr>
                <a:solidFill>
                  <a:schemeClr val="tx1"/>
                </a:solidFill>
              </a:defRPr>
            </a:lvl1pPr>
          </a:lstStyle>
          <a:p>
            <a:r>
              <a:rPr lang="fr-FR"/>
              <a:t>Modifiez le style du titre</a:t>
            </a:r>
            <a:endParaRPr lang="fr-FR" dirty="0"/>
          </a:p>
        </p:txBody>
      </p:sp>
      <p:sp>
        <p:nvSpPr>
          <p:cNvPr id="8" name="Espace réservé du contenu 2"/>
          <p:cNvSpPr>
            <a:spLocks noGrp="1"/>
          </p:cNvSpPr>
          <p:nvPr>
            <p:ph idx="1"/>
          </p:nvPr>
        </p:nvSpPr>
        <p:spPr>
          <a:xfrm>
            <a:off x="558437" y="1316319"/>
            <a:ext cx="6078664"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contenu 2"/>
          <p:cNvSpPr>
            <a:spLocks noGrp="1"/>
          </p:cNvSpPr>
          <p:nvPr>
            <p:ph idx="15"/>
          </p:nvPr>
        </p:nvSpPr>
        <p:spPr>
          <a:xfrm>
            <a:off x="559416" y="4269856"/>
            <a:ext cx="6078664"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contenu 2"/>
          <p:cNvSpPr>
            <a:spLocks noGrp="1"/>
          </p:cNvSpPr>
          <p:nvPr>
            <p:ph idx="17"/>
          </p:nvPr>
        </p:nvSpPr>
        <p:spPr>
          <a:xfrm>
            <a:off x="7014631" y="1316320"/>
            <a:ext cx="6078664" cy="5786704"/>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p:cNvSpPr>
            <a:spLocks noGrp="1"/>
          </p:cNvSpPr>
          <p:nvPr>
            <p:ph type="sldNum" sz="quarter" idx="19"/>
          </p:nvPr>
        </p:nvSpPr>
        <p:spPr/>
        <p:txBody>
          <a:bodyPr/>
          <a:lstStyle/>
          <a:p>
            <a:fld id="{FD495AF3-2BE3-4F2F-A3F0-65C3F202E4D2}" type="slidenum">
              <a:rPr lang="fr-FR" altLang="fr-FR" smtClean="0"/>
              <a:pPr/>
              <a:t>‹N°›</a:t>
            </a:fld>
            <a:endParaRPr lang="fr-FR" altLang="fr-FR" dirty="0"/>
          </a:p>
        </p:txBody>
      </p:sp>
      <p:sp>
        <p:nvSpPr>
          <p:cNvPr id="9"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3356544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 gauche - 2 droites">
    <p:spTree>
      <p:nvGrpSpPr>
        <p:cNvPr id="1" name=""/>
        <p:cNvGrpSpPr/>
        <p:nvPr/>
      </p:nvGrpSpPr>
      <p:grpSpPr>
        <a:xfrm>
          <a:off x="0" y="0"/>
          <a:ext cx="0" cy="0"/>
          <a:chOff x="0" y="0"/>
          <a:chExt cx="0" cy="0"/>
        </a:xfrm>
      </p:grpSpPr>
      <p:sp>
        <p:nvSpPr>
          <p:cNvPr id="2" name="Titre_Secafi"/>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8" name="Espace réservé du contenu 2"/>
          <p:cNvSpPr>
            <a:spLocks noGrp="1"/>
          </p:cNvSpPr>
          <p:nvPr>
            <p:ph idx="1"/>
          </p:nvPr>
        </p:nvSpPr>
        <p:spPr>
          <a:xfrm>
            <a:off x="7014634" y="1306204"/>
            <a:ext cx="6078664"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contenu 2"/>
          <p:cNvSpPr>
            <a:spLocks noGrp="1"/>
          </p:cNvSpPr>
          <p:nvPr>
            <p:ph idx="15"/>
          </p:nvPr>
        </p:nvSpPr>
        <p:spPr>
          <a:xfrm>
            <a:off x="7015612" y="4269856"/>
            <a:ext cx="6078664"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contenu 2"/>
          <p:cNvSpPr>
            <a:spLocks noGrp="1"/>
          </p:cNvSpPr>
          <p:nvPr>
            <p:ph idx="17"/>
          </p:nvPr>
        </p:nvSpPr>
        <p:spPr>
          <a:xfrm>
            <a:off x="558450" y="1306204"/>
            <a:ext cx="6078664" cy="5796820"/>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p:cNvSpPr>
            <a:spLocks noGrp="1"/>
          </p:cNvSpPr>
          <p:nvPr>
            <p:ph type="sldNum" sz="quarter" idx="19"/>
          </p:nvPr>
        </p:nvSpPr>
        <p:spPr/>
        <p:txBody>
          <a:bodyPr/>
          <a:lstStyle>
            <a:lvl1pPr>
              <a:defRPr>
                <a:solidFill>
                  <a:schemeClr val="accent4"/>
                </a:solidFill>
              </a:defRPr>
            </a:lvl1pPr>
          </a:lstStyle>
          <a:p>
            <a:fld id="{FD495AF3-2BE3-4F2F-A3F0-65C3F202E4D2}" type="slidenum">
              <a:rPr lang="fr-FR" altLang="fr-FR" smtClean="0"/>
              <a:pPr/>
              <a:t>‹N°›</a:t>
            </a:fld>
            <a:endParaRPr lang="fr-FR" altLang="fr-FR" dirty="0"/>
          </a:p>
        </p:txBody>
      </p:sp>
      <p:sp>
        <p:nvSpPr>
          <p:cNvPr id="9"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1243543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haut - 1 bas">
    <p:spTree>
      <p:nvGrpSpPr>
        <p:cNvPr id="1" name=""/>
        <p:cNvGrpSpPr/>
        <p:nvPr/>
      </p:nvGrpSpPr>
      <p:grpSpPr>
        <a:xfrm>
          <a:off x="0" y="0"/>
          <a:ext cx="0" cy="0"/>
          <a:chOff x="0" y="0"/>
          <a:chExt cx="0" cy="0"/>
        </a:xfrm>
      </p:grpSpPr>
      <p:sp>
        <p:nvSpPr>
          <p:cNvPr id="2" name="Titre_Secafi"/>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8" name="Espace réservé du contenu 2"/>
          <p:cNvSpPr>
            <a:spLocks noGrp="1"/>
          </p:cNvSpPr>
          <p:nvPr>
            <p:ph idx="1"/>
          </p:nvPr>
        </p:nvSpPr>
        <p:spPr>
          <a:xfrm>
            <a:off x="558438" y="1296090"/>
            <a:ext cx="12534858"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contenu 2"/>
          <p:cNvSpPr>
            <a:spLocks noGrp="1"/>
          </p:cNvSpPr>
          <p:nvPr>
            <p:ph idx="15"/>
          </p:nvPr>
        </p:nvSpPr>
        <p:spPr>
          <a:xfrm>
            <a:off x="559415" y="4261633"/>
            <a:ext cx="12533880"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p:cNvSpPr>
            <a:spLocks noGrp="1"/>
          </p:cNvSpPr>
          <p:nvPr>
            <p:ph type="sldNum" sz="quarter" idx="17"/>
          </p:nvPr>
        </p:nvSpPr>
        <p:spPr/>
        <p:txBody>
          <a:bodyPr/>
          <a:lstStyle>
            <a:lvl1pPr>
              <a:defRPr>
                <a:solidFill>
                  <a:schemeClr val="accent4"/>
                </a:solidFill>
              </a:defRPr>
            </a:lvl1pPr>
          </a:lstStyle>
          <a:p>
            <a:fld id="{FD495AF3-2BE3-4F2F-A3F0-65C3F202E4D2}" type="slidenum">
              <a:rPr lang="fr-FR" altLang="fr-FR" smtClean="0"/>
              <a:pPr/>
              <a:t>‹N°›</a:t>
            </a:fld>
            <a:endParaRPr lang="fr-FR" altLang="fr-FR" dirty="0"/>
          </a:p>
        </p:txBody>
      </p:sp>
      <p:sp>
        <p:nvSpPr>
          <p:cNvPr id="7"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255211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311E271E-95A8-43D8-B1D7-4FA6BC22BC48}"/>
              </a:ext>
            </a:extLst>
          </p:cNvPr>
          <p:cNvSpPr>
            <a:spLocks noGrp="1"/>
          </p:cNvSpPr>
          <p:nvPr>
            <p:ph sz="quarter" idx="11"/>
          </p:nvPr>
        </p:nvSpPr>
        <p:spPr>
          <a:xfrm>
            <a:off x="485744" y="1285875"/>
            <a:ext cx="12708000" cy="5781675"/>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2" name="Titre 1">
            <a:extLst>
              <a:ext uri="{FF2B5EF4-FFF2-40B4-BE49-F238E27FC236}">
                <a16:creationId xmlns:a16="http://schemas.microsoft.com/office/drawing/2014/main" id="{CDB52370-1FD2-44D9-A292-F745AA86B8CF}"/>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7387D49D-986D-4D74-A49D-D0D84C97BF80}"/>
              </a:ext>
            </a:extLst>
          </p:cNvPr>
          <p:cNvSpPr>
            <a:spLocks noGrp="1"/>
          </p:cNvSpPr>
          <p:nvPr>
            <p:ph type="ftr" sz="quarter" idx="12"/>
          </p:nvPr>
        </p:nvSpPr>
        <p:spPr/>
        <p:txBody>
          <a:bodyPr/>
          <a:lstStyle/>
          <a:p>
            <a:r>
              <a:rPr lang="fr-FR"/>
              <a:t>SG - Réorganisation des BU/SU - CSEE des Services Centraux Parisiens – La réorganisation de RESG - Avril 2024</a:t>
            </a:r>
          </a:p>
        </p:txBody>
      </p:sp>
      <p:sp>
        <p:nvSpPr>
          <p:cNvPr id="4" name="Espace réservé du numéro de diapositive 3">
            <a:extLst>
              <a:ext uri="{FF2B5EF4-FFF2-40B4-BE49-F238E27FC236}">
                <a16:creationId xmlns:a16="http://schemas.microsoft.com/office/drawing/2014/main" id="{F12200D2-01F4-4CCD-8282-A36DAF6C0443}"/>
              </a:ext>
            </a:extLst>
          </p:cNvPr>
          <p:cNvSpPr>
            <a:spLocks noGrp="1"/>
          </p:cNvSpPr>
          <p:nvPr>
            <p:ph type="sldNum" sz="quarter" idx="13"/>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17877160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hauts - 1 bas">
    <p:spTree>
      <p:nvGrpSpPr>
        <p:cNvPr id="1" name=""/>
        <p:cNvGrpSpPr/>
        <p:nvPr/>
      </p:nvGrpSpPr>
      <p:grpSpPr>
        <a:xfrm>
          <a:off x="0" y="0"/>
          <a:ext cx="0" cy="0"/>
          <a:chOff x="0" y="0"/>
          <a:chExt cx="0" cy="0"/>
        </a:xfrm>
      </p:grpSpPr>
      <p:sp>
        <p:nvSpPr>
          <p:cNvPr id="2" name="Titre_Secafi"/>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8" name="Espace réservé du contenu 2"/>
          <p:cNvSpPr>
            <a:spLocks noGrp="1"/>
          </p:cNvSpPr>
          <p:nvPr>
            <p:ph idx="1"/>
          </p:nvPr>
        </p:nvSpPr>
        <p:spPr>
          <a:xfrm>
            <a:off x="558437" y="1296090"/>
            <a:ext cx="6078664"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contenu 2"/>
          <p:cNvSpPr>
            <a:spLocks noGrp="1"/>
          </p:cNvSpPr>
          <p:nvPr>
            <p:ph idx="15"/>
          </p:nvPr>
        </p:nvSpPr>
        <p:spPr>
          <a:xfrm>
            <a:off x="7014631" y="1296090"/>
            <a:ext cx="6078664"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Espace réservé du contenu 2"/>
          <p:cNvSpPr>
            <a:spLocks noGrp="1"/>
          </p:cNvSpPr>
          <p:nvPr>
            <p:ph idx="16"/>
          </p:nvPr>
        </p:nvSpPr>
        <p:spPr>
          <a:xfrm>
            <a:off x="558438" y="4269856"/>
            <a:ext cx="12534858"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p:cNvSpPr>
            <a:spLocks noGrp="1"/>
          </p:cNvSpPr>
          <p:nvPr>
            <p:ph type="sldNum" sz="quarter" idx="18"/>
          </p:nvPr>
        </p:nvSpPr>
        <p:spPr/>
        <p:txBody>
          <a:bodyPr/>
          <a:lstStyle>
            <a:lvl1pPr>
              <a:defRPr>
                <a:solidFill>
                  <a:schemeClr val="accent4"/>
                </a:solidFill>
              </a:defRPr>
            </a:lvl1pPr>
          </a:lstStyle>
          <a:p>
            <a:fld id="{FD495AF3-2BE3-4F2F-A3F0-65C3F202E4D2}" type="slidenum">
              <a:rPr lang="fr-FR" altLang="fr-FR" smtClean="0"/>
              <a:pPr/>
              <a:t>‹N°›</a:t>
            </a:fld>
            <a:endParaRPr lang="fr-FR" altLang="fr-FR" dirty="0"/>
          </a:p>
        </p:txBody>
      </p:sp>
      <p:sp>
        <p:nvSpPr>
          <p:cNvPr id="9"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39368133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2 hauts - 1 bas">
    <p:spTree>
      <p:nvGrpSpPr>
        <p:cNvPr id="1" name=""/>
        <p:cNvGrpSpPr/>
        <p:nvPr/>
      </p:nvGrpSpPr>
      <p:grpSpPr>
        <a:xfrm>
          <a:off x="0" y="0"/>
          <a:ext cx="0" cy="0"/>
          <a:chOff x="0" y="0"/>
          <a:chExt cx="0" cy="0"/>
        </a:xfrm>
      </p:grpSpPr>
      <p:sp>
        <p:nvSpPr>
          <p:cNvPr id="2" name="Titre_Secafi"/>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8" name="Espace réservé du contenu 2"/>
          <p:cNvSpPr>
            <a:spLocks noGrp="1"/>
          </p:cNvSpPr>
          <p:nvPr>
            <p:ph idx="1"/>
          </p:nvPr>
        </p:nvSpPr>
        <p:spPr>
          <a:xfrm>
            <a:off x="558437" y="4163178"/>
            <a:ext cx="6078664"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contenu 2"/>
          <p:cNvSpPr>
            <a:spLocks noGrp="1"/>
          </p:cNvSpPr>
          <p:nvPr>
            <p:ph idx="15"/>
          </p:nvPr>
        </p:nvSpPr>
        <p:spPr>
          <a:xfrm>
            <a:off x="7014631" y="4163178"/>
            <a:ext cx="6078664"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Espace réservé du contenu 2"/>
          <p:cNvSpPr>
            <a:spLocks noGrp="1"/>
          </p:cNvSpPr>
          <p:nvPr>
            <p:ph idx="16"/>
          </p:nvPr>
        </p:nvSpPr>
        <p:spPr>
          <a:xfrm>
            <a:off x="558438" y="1225417"/>
            <a:ext cx="12534858"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p:cNvSpPr>
            <a:spLocks noGrp="1"/>
          </p:cNvSpPr>
          <p:nvPr>
            <p:ph type="sldNum" sz="quarter" idx="18"/>
          </p:nvPr>
        </p:nvSpPr>
        <p:spPr/>
        <p:txBody>
          <a:bodyPr/>
          <a:lstStyle>
            <a:lvl1pPr>
              <a:defRPr>
                <a:solidFill>
                  <a:schemeClr val="accent4"/>
                </a:solidFill>
              </a:defRPr>
            </a:lvl1pPr>
          </a:lstStyle>
          <a:p>
            <a:fld id="{FD495AF3-2BE3-4F2F-A3F0-65C3F202E4D2}" type="slidenum">
              <a:rPr lang="fr-FR" altLang="fr-FR" smtClean="0"/>
              <a:pPr/>
              <a:t>‹N°›</a:t>
            </a:fld>
            <a:endParaRPr lang="fr-FR" altLang="fr-FR" dirty="0"/>
          </a:p>
        </p:txBody>
      </p:sp>
      <p:sp>
        <p:nvSpPr>
          <p:cNvPr id="9"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8563498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hauts - 1 bas">
    <p:spTree>
      <p:nvGrpSpPr>
        <p:cNvPr id="1" name=""/>
        <p:cNvGrpSpPr/>
        <p:nvPr/>
      </p:nvGrpSpPr>
      <p:grpSpPr>
        <a:xfrm>
          <a:off x="0" y="0"/>
          <a:ext cx="0" cy="0"/>
          <a:chOff x="0" y="0"/>
          <a:chExt cx="0" cy="0"/>
        </a:xfrm>
      </p:grpSpPr>
      <p:sp>
        <p:nvSpPr>
          <p:cNvPr id="2" name="Titre_Secafi"/>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8" name="Espace réservé du contenu 2"/>
          <p:cNvSpPr>
            <a:spLocks noGrp="1"/>
          </p:cNvSpPr>
          <p:nvPr>
            <p:ph idx="1"/>
          </p:nvPr>
        </p:nvSpPr>
        <p:spPr>
          <a:xfrm>
            <a:off x="558438" y="1296090"/>
            <a:ext cx="4114523"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contenu 2"/>
          <p:cNvSpPr>
            <a:spLocks noGrp="1"/>
          </p:cNvSpPr>
          <p:nvPr>
            <p:ph idx="15"/>
          </p:nvPr>
        </p:nvSpPr>
        <p:spPr>
          <a:xfrm>
            <a:off x="4788782" y="1296090"/>
            <a:ext cx="4114523"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Espace réservé du contenu 2"/>
          <p:cNvSpPr>
            <a:spLocks noGrp="1"/>
          </p:cNvSpPr>
          <p:nvPr>
            <p:ph idx="16"/>
          </p:nvPr>
        </p:nvSpPr>
        <p:spPr>
          <a:xfrm>
            <a:off x="9006109" y="1296090"/>
            <a:ext cx="4114523"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contenu 2"/>
          <p:cNvSpPr>
            <a:spLocks noGrp="1"/>
          </p:cNvSpPr>
          <p:nvPr>
            <p:ph idx="17"/>
          </p:nvPr>
        </p:nvSpPr>
        <p:spPr>
          <a:xfrm>
            <a:off x="559415" y="4269856"/>
            <a:ext cx="12533880"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p:cNvSpPr>
            <a:spLocks noGrp="1"/>
          </p:cNvSpPr>
          <p:nvPr>
            <p:ph type="sldNum" sz="quarter" idx="19"/>
          </p:nvPr>
        </p:nvSpPr>
        <p:spPr/>
        <p:txBody>
          <a:bodyPr/>
          <a:lstStyle>
            <a:lvl1pPr>
              <a:defRPr>
                <a:solidFill>
                  <a:schemeClr val="accent4"/>
                </a:solidFill>
              </a:defRPr>
            </a:lvl1pPr>
          </a:lstStyle>
          <a:p>
            <a:fld id="{FD495AF3-2BE3-4F2F-A3F0-65C3F202E4D2}" type="slidenum">
              <a:rPr lang="fr-FR" altLang="fr-FR" smtClean="0"/>
              <a:pPr/>
              <a:t>‹N°›</a:t>
            </a:fld>
            <a:endParaRPr lang="fr-FR" altLang="fr-FR" dirty="0"/>
          </a:p>
        </p:txBody>
      </p:sp>
      <p:sp>
        <p:nvSpPr>
          <p:cNvPr id="9"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3961085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3 hauts - 1 bas">
    <p:spTree>
      <p:nvGrpSpPr>
        <p:cNvPr id="1" name=""/>
        <p:cNvGrpSpPr/>
        <p:nvPr/>
      </p:nvGrpSpPr>
      <p:grpSpPr>
        <a:xfrm>
          <a:off x="0" y="0"/>
          <a:ext cx="0" cy="0"/>
          <a:chOff x="0" y="0"/>
          <a:chExt cx="0" cy="0"/>
        </a:xfrm>
      </p:grpSpPr>
      <p:sp>
        <p:nvSpPr>
          <p:cNvPr id="2" name="Titre_Secafi"/>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8" name="Espace réservé du contenu 2"/>
          <p:cNvSpPr>
            <a:spLocks noGrp="1"/>
          </p:cNvSpPr>
          <p:nvPr>
            <p:ph idx="1"/>
          </p:nvPr>
        </p:nvSpPr>
        <p:spPr>
          <a:xfrm>
            <a:off x="502788" y="4226334"/>
            <a:ext cx="4114523"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contenu 2"/>
          <p:cNvSpPr>
            <a:spLocks noGrp="1"/>
          </p:cNvSpPr>
          <p:nvPr>
            <p:ph idx="15"/>
          </p:nvPr>
        </p:nvSpPr>
        <p:spPr>
          <a:xfrm>
            <a:off x="4733132" y="4226334"/>
            <a:ext cx="4114523"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Espace réservé du contenu 2"/>
          <p:cNvSpPr>
            <a:spLocks noGrp="1"/>
          </p:cNvSpPr>
          <p:nvPr>
            <p:ph idx="16"/>
          </p:nvPr>
        </p:nvSpPr>
        <p:spPr>
          <a:xfrm>
            <a:off x="8950459" y="4226334"/>
            <a:ext cx="4114523"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contenu 2"/>
          <p:cNvSpPr>
            <a:spLocks noGrp="1"/>
          </p:cNvSpPr>
          <p:nvPr>
            <p:ph idx="17"/>
          </p:nvPr>
        </p:nvSpPr>
        <p:spPr>
          <a:xfrm>
            <a:off x="531102" y="1245646"/>
            <a:ext cx="12533880" cy="2843282"/>
          </a:xfrm>
        </p:spPr>
        <p:txBody>
          <a:bodyPr/>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p:cNvSpPr>
            <a:spLocks noGrp="1"/>
          </p:cNvSpPr>
          <p:nvPr>
            <p:ph type="sldNum" sz="quarter" idx="19"/>
          </p:nvPr>
        </p:nvSpPr>
        <p:spPr/>
        <p:txBody>
          <a:bodyPr/>
          <a:lstStyle>
            <a:lvl1pPr>
              <a:defRPr>
                <a:solidFill>
                  <a:schemeClr val="accent4"/>
                </a:solidFill>
              </a:defRPr>
            </a:lvl1pPr>
          </a:lstStyle>
          <a:p>
            <a:fld id="{FD495AF3-2BE3-4F2F-A3F0-65C3F202E4D2}" type="slidenum">
              <a:rPr lang="fr-FR" altLang="fr-FR" smtClean="0"/>
              <a:pPr/>
              <a:t>‹N°›</a:t>
            </a:fld>
            <a:endParaRPr lang="fr-FR" altLang="fr-FR" dirty="0"/>
          </a:p>
        </p:txBody>
      </p:sp>
      <p:sp>
        <p:nvSpPr>
          <p:cNvPr id="9"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5219877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_Secafi"/>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3" name="Espace réservé du texte vertical 2"/>
          <p:cNvSpPr>
            <a:spLocks noGrp="1"/>
          </p:cNvSpPr>
          <p:nvPr>
            <p:ph type="body" orient="vert" idx="1"/>
          </p:nvPr>
        </p:nvSpPr>
        <p:spPr/>
        <p:txBody>
          <a:bodyPr vert="eaVert"/>
          <a:lstStyle>
            <a:lvl1pPr>
              <a:spcBef>
                <a:spcPts val="1221"/>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numéro de diapositive 6"/>
          <p:cNvSpPr>
            <a:spLocks noGrp="1"/>
          </p:cNvSpPr>
          <p:nvPr>
            <p:ph type="sldNum" sz="quarter" idx="11"/>
          </p:nvPr>
        </p:nvSpPr>
        <p:spPr/>
        <p:txBody>
          <a:bodyPr/>
          <a:lstStyle>
            <a:lvl1pPr>
              <a:defRPr>
                <a:solidFill>
                  <a:schemeClr val="accent4"/>
                </a:solidFill>
              </a:defRPr>
            </a:lvl1pPr>
          </a:lstStyle>
          <a:p>
            <a:fld id="{FD495AF3-2BE3-4F2F-A3F0-65C3F202E4D2}" type="slidenum">
              <a:rPr lang="fr-FR" altLang="fr-FR" smtClean="0"/>
              <a:pPr/>
              <a:t>‹N°›</a:t>
            </a:fld>
            <a:endParaRPr lang="fr-FR" altLang="fr-FR" dirty="0"/>
          </a:p>
        </p:txBody>
      </p:sp>
      <p:sp>
        <p:nvSpPr>
          <p:cNvPr id="6"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17374524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_Secafi"/>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4" name="Espace réservé du numéro de diapositive 3"/>
          <p:cNvSpPr>
            <a:spLocks noGrp="1"/>
          </p:cNvSpPr>
          <p:nvPr>
            <p:ph type="sldNum" sz="quarter" idx="11"/>
          </p:nvPr>
        </p:nvSpPr>
        <p:spPr/>
        <p:txBody>
          <a:bodyPr/>
          <a:lstStyle/>
          <a:p>
            <a:fld id="{FD495AF3-2BE3-4F2F-A3F0-65C3F202E4D2}" type="slidenum">
              <a:rPr lang="fr-FR" altLang="fr-FR" smtClean="0"/>
              <a:pPr/>
              <a:t>‹N°›</a:t>
            </a:fld>
            <a:endParaRPr lang="fr-FR" altLang="fr-FR" dirty="0"/>
          </a:p>
        </p:txBody>
      </p:sp>
      <p:sp>
        <p:nvSpPr>
          <p:cNvPr id="6"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22862176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fld id="{FD495AF3-2BE3-4F2F-A3F0-65C3F202E4D2}" type="slidenum">
              <a:rPr lang="fr-FR" altLang="fr-FR" smtClean="0"/>
              <a:pPr/>
              <a:t>‹N°›</a:t>
            </a:fld>
            <a:endParaRPr lang="fr-FR" altLang="fr-FR" dirty="0"/>
          </a:p>
        </p:txBody>
      </p:sp>
      <p:sp>
        <p:nvSpPr>
          <p:cNvPr id="5"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6852071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Horizontal">
    <p:spTree>
      <p:nvGrpSpPr>
        <p:cNvPr id="1" name=""/>
        <p:cNvGrpSpPr/>
        <p:nvPr/>
      </p:nvGrpSpPr>
      <p:grpSpPr>
        <a:xfrm>
          <a:off x="0" y="0"/>
          <a:ext cx="0" cy="0"/>
          <a:chOff x="0" y="0"/>
          <a:chExt cx="0" cy="0"/>
        </a:xfrm>
      </p:grpSpPr>
      <p:sp>
        <p:nvSpPr>
          <p:cNvPr id="2" name="Titre_Secafi"/>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4" name="Espace réservé du contenu 17"/>
          <p:cNvSpPr>
            <a:spLocks noGrp="1"/>
          </p:cNvSpPr>
          <p:nvPr>
            <p:ph idx="1"/>
          </p:nvPr>
        </p:nvSpPr>
        <p:spPr>
          <a:xfrm>
            <a:off x="836396" y="1583465"/>
            <a:ext cx="12238646" cy="1122980"/>
          </a:xfrm>
          <a:ln w="19050"/>
        </p:spPr>
        <p:style>
          <a:lnRef idx="2">
            <a:schemeClr val="accent2"/>
          </a:lnRef>
          <a:fillRef idx="1">
            <a:schemeClr val="lt1"/>
          </a:fillRef>
          <a:effectRef idx="0">
            <a:schemeClr val="accent2"/>
          </a:effectRef>
          <a:fontRef idx="none"/>
        </p:style>
        <p:txBody>
          <a:bodyPr>
            <a:noAutofit/>
          </a:bodyPr>
          <a:lstStyle>
            <a:lvl1pPr>
              <a:spcBef>
                <a:spcPts val="1221"/>
              </a:spcBef>
              <a:defRPr>
                <a:solidFill>
                  <a:schemeClr val="tx1"/>
                </a:solidFill>
              </a:defRPr>
            </a:lvl1pPr>
          </a:lstStyle>
          <a:p>
            <a:pPr lvl="0">
              <a:defRPr/>
            </a:pPr>
            <a:r>
              <a:rPr lang="fr-FR">
                <a:solidFill>
                  <a:srgbClr val="000000"/>
                </a:solidFill>
              </a:rPr>
              <a:t>Modifiez les styles du texte du masque</a:t>
            </a:r>
          </a:p>
        </p:txBody>
      </p:sp>
      <p:sp>
        <p:nvSpPr>
          <p:cNvPr id="9" name="Rectangle 8"/>
          <p:cNvSpPr>
            <a:spLocks noChangeArrowheads="1"/>
          </p:cNvSpPr>
          <p:nvPr userDrawn="1"/>
        </p:nvSpPr>
        <p:spPr bwMode="auto">
          <a:xfrm>
            <a:off x="1486178" y="6548854"/>
            <a:ext cx="10930560" cy="399365"/>
          </a:xfrm>
          <a:prstGeom prst="rect">
            <a:avLst/>
          </a:prstGeom>
          <a:noFill/>
          <a:ln>
            <a:noFill/>
            <a:headEnd/>
            <a:tailEnd/>
          </a:ln>
          <a:effectLst/>
        </p:spPr>
        <p:style>
          <a:lnRef idx="1">
            <a:schemeClr val="accent3"/>
          </a:lnRef>
          <a:fillRef idx="3">
            <a:schemeClr val="accent3"/>
          </a:fillRef>
          <a:effectRef idx="2">
            <a:schemeClr val="accent3"/>
          </a:effectRef>
          <a:fontRef idx="minor">
            <a:schemeClr val="lt1"/>
          </a:fontRef>
        </p:style>
        <p:txBody>
          <a:bodyPr wrap="none" lIns="103159" tIns="51580" rIns="103159" bIns="51580" anchor="ctr"/>
          <a:lstStyle/>
          <a:p>
            <a:pPr algn="ctr" eaLnBrk="0" hangingPunct="0">
              <a:lnSpc>
                <a:spcPct val="90000"/>
              </a:lnSpc>
              <a:defRPr/>
            </a:pPr>
            <a:endParaRPr lang="fr-LU" sz="1933" b="1" dirty="0">
              <a:solidFill>
                <a:schemeClr val="tx1"/>
              </a:solidFill>
              <a:latin typeface="Segoe UI" pitchFamily="34" charset="0"/>
              <a:cs typeface="Segoe UI" pitchFamily="34" charset="0"/>
            </a:endParaRPr>
          </a:p>
        </p:txBody>
      </p:sp>
      <p:sp>
        <p:nvSpPr>
          <p:cNvPr id="14" name="Espace réservé du contenu 17"/>
          <p:cNvSpPr>
            <a:spLocks noGrp="1"/>
          </p:cNvSpPr>
          <p:nvPr>
            <p:ph idx="11"/>
          </p:nvPr>
        </p:nvSpPr>
        <p:spPr>
          <a:xfrm>
            <a:off x="830405" y="1206762"/>
            <a:ext cx="12250932" cy="393551"/>
          </a:xfrm>
          <a:ln/>
        </p:spPr>
        <p:style>
          <a:lnRef idx="0">
            <a:schemeClr val="accent2"/>
          </a:lnRef>
          <a:fillRef idx="3">
            <a:schemeClr val="accent2"/>
          </a:fillRef>
          <a:effectRef idx="3">
            <a:schemeClr val="accent2"/>
          </a:effectRef>
          <a:fontRef idx="none"/>
        </p:style>
        <p:txBody>
          <a:bodyPr>
            <a:normAutofit/>
          </a:bodyPr>
          <a:lstStyle>
            <a:lvl1pPr marL="0" indent="0" algn="ctr">
              <a:buNone/>
              <a:defRPr sz="1730" b="1">
                <a:solidFill>
                  <a:schemeClr val="tx1"/>
                </a:solidFill>
              </a:defRPr>
            </a:lvl1pPr>
          </a:lstStyle>
          <a:p>
            <a:pPr lvl="0">
              <a:defRPr/>
            </a:pPr>
            <a:r>
              <a:rPr lang="fr-FR">
                <a:solidFill>
                  <a:srgbClr val="000000"/>
                </a:solidFill>
              </a:rPr>
              <a:t>Modifiez les styles du texte du masque</a:t>
            </a:r>
          </a:p>
        </p:txBody>
      </p:sp>
      <p:sp>
        <p:nvSpPr>
          <p:cNvPr id="18" name="Espace réservé du contenu 17"/>
          <p:cNvSpPr>
            <a:spLocks noGrp="1"/>
          </p:cNvSpPr>
          <p:nvPr>
            <p:ph idx="15"/>
          </p:nvPr>
        </p:nvSpPr>
        <p:spPr>
          <a:xfrm>
            <a:off x="836396" y="3313357"/>
            <a:ext cx="12238646" cy="1122980"/>
          </a:xfrm>
          <a:ln w="19050"/>
        </p:spPr>
        <p:style>
          <a:lnRef idx="2">
            <a:schemeClr val="accent2"/>
          </a:lnRef>
          <a:fillRef idx="1">
            <a:schemeClr val="lt1"/>
          </a:fillRef>
          <a:effectRef idx="0">
            <a:schemeClr val="accent2"/>
          </a:effectRef>
          <a:fontRef idx="none"/>
        </p:style>
        <p:txBody>
          <a:bodyPr>
            <a:noAutofit/>
          </a:bodyPr>
          <a:lstStyle>
            <a:lvl1pPr>
              <a:spcBef>
                <a:spcPts val="1221"/>
              </a:spcBef>
              <a:defRPr>
                <a:solidFill>
                  <a:schemeClr val="tx1"/>
                </a:solidFill>
              </a:defRPr>
            </a:lvl1pPr>
          </a:lstStyle>
          <a:p>
            <a:pPr lvl="0">
              <a:defRPr/>
            </a:pPr>
            <a:r>
              <a:rPr lang="fr-FR">
                <a:solidFill>
                  <a:srgbClr val="000000"/>
                </a:solidFill>
              </a:rPr>
              <a:t>Modifiez les styles du texte du masque</a:t>
            </a:r>
          </a:p>
        </p:txBody>
      </p:sp>
      <p:sp>
        <p:nvSpPr>
          <p:cNvPr id="19" name="Espace réservé du contenu 17"/>
          <p:cNvSpPr>
            <a:spLocks noGrp="1"/>
          </p:cNvSpPr>
          <p:nvPr>
            <p:ph idx="16"/>
          </p:nvPr>
        </p:nvSpPr>
        <p:spPr>
          <a:xfrm>
            <a:off x="836396" y="5088092"/>
            <a:ext cx="12238646" cy="1122980"/>
          </a:xfrm>
          <a:ln w="19050"/>
        </p:spPr>
        <p:style>
          <a:lnRef idx="2">
            <a:schemeClr val="accent2"/>
          </a:lnRef>
          <a:fillRef idx="1">
            <a:schemeClr val="lt1"/>
          </a:fillRef>
          <a:effectRef idx="0">
            <a:schemeClr val="accent2"/>
          </a:effectRef>
          <a:fontRef idx="none"/>
        </p:style>
        <p:txBody>
          <a:bodyPr>
            <a:noAutofit/>
          </a:bodyPr>
          <a:lstStyle>
            <a:lvl1pPr>
              <a:spcBef>
                <a:spcPts val="1221"/>
              </a:spcBef>
              <a:defRPr>
                <a:solidFill>
                  <a:schemeClr val="tx1"/>
                </a:solidFill>
              </a:defRPr>
            </a:lvl1pPr>
          </a:lstStyle>
          <a:p>
            <a:pPr lvl="0">
              <a:defRPr/>
            </a:pPr>
            <a:r>
              <a:rPr lang="fr-FR">
                <a:solidFill>
                  <a:srgbClr val="000000"/>
                </a:solidFill>
              </a:rPr>
              <a:t>Modifiez les styles du texte du masque</a:t>
            </a:r>
          </a:p>
        </p:txBody>
      </p:sp>
      <p:sp>
        <p:nvSpPr>
          <p:cNvPr id="15" name="Espace réservé du contenu 17"/>
          <p:cNvSpPr>
            <a:spLocks noGrp="1"/>
          </p:cNvSpPr>
          <p:nvPr>
            <p:ph idx="12"/>
          </p:nvPr>
        </p:nvSpPr>
        <p:spPr>
          <a:xfrm>
            <a:off x="830405" y="2919807"/>
            <a:ext cx="12250932" cy="393551"/>
          </a:xfrm>
          <a:ln/>
        </p:spPr>
        <p:style>
          <a:lnRef idx="0">
            <a:schemeClr val="accent2"/>
          </a:lnRef>
          <a:fillRef idx="3">
            <a:schemeClr val="accent2"/>
          </a:fillRef>
          <a:effectRef idx="3">
            <a:schemeClr val="accent2"/>
          </a:effectRef>
          <a:fontRef idx="none"/>
        </p:style>
        <p:txBody>
          <a:bodyPr>
            <a:normAutofit/>
          </a:bodyPr>
          <a:lstStyle>
            <a:lvl1pPr marL="0" indent="0" algn="ctr">
              <a:buNone/>
              <a:defRPr sz="1730" b="1">
                <a:solidFill>
                  <a:schemeClr val="tx1"/>
                </a:solidFill>
              </a:defRPr>
            </a:lvl1pPr>
          </a:lstStyle>
          <a:p>
            <a:pPr lvl="0">
              <a:defRPr/>
            </a:pPr>
            <a:r>
              <a:rPr lang="fr-FR">
                <a:solidFill>
                  <a:srgbClr val="000000"/>
                </a:solidFill>
              </a:rPr>
              <a:t>Modifiez les styles du texte du masque</a:t>
            </a:r>
          </a:p>
        </p:txBody>
      </p:sp>
      <p:sp>
        <p:nvSpPr>
          <p:cNvPr id="16" name="Espace réservé du contenu 17"/>
          <p:cNvSpPr>
            <a:spLocks noGrp="1"/>
          </p:cNvSpPr>
          <p:nvPr>
            <p:ph idx="13"/>
          </p:nvPr>
        </p:nvSpPr>
        <p:spPr>
          <a:xfrm>
            <a:off x="830405" y="4717408"/>
            <a:ext cx="12250932" cy="393551"/>
          </a:xfrm>
          <a:ln/>
        </p:spPr>
        <p:style>
          <a:lnRef idx="0">
            <a:schemeClr val="accent2"/>
          </a:lnRef>
          <a:fillRef idx="3">
            <a:schemeClr val="accent2"/>
          </a:fillRef>
          <a:effectRef idx="3">
            <a:schemeClr val="accent2"/>
          </a:effectRef>
          <a:fontRef idx="none"/>
        </p:style>
        <p:txBody>
          <a:bodyPr>
            <a:normAutofit/>
          </a:bodyPr>
          <a:lstStyle>
            <a:lvl1pPr marL="0" indent="0" algn="ctr">
              <a:buNone/>
              <a:defRPr sz="1730" b="1">
                <a:solidFill>
                  <a:schemeClr val="tx1"/>
                </a:solidFill>
              </a:defRPr>
            </a:lvl1pPr>
          </a:lstStyle>
          <a:p>
            <a:pPr lvl="0">
              <a:defRPr/>
            </a:pPr>
            <a:r>
              <a:rPr lang="fr-FR">
                <a:solidFill>
                  <a:srgbClr val="000000"/>
                </a:solidFill>
              </a:rPr>
              <a:t>Modifiez les styles du texte du masque</a:t>
            </a:r>
          </a:p>
        </p:txBody>
      </p:sp>
      <p:sp>
        <p:nvSpPr>
          <p:cNvPr id="23" name="Espace réservé du contenu 17"/>
          <p:cNvSpPr>
            <a:spLocks noGrp="1"/>
          </p:cNvSpPr>
          <p:nvPr>
            <p:ph idx="17"/>
          </p:nvPr>
        </p:nvSpPr>
        <p:spPr>
          <a:xfrm rot="16200000">
            <a:off x="202155" y="1867025"/>
            <a:ext cx="679611" cy="409505"/>
          </a:xfrm>
          <a:prstGeom prst="flowChartMerge">
            <a:avLst/>
          </a:prstGeom>
          <a:ln/>
        </p:spPr>
        <p:style>
          <a:lnRef idx="0">
            <a:schemeClr val="accent4"/>
          </a:lnRef>
          <a:fillRef idx="3">
            <a:schemeClr val="accent4"/>
          </a:fillRef>
          <a:effectRef idx="3">
            <a:schemeClr val="accent4"/>
          </a:effectRef>
          <a:fontRef idx="none"/>
        </p:style>
        <p:txBody>
          <a:bodyPr>
            <a:noAutofit/>
          </a:bodyPr>
          <a:lstStyle>
            <a:lvl1pPr marL="0" indent="0">
              <a:buNone/>
              <a:defRPr sz="102">
                <a:solidFill>
                  <a:schemeClr val="tx1"/>
                </a:solidFill>
              </a:defRPr>
            </a:lvl1pPr>
          </a:lstStyle>
          <a:p>
            <a:pPr lvl="0">
              <a:defRPr/>
            </a:pPr>
            <a:r>
              <a:rPr lang="fr-FR">
                <a:solidFill>
                  <a:srgbClr val="000000"/>
                </a:solidFill>
              </a:rPr>
              <a:t>Modifiez les styles du texte du masque</a:t>
            </a:r>
          </a:p>
        </p:txBody>
      </p:sp>
      <p:sp>
        <p:nvSpPr>
          <p:cNvPr id="24" name="Espace réservé du contenu 17"/>
          <p:cNvSpPr>
            <a:spLocks noGrp="1"/>
          </p:cNvSpPr>
          <p:nvPr>
            <p:ph idx="18"/>
          </p:nvPr>
        </p:nvSpPr>
        <p:spPr>
          <a:xfrm rot="16200000">
            <a:off x="202155" y="3616443"/>
            <a:ext cx="679611" cy="409505"/>
          </a:xfrm>
          <a:prstGeom prst="flowChartMerge">
            <a:avLst/>
          </a:prstGeom>
          <a:ln/>
        </p:spPr>
        <p:style>
          <a:lnRef idx="0">
            <a:schemeClr val="accent4"/>
          </a:lnRef>
          <a:fillRef idx="3">
            <a:schemeClr val="accent4"/>
          </a:fillRef>
          <a:effectRef idx="3">
            <a:schemeClr val="accent4"/>
          </a:effectRef>
          <a:fontRef idx="none"/>
        </p:style>
        <p:txBody>
          <a:bodyPr>
            <a:noAutofit/>
          </a:bodyPr>
          <a:lstStyle>
            <a:lvl1pPr marL="0" indent="0">
              <a:buNone/>
              <a:defRPr sz="102">
                <a:solidFill>
                  <a:schemeClr val="tx1"/>
                </a:solidFill>
              </a:defRPr>
            </a:lvl1pPr>
          </a:lstStyle>
          <a:p>
            <a:pPr lvl="0">
              <a:defRPr/>
            </a:pPr>
            <a:r>
              <a:rPr lang="fr-FR">
                <a:solidFill>
                  <a:srgbClr val="000000"/>
                </a:solidFill>
              </a:rPr>
              <a:t>Modifiez les styles du texte du masque</a:t>
            </a:r>
          </a:p>
        </p:txBody>
      </p:sp>
      <p:sp>
        <p:nvSpPr>
          <p:cNvPr id="25" name="Espace réservé du contenu 17"/>
          <p:cNvSpPr>
            <a:spLocks noGrp="1"/>
          </p:cNvSpPr>
          <p:nvPr>
            <p:ph idx="19"/>
          </p:nvPr>
        </p:nvSpPr>
        <p:spPr>
          <a:xfrm rot="16200000">
            <a:off x="202155" y="5246013"/>
            <a:ext cx="679611" cy="409505"/>
          </a:xfrm>
          <a:prstGeom prst="flowChartMerge">
            <a:avLst/>
          </a:prstGeom>
          <a:ln/>
        </p:spPr>
        <p:style>
          <a:lnRef idx="0">
            <a:schemeClr val="accent4"/>
          </a:lnRef>
          <a:fillRef idx="3">
            <a:schemeClr val="accent4"/>
          </a:fillRef>
          <a:effectRef idx="3">
            <a:schemeClr val="accent4"/>
          </a:effectRef>
          <a:fontRef idx="none"/>
        </p:style>
        <p:txBody>
          <a:bodyPr>
            <a:noAutofit/>
          </a:bodyPr>
          <a:lstStyle>
            <a:lvl1pPr marL="0" indent="0">
              <a:buNone/>
              <a:defRPr sz="102">
                <a:solidFill>
                  <a:schemeClr val="tx1"/>
                </a:solidFill>
              </a:defRPr>
            </a:lvl1pPr>
          </a:lstStyle>
          <a:p>
            <a:pPr lvl="0">
              <a:defRPr/>
            </a:pPr>
            <a:r>
              <a:rPr lang="fr-FR">
                <a:solidFill>
                  <a:srgbClr val="000000"/>
                </a:solidFill>
              </a:rPr>
              <a:t>Modifiez les styles du texte du masque</a:t>
            </a:r>
          </a:p>
        </p:txBody>
      </p:sp>
      <p:sp>
        <p:nvSpPr>
          <p:cNvPr id="26" name="Espace réservé du contenu 17"/>
          <p:cNvSpPr>
            <a:spLocks noGrp="1"/>
          </p:cNvSpPr>
          <p:nvPr>
            <p:ph idx="14" hasCustomPrompt="1"/>
          </p:nvPr>
        </p:nvSpPr>
        <p:spPr>
          <a:xfrm>
            <a:off x="1300090" y="6490812"/>
            <a:ext cx="11234824" cy="668092"/>
          </a:xfrm>
          <a:noFill/>
          <a:ln>
            <a:noFill/>
          </a:ln>
          <a:effectLst/>
        </p:spPr>
        <p:style>
          <a:lnRef idx="0">
            <a:schemeClr val="accent5"/>
          </a:lnRef>
          <a:fillRef idx="3">
            <a:schemeClr val="accent5"/>
          </a:fillRef>
          <a:effectRef idx="3">
            <a:schemeClr val="accent5"/>
          </a:effectRef>
          <a:fontRef idx="none"/>
        </p:style>
        <p:txBody>
          <a:bodyPr>
            <a:normAutofit/>
          </a:bodyPr>
          <a:lstStyle>
            <a:lvl1pPr marL="0" indent="0" algn="ctr">
              <a:buNone/>
              <a:defRPr sz="2137" b="1" baseline="0">
                <a:solidFill>
                  <a:schemeClr val="tx1"/>
                </a:solidFill>
              </a:defRPr>
            </a:lvl1pPr>
          </a:lstStyle>
          <a:p>
            <a:pPr>
              <a:defRPr/>
            </a:pPr>
            <a:r>
              <a:rPr lang="fr-FR" dirty="0">
                <a:solidFill>
                  <a:srgbClr val="000000"/>
                </a:solidFill>
              </a:rPr>
              <a:t>Conclusion</a:t>
            </a:r>
          </a:p>
        </p:txBody>
      </p:sp>
      <p:sp>
        <p:nvSpPr>
          <p:cNvPr id="17" name="Espace réservé du numéro de diapositive 3"/>
          <p:cNvSpPr>
            <a:spLocks noGrp="1"/>
          </p:cNvSpPr>
          <p:nvPr>
            <p:ph type="sldNum" sz="quarter" idx="20"/>
          </p:nvPr>
        </p:nvSpPr>
        <p:spPr>
          <a:xfrm>
            <a:off x="12619833" y="7147829"/>
            <a:ext cx="601500" cy="182291"/>
          </a:xfrm>
        </p:spPr>
        <p:txBody>
          <a:bodyPr/>
          <a:lstStyle/>
          <a:p>
            <a:fld id="{FD495AF3-2BE3-4F2F-A3F0-65C3F202E4D2}" type="slidenum">
              <a:rPr lang="fr-FR" altLang="fr-FR" smtClean="0"/>
              <a:pPr/>
              <a:t>‹N°›</a:t>
            </a:fld>
            <a:endParaRPr lang="fr-FR" altLang="fr-FR" dirty="0"/>
          </a:p>
        </p:txBody>
      </p:sp>
      <p:sp>
        <p:nvSpPr>
          <p:cNvPr id="20"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12994653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Horizontal">
    <p:spTree>
      <p:nvGrpSpPr>
        <p:cNvPr id="1" name=""/>
        <p:cNvGrpSpPr/>
        <p:nvPr/>
      </p:nvGrpSpPr>
      <p:grpSpPr>
        <a:xfrm>
          <a:off x="0" y="0"/>
          <a:ext cx="0" cy="0"/>
          <a:chOff x="0" y="0"/>
          <a:chExt cx="0" cy="0"/>
        </a:xfrm>
      </p:grpSpPr>
      <p:sp>
        <p:nvSpPr>
          <p:cNvPr id="2" name="Titre_Secafi"/>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9" name="Espace réservé du contenu 17"/>
          <p:cNvSpPr>
            <a:spLocks noGrp="1"/>
          </p:cNvSpPr>
          <p:nvPr>
            <p:ph idx="1"/>
          </p:nvPr>
        </p:nvSpPr>
        <p:spPr>
          <a:xfrm>
            <a:off x="3057010" y="1209276"/>
            <a:ext cx="10008441" cy="2979651"/>
          </a:xfrm>
          <a:ln w="19050"/>
        </p:spPr>
        <p:style>
          <a:lnRef idx="2">
            <a:schemeClr val="accent2"/>
          </a:lnRef>
          <a:fillRef idx="1">
            <a:schemeClr val="lt1"/>
          </a:fillRef>
          <a:effectRef idx="0">
            <a:schemeClr val="accent2"/>
          </a:effectRef>
          <a:fontRef idx="none"/>
        </p:style>
        <p:txBody>
          <a:bodyPr vert="horz" wrap="square" lIns="100659" tIns="50330" rIns="100659" bIns="50330" numCol="1" anchor="t" anchorCtr="0" compatLnSpc="1">
            <a:prstTxWarp prst="textNoShape">
              <a:avLst/>
            </a:prstTxWarp>
            <a:noAutofit/>
          </a:bodyPr>
          <a:lstStyle>
            <a:lvl1pPr>
              <a:spcBef>
                <a:spcPts val="1221"/>
              </a:spcBef>
              <a:defRPr lang="fr-FR" smtClean="0">
                <a:solidFill>
                  <a:schemeClr val="tx1"/>
                </a:solidFill>
              </a:defRPr>
            </a:lvl1pPr>
          </a:lstStyle>
          <a:p>
            <a:pPr lvl="0"/>
            <a:r>
              <a:rPr lang="fr-FR">
                <a:solidFill>
                  <a:srgbClr val="000000"/>
                </a:solidFill>
              </a:rPr>
              <a:t>Modifiez les styles du texte du masque</a:t>
            </a:r>
          </a:p>
        </p:txBody>
      </p:sp>
      <p:sp>
        <p:nvSpPr>
          <p:cNvPr id="10" name="Espace réservé du contenu 17"/>
          <p:cNvSpPr>
            <a:spLocks noGrp="1"/>
          </p:cNvSpPr>
          <p:nvPr>
            <p:ph idx="11"/>
          </p:nvPr>
        </p:nvSpPr>
        <p:spPr>
          <a:xfrm>
            <a:off x="3057010" y="4535576"/>
            <a:ext cx="10008441" cy="1810687"/>
          </a:xfrm>
          <a:ln w="19050"/>
        </p:spPr>
        <p:style>
          <a:lnRef idx="2">
            <a:schemeClr val="accent2"/>
          </a:lnRef>
          <a:fillRef idx="1">
            <a:schemeClr val="lt1"/>
          </a:fillRef>
          <a:effectRef idx="0">
            <a:schemeClr val="accent2"/>
          </a:effectRef>
          <a:fontRef idx="none"/>
        </p:style>
        <p:txBody>
          <a:bodyPr vert="horz" wrap="square" lIns="100659" tIns="50330" rIns="100659" bIns="50330" numCol="1" anchor="t" anchorCtr="0" compatLnSpc="1">
            <a:prstTxWarp prst="textNoShape">
              <a:avLst/>
            </a:prstTxWarp>
            <a:noAutofit/>
          </a:bodyPr>
          <a:lstStyle>
            <a:lvl1pPr>
              <a:spcBef>
                <a:spcPts val="1221"/>
              </a:spcBef>
              <a:defRPr lang="fr-FR" smtClean="0">
                <a:solidFill>
                  <a:schemeClr val="tx1"/>
                </a:solidFill>
              </a:defRPr>
            </a:lvl1pPr>
          </a:lstStyle>
          <a:p>
            <a:pPr lvl="0"/>
            <a:r>
              <a:rPr lang="fr-FR">
                <a:solidFill>
                  <a:srgbClr val="000000"/>
                </a:solidFill>
              </a:rPr>
              <a:t>Modifiez les styles du texte du masque</a:t>
            </a:r>
          </a:p>
        </p:txBody>
      </p:sp>
      <p:sp>
        <p:nvSpPr>
          <p:cNvPr id="13" name="Espace réservé du contenu 17"/>
          <p:cNvSpPr>
            <a:spLocks noGrp="1"/>
          </p:cNvSpPr>
          <p:nvPr>
            <p:ph idx="15"/>
          </p:nvPr>
        </p:nvSpPr>
        <p:spPr>
          <a:xfrm>
            <a:off x="352922" y="1805043"/>
            <a:ext cx="2501991" cy="1788114"/>
          </a:xfrm>
          <a:prstGeom prst="homePlate">
            <a:avLst>
              <a:gd name="adj" fmla="val 21041"/>
            </a:avLst>
          </a:prstGeom>
          <a:ln/>
        </p:spPr>
        <p:style>
          <a:lnRef idx="0">
            <a:schemeClr val="accent2"/>
          </a:lnRef>
          <a:fillRef idx="3">
            <a:schemeClr val="accent2"/>
          </a:fillRef>
          <a:effectRef idx="3">
            <a:schemeClr val="accent2"/>
          </a:effectRef>
          <a:fontRef idx="none"/>
        </p:style>
        <p:txBody>
          <a:bodyPr anchor="ctr" anchorCtr="0">
            <a:normAutofit/>
          </a:bodyPr>
          <a:lstStyle>
            <a:lvl1pPr marL="0" indent="0" algn="l">
              <a:buFontTx/>
              <a:buNone/>
              <a:defRPr sz="2137" b="1">
                <a:solidFill>
                  <a:schemeClr val="tx1"/>
                </a:solidFill>
              </a:defRPr>
            </a:lvl1pPr>
          </a:lstStyle>
          <a:p>
            <a:pPr lvl="0">
              <a:defRPr/>
            </a:pPr>
            <a:r>
              <a:rPr lang="fr-FR">
                <a:solidFill>
                  <a:srgbClr val="000000"/>
                </a:solidFill>
              </a:rPr>
              <a:t>Modifiez les styles du texte du masque</a:t>
            </a:r>
          </a:p>
        </p:txBody>
      </p:sp>
      <p:sp>
        <p:nvSpPr>
          <p:cNvPr id="18" name="Espace réservé du contenu 17"/>
          <p:cNvSpPr>
            <a:spLocks noGrp="1"/>
          </p:cNvSpPr>
          <p:nvPr>
            <p:ph idx="14" hasCustomPrompt="1"/>
          </p:nvPr>
        </p:nvSpPr>
        <p:spPr>
          <a:xfrm>
            <a:off x="1300090" y="6490812"/>
            <a:ext cx="11234824" cy="668092"/>
          </a:xfrm>
          <a:noFill/>
          <a:ln>
            <a:noFill/>
          </a:ln>
          <a:effectLst/>
        </p:spPr>
        <p:style>
          <a:lnRef idx="0">
            <a:schemeClr val="accent5"/>
          </a:lnRef>
          <a:fillRef idx="3">
            <a:schemeClr val="accent5"/>
          </a:fillRef>
          <a:effectRef idx="3">
            <a:schemeClr val="accent5"/>
          </a:effectRef>
          <a:fontRef idx="none"/>
        </p:style>
        <p:txBody>
          <a:bodyPr>
            <a:normAutofit/>
          </a:bodyPr>
          <a:lstStyle>
            <a:lvl1pPr marL="0" indent="0" algn="ctr">
              <a:buNone/>
              <a:defRPr sz="2137" b="1" baseline="0">
                <a:solidFill>
                  <a:schemeClr val="tx1"/>
                </a:solidFill>
              </a:defRPr>
            </a:lvl1pPr>
          </a:lstStyle>
          <a:p>
            <a:pPr>
              <a:defRPr/>
            </a:pPr>
            <a:r>
              <a:rPr lang="fr-FR" dirty="0">
                <a:solidFill>
                  <a:srgbClr val="000000"/>
                </a:solidFill>
              </a:rPr>
              <a:t>Conclusion</a:t>
            </a:r>
          </a:p>
        </p:txBody>
      </p:sp>
      <p:sp>
        <p:nvSpPr>
          <p:cNvPr id="11" name="Espace réservé du contenu 17"/>
          <p:cNvSpPr>
            <a:spLocks noGrp="1"/>
          </p:cNvSpPr>
          <p:nvPr>
            <p:ph idx="16"/>
          </p:nvPr>
        </p:nvSpPr>
        <p:spPr>
          <a:xfrm>
            <a:off x="352922" y="4535575"/>
            <a:ext cx="2501991" cy="1788114"/>
          </a:xfrm>
          <a:prstGeom prst="homePlate">
            <a:avLst>
              <a:gd name="adj" fmla="val 21041"/>
            </a:avLst>
          </a:prstGeom>
          <a:ln/>
        </p:spPr>
        <p:style>
          <a:lnRef idx="0">
            <a:schemeClr val="accent2"/>
          </a:lnRef>
          <a:fillRef idx="3">
            <a:schemeClr val="accent2"/>
          </a:fillRef>
          <a:effectRef idx="3">
            <a:schemeClr val="accent2"/>
          </a:effectRef>
          <a:fontRef idx="none"/>
        </p:style>
        <p:txBody>
          <a:bodyPr anchor="ctr" anchorCtr="0">
            <a:normAutofit/>
          </a:bodyPr>
          <a:lstStyle>
            <a:lvl1pPr marL="0" indent="0" algn="l">
              <a:buFontTx/>
              <a:buNone/>
              <a:defRPr sz="2137" b="1">
                <a:solidFill>
                  <a:schemeClr val="tx1"/>
                </a:solidFill>
              </a:defRPr>
            </a:lvl1pPr>
          </a:lstStyle>
          <a:p>
            <a:pPr lvl="0">
              <a:defRPr/>
            </a:pPr>
            <a:r>
              <a:rPr lang="fr-FR">
                <a:solidFill>
                  <a:srgbClr val="000000"/>
                </a:solidFill>
              </a:rPr>
              <a:t>Modifiez les styles du texte du masque</a:t>
            </a:r>
          </a:p>
        </p:txBody>
      </p:sp>
      <p:sp>
        <p:nvSpPr>
          <p:cNvPr id="12" name="Espace réservé du numéro de diapositive 3"/>
          <p:cNvSpPr>
            <a:spLocks noGrp="1"/>
          </p:cNvSpPr>
          <p:nvPr>
            <p:ph type="sldNum" sz="quarter" idx="17"/>
          </p:nvPr>
        </p:nvSpPr>
        <p:spPr>
          <a:xfrm>
            <a:off x="12619833" y="7147829"/>
            <a:ext cx="601500" cy="182291"/>
          </a:xfrm>
        </p:spPr>
        <p:txBody>
          <a:bodyPr/>
          <a:lstStyle/>
          <a:p>
            <a:fld id="{FD495AF3-2BE3-4F2F-A3F0-65C3F202E4D2}" type="slidenum">
              <a:rPr lang="fr-FR" altLang="fr-FR" smtClean="0"/>
              <a:pPr/>
              <a:t>‹N°›</a:t>
            </a:fld>
            <a:endParaRPr lang="fr-FR" altLang="fr-FR" dirty="0"/>
          </a:p>
        </p:txBody>
      </p:sp>
      <p:sp>
        <p:nvSpPr>
          <p:cNvPr id="14"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31056640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Gauche_1_Droite">
    <p:spTree>
      <p:nvGrpSpPr>
        <p:cNvPr id="1" name=""/>
        <p:cNvGrpSpPr/>
        <p:nvPr/>
      </p:nvGrpSpPr>
      <p:grpSpPr>
        <a:xfrm>
          <a:off x="0" y="0"/>
          <a:ext cx="0" cy="0"/>
          <a:chOff x="0" y="0"/>
          <a:chExt cx="0" cy="0"/>
        </a:xfrm>
      </p:grpSpPr>
      <p:sp>
        <p:nvSpPr>
          <p:cNvPr id="2" name="Titre_Secafi"/>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4" name="Espace réservé du contenu 17"/>
          <p:cNvSpPr>
            <a:spLocks noGrp="1"/>
          </p:cNvSpPr>
          <p:nvPr>
            <p:ph idx="1"/>
          </p:nvPr>
        </p:nvSpPr>
        <p:spPr>
          <a:xfrm>
            <a:off x="288070" y="1525130"/>
            <a:ext cx="6202911" cy="4122375"/>
          </a:xfrm>
          <a:noFill/>
          <a:ln w="19050">
            <a:solidFill>
              <a:schemeClr val="accent2"/>
            </a:solidFill>
          </a:ln>
          <a:effectLst/>
        </p:spPr>
        <p:txBody>
          <a:bodyPr>
            <a:noAutofit/>
          </a:bodyPr>
          <a:lstStyle>
            <a:lvl1pPr>
              <a:spcBef>
                <a:spcPts val="1221"/>
              </a:spcBef>
              <a:defRPr>
                <a:solidFill>
                  <a:schemeClr val="tx1"/>
                </a:solidFill>
              </a:defRPr>
            </a:lvl1pPr>
          </a:lstStyle>
          <a:p>
            <a:pPr lvl="0">
              <a:defRPr/>
            </a:pPr>
            <a:r>
              <a:rPr lang="fr-FR">
                <a:solidFill>
                  <a:srgbClr val="000000"/>
                </a:solidFill>
              </a:rPr>
              <a:t>Modifiez les styles du texte du masque</a:t>
            </a:r>
          </a:p>
        </p:txBody>
      </p:sp>
      <p:sp>
        <p:nvSpPr>
          <p:cNvPr id="9" name="Espace réservé du contenu 17"/>
          <p:cNvSpPr>
            <a:spLocks noGrp="1"/>
          </p:cNvSpPr>
          <p:nvPr>
            <p:ph idx="12"/>
          </p:nvPr>
        </p:nvSpPr>
        <p:spPr>
          <a:xfrm>
            <a:off x="288070" y="1148425"/>
            <a:ext cx="6202911" cy="393551"/>
          </a:xfrm>
          <a:ln/>
        </p:spPr>
        <p:style>
          <a:lnRef idx="0">
            <a:schemeClr val="accent2"/>
          </a:lnRef>
          <a:fillRef idx="3">
            <a:schemeClr val="accent2"/>
          </a:fillRef>
          <a:effectRef idx="3">
            <a:schemeClr val="accent2"/>
          </a:effectRef>
          <a:fontRef idx="none"/>
        </p:style>
        <p:txBody>
          <a:bodyPr/>
          <a:lstStyle>
            <a:lvl1pPr marL="0" indent="0" algn="ctr">
              <a:buNone/>
              <a:defRPr sz="1933" b="1">
                <a:solidFill>
                  <a:schemeClr val="tx1"/>
                </a:solidFill>
              </a:defRPr>
            </a:lvl1pPr>
          </a:lstStyle>
          <a:p>
            <a:pPr lvl="0">
              <a:defRPr/>
            </a:pPr>
            <a:r>
              <a:rPr lang="fr-FR">
                <a:solidFill>
                  <a:srgbClr val="000000"/>
                </a:solidFill>
              </a:rPr>
              <a:t>Modifiez les styles du texte du masque</a:t>
            </a:r>
          </a:p>
        </p:txBody>
      </p:sp>
      <p:sp>
        <p:nvSpPr>
          <p:cNvPr id="10" name="Espace réservé du contenu 17"/>
          <p:cNvSpPr>
            <a:spLocks noGrp="1"/>
          </p:cNvSpPr>
          <p:nvPr>
            <p:ph idx="13"/>
          </p:nvPr>
        </p:nvSpPr>
        <p:spPr>
          <a:xfrm>
            <a:off x="6807126" y="1525130"/>
            <a:ext cx="6326649" cy="4122375"/>
          </a:xfrm>
          <a:noFill/>
          <a:ln w="19050">
            <a:solidFill>
              <a:schemeClr val="accent2"/>
            </a:solidFill>
          </a:ln>
          <a:effectLst/>
        </p:spPr>
        <p:txBody>
          <a:bodyPr>
            <a:noAutofit/>
          </a:bodyPr>
          <a:lstStyle>
            <a:lvl1pPr>
              <a:spcBef>
                <a:spcPts val="1221"/>
              </a:spcBef>
              <a:defRPr>
                <a:solidFill>
                  <a:schemeClr val="tx1"/>
                </a:solidFill>
              </a:defRPr>
            </a:lvl1pPr>
          </a:lstStyle>
          <a:p>
            <a:pPr lvl="0">
              <a:defRPr/>
            </a:pPr>
            <a:r>
              <a:rPr lang="fr-FR">
                <a:solidFill>
                  <a:srgbClr val="000000"/>
                </a:solidFill>
              </a:rPr>
              <a:t>Modifiez les styles du texte du masque</a:t>
            </a:r>
          </a:p>
        </p:txBody>
      </p:sp>
      <p:sp>
        <p:nvSpPr>
          <p:cNvPr id="11" name="Espace réservé du contenu 17"/>
          <p:cNvSpPr>
            <a:spLocks noGrp="1"/>
          </p:cNvSpPr>
          <p:nvPr>
            <p:ph idx="14"/>
          </p:nvPr>
        </p:nvSpPr>
        <p:spPr>
          <a:xfrm>
            <a:off x="6807126" y="1148425"/>
            <a:ext cx="6326649" cy="393551"/>
          </a:xfrm>
          <a:ln/>
        </p:spPr>
        <p:style>
          <a:lnRef idx="0">
            <a:schemeClr val="accent2"/>
          </a:lnRef>
          <a:fillRef idx="3">
            <a:schemeClr val="accent2"/>
          </a:fillRef>
          <a:effectRef idx="3">
            <a:schemeClr val="accent2"/>
          </a:effectRef>
          <a:fontRef idx="none"/>
        </p:style>
        <p:txBody>
          <a:bodyPr/>
          <a:lstStyle>
            <a:lvl1pPr marL="0" indent="0" algn="ctr">
              <a:buNone/>
              <a:defRPr sz="1933" b="1">
                <a:solidFill>
                  <a:schemeClr val="tx1"/>
                </a:solidFill>
              </a:defRPr>
            </a:lvl1pPr>
          </a:lstStyle>
          <a:p>
            <a:pPr lvl="0">
              <a:defRPr/>
            </a:pPr>
            <a:r>
              <a:rPr lang="fr-FR">
                <a:solidFill>
                  <a:srgbClr val="000000"/>
                </a:solidFill>
              </a:rPr>
              <a:t>Modifiez les styles du texte du masque</a:t>
            </a:r>
          </a:p>
        </p:txBody>
      </p:sp>
      <p:sp>
        <p:nvSpPr>
          <p:cNvPr id="13" name="Espace réservé du contenu 17"/>
          <p:cNvSpPr>
            <a:spLocks noGrp="1"/>
          </p:cNvSpPr>
          <p:nvPr>
            <p:ph idx="15" hasCustomPrompt="1"/>
          </p:nvPr>
        </p:nvSpPr>
        <p:spPr>
          <a:xfrm>
            <a:off x="1861779" y="6114094"/>
            <a:ext cx="9890693" cy="835315"/>
          </a:xfrm>
          <a:noFill/>
          <a:ln w="19050">
            <a:solidFill>
              <a:schemeClr val="accent2"/>
            </a:solidFill>
          </a:ln>
          <a:effectLst/>
        </p:spPr>
        <p:txBody>
          <a:bodyPr>
            <a:noAutofit/>
          </a:bodyPr>
          <a:lstStyle>
            <a:lvl1pPr marL="316185" indent="-316185">
              <a:buFont typeface="Wingdings" pitchFamily="2" charset="2"/>
              <a:buChar char=""/>
              <a:defRPr sz="1933" b="1">
                <a:solidFill>
                  <a:schemeClr val="tx1"/>
                </a:solidFill>
              </a:defRPr>
            </a:lvl1pPr>
          </a:lstStyle>
          <a:p>
            <a:pPr>
              <a:defRPr/>
            </a:pPr>
            <a:r>
              <a:rPr lang="fr-FR" dirty="0">
                <a:solidFill>
                  <a:srgbClr val="000000"/>
                </a:solidFill>
              </a:rPr>
              <a:t>Conclusion</a:t>
            </a:r>
          </a:p>
        </p:txBody>
      </p:sp>
      <p:sp>
        <p:nvSpPr>
          <p:cNvPr id="15" name="Espace réservé du contenu 17"/>
          <p:cNvSpPr>
            <a:spLocks noGrp="1"/>
          </p:cNvSpPr>
          <p:nvPr>
            <p:ph idx="16"/>
          </p:nvPr>
        </p:nvSpPr>
        <p:spPr>
          <a:xfrm>
            <a:off x="2693746" y="5776678"/>
            <a:ext cx="1263002" cy="221324"/>
          </a:xfrm>
          <a:prstGeom prst="flowChartMerge">
            <a:avLst/>
          </a:prstGeom>
          <a:ln/>
        </p:spPr>
        <p:style>
          <a:lnRef idx="0">
            <a:schemeClr val="accent4"/>
          </a:lnRef>
          <a:fillRef idx="3">
            <a:schemeClr val="accent4"/>
          </a:fillRef>
          <a:effectRef idx="3">
            <a:schemeClr val="accent4"/>
          </a:effectRef>
          <a:fontRef idx="none"/>
        </p:style>
        <p:txBody>
          <a:bodyPr>
            <a:noAutofit/>
          </a:bodyPr>
          <a:lstStyle>
            <a:lvl1pPr marL="0" indent="0">
              <a:buNone/>
              <a:defRPr sz="102">
                <a:solidFill>
                  <a:schemeClr val="tx1"/>
                </a:solidFill>
              </a:defRPr>
            </a:lvl1pPr>
          </a:lstStyle>
          <a:p>
            <a:pPr lvl="0">
              <a:defRPr/>
            </a:pPr>
            <a:r>
              <a:rPr lang="fr-FR">
                <a:solidFill>
                  <a:srgbClr val="000000"/>
                </a:solidFill>
              </a:rPr>
              <a:t>Modifiez les styles du texte du masque</a:t>
            </a:r>
          </a:p>
        </p:txBody>
      </p:sp>
      <p:sp>
        <p:nvSpPr>
          <p:cNvPr id="18" name="Espace réservé du contenu 17"/>
          <p:cNvSpPr>
            <a:spLocks noGrp="1"/>
          </p:cNvSpPr>
          <p:nvPr>
            <p:ph idx="17"/>
          </p:nvPr>
        </p:nvSpPr>
        <p:spPr>
          <a:xfrm>
            <a:off x="9235839" y="5776678"/>
            <a:ext cx="1263002" cy="221324"/>
          </a:xfrm>
          <a:prstGeom prst="flowChartMerge">
            <a:avLst/>
          </a:prstGeom>
          <a:ln/>
        </p:spPr>
        <p:style>
          <a:lnRef idx="0">
            <a:schemeClr val="accent4"/>
          </a:lnRef>
          <a:fillRef idx="3">
            <a:schemeClr val="accent4"/>
          </a:fillRef>
          <a:effectRef idx="3">
            <a:schemeClr val="accent4"/>
          </a:effectRef>
          <a:fontRef idx="none"/>
        </p:style>
        <p:txBody>
          <a:bodyPr>
            <a:noAutofit/>
          </a:bodyPr>
          <a:lstStyle>
            <a:lvl1pPr marL="0" indent="0">
              <a:buNone/>
              <a:defRPr sz="102">
                <a:solidFill>
                  <a:schemeClr val="tx1"/>
                </a:solidFill>
              </a:defRPr>
            </a:lvl1pPr>
          </a:lstStyle>
          <a:p>
            <a:pPr lvl="0">
              <a:defRPr/>
            </a:pPr>
            <a:r>
              <a:rPr lang="fr-FR">
                <a:solidFill>
                  <a:srgbClr val="000000"/>
                </a:solidFill>
              </a:rPr>
              <a:t>Modifiez les styles du texte du masque</a:t>
            </a:r>
          </a:p>
        </p:txBody>
      </p:sp>
      <p:sp>
        <p:nvSpPr>
          <p:cNvPr id="12" name="Espace réservé du numéro de diapositive 3"/>
          <p:cNvSpPr>
            <a:spLocks noGrp="1"/>
          </p:cNvSpPr>
          <p:nvPr>
            <p:ph type="sldNum" sz="quarter" idx="18"/>
          </p:nvPr>
        </p:nvSpPr>
        <p:spPr>
          <a:xfrm>
            <a:off x="12619833" y="7147829"/>
            <a:ext cx="601500" cy="182291"/>
          </a:xfrm>
        </p:spPr>
        <p:txBody>
          <a:bodyPr/>
          <a:lstStyle/>
          <a:p>
            <a:fld id="{FD495AF3-2BE3-4F2F-A3F0-65C3F202E4D2}" type="slidenum">
              <a:rPr lang="fr-FR" altLang="fr-FR" smtClean="0"/>
              <a:pPr/>
              <a:t>‹N°›</a:t>
            </a:fld>
            <a:endParaRPr lang="fr-FR" altLang="fr-FR" dirty="0"/>
          </a:p>
        </p:txBody>
      </p:sp>
      <p:sp>
        <p:nvSpPr>
          <p:cNvPr id="16"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1539343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B91AEE-ABDC-4C5A-85B6-B9AF297268F4}"/>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699A86F4-806E-4A6D-99D2-C71FCE3754DE}"/>
              </a:ext>
            </a:extLst>
          </p:cNvPr>
          <p:cNvSpPr>
            <a:spLocks noGrp="1"/>
          </p:cNvSpPr>
          <p:nvPr>
            <p:ph type="ftr" sz="quarter" idx="10"/>
          </p:nvPr>
        </p:nvSpPr>
        <p:spPr/>
        <p:txBody>
          <a:bodyPr/>
          <a:lstStyle/>
          <a:p>
            <a:r>
              <a:rPr lang="fr-FR"/>
              <a:t>SG - Réorganisation des BU/SU - CSEE des Services Centraux Parisiens – La réorganisation de RESG - Avril 2024</a:t>
            </a:r>
          </a:p>
        </p:txBody>
      </p:sp>
      <p:sp>
        <p:nvSpPr>
          <p:cNvPr id="4" name="Espace réservé du numéro de diapositive 3">
            <a:extLst>
              <a:ext uri="{FF2B5EF4-FFF2-40B4-BE49-F238E27FC236}">
                <a16:creationId xmlns:a16="http://schemas.microsoft.com/office/drawing/2014/main" id="{AD11F0E0-692A-49D5-BCCC-BA3780CA4C0B}"/>
              </a:ext>
            </a:extLst>
          </p:cNvPr>
          <p:cNvSpPr>
            <a:spLocks noGrp="1"/>
          </p:cNvSpPr>
          <p:nvPr>
            <p:ph type="sldNum" sz="quarter" idx="11"/>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35457668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Haut_2_Bas">
    <p:spTree>
      <p:nvGrpSpPr>
        <p:cNvPr id="1" name=""/>
        <p:cNvGrpSpPr/>
        <p:nvPr/>
      </p:nvGrpSpPr>
      <p:grpSpPr>
        <a:xfrm>
          <a:off x="0" y="0"/>
          <a:ext cx="0" cy="0"/>
          <a:chOff x="0" y="0"/>
          <a:chExt cx="0" cy="0"/>
        </a:xfrm>
      </p:grpSpPr>
      <p:sp>
        <p:nvSpPr>
          <p:cNvPr id="2" name="Titre_Secafi"/>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14" name="Espace réservé du contenu 17"/>
          <p:cNvSpPr>
            <a:spLocks noGrp="1"/>
          </p:cNvSpPr>
          <p:nvPr>
            <p:ph idx="1" hasCustomPrompt="1"/>
          </p:nvPr>
        </p:nvSpPr>
        <p:spPr>
          <a:xfrm>
            <a:off x="288069" y="1571584"/>
            <a:ext cx="6217927" cy="2259982"/>
          </a:xfrm>
          <a:noFill/>
          <a:ln w="19050">
            <a:solidFill>
              <a:schemeClr val="accent2"/>
            </a:solidFill>
          </a:ln>
          <a:effectLst/>
        </p:spPr>
        <p:txBody>
          <a:bodyPr/>
          <a:lstStyle>
            <a:lvl1pPr marL="0" indent="0">
              <a:buNone/>
              <a:defRPr baseline="0">
                <a:solidFill>
                  <a:schemeClr val="tx1"/>
                </a:solidFill>
              </a:defRPr>
            </a:lvl1pPr>
          </a:lstStyle>
          <a:p>
            <a:pPr>
              <a:defRPr/>
            </a:pPr>
            <a:r>
              <a:rPr lang="fr-FR" dirty="0">
                <a:solidFill>
                  <a:srgbClr val="000000"/>
                </a:solidFill>
              </a:rPr>
              <a:t>Insérez une image ou un graphique</a:t>
            </a:r>
          </a:p>
        </p:txBody>
      </p:sp>
      <p:sp>
        <p:nvSpPr>
          <p:cNvPr id="17" name="Espace réservé du contenu 17"/>
          <p:cNvSpPr>
            <a:spLocks noGrp="1"/>
          </p:cNvSpPr>
          <p:nvPr>
            <p:ph idx="16"/>
          </p:nvPr>
        </p:nvSpPr>
        <p:spPr>
          <a:xfrm>
            <a:off x="2676917" y="3939178"/>
            <a:ext cx="1263002" cy="221324"/>
          </a:xfrm>
          <a:prstGeom prst="flowChartMerge">
            <a:avLst/>
          </a:prstGeom>
          <a:ln/>
        </p:spPr>
        <p:style>
          <a:lnRef idx="0">
            <a:schemeClr val="accent4"/>
          </a:lnRef>
          <a:fillRef idx="3">
            <a:schemeClr val="accent4"/>
          </a:fillRef>
          <a:effectRef idx="3">
            <a:schemeClr val="accent4"/>
          </a:effectRef>
          <a:fontRef idx="none"/>
        </p:style>
        <p:txBody>
          <a:bodyPr>
            <a:noAutofit/>
          </a:bodyPr>
          <a:lstStyle>
            <a:lvl1pPr marL="0" indent="0">
              <a:buNone/>
              <a:defRPr sz="102">
                <a:solidFill>
                  <a:schemeClr val="tx1"/>
                </a:solidFill>
              </a:defRPr>
            </a:lvl1pPr>
          </a:lstStyle>
          <a:p>
            <a:pPr lvl="0">
              <a:defRPr/>
            </a:pPr>
            <a:r>
              <a:rPr lang="fr-FR">
                <a:solidFill>
                  <a:srgbClr val="000000"/>
                </a:solidFill>
              </a:rPr>
              <a:t>Modifiez les styles du texte du masque</a:t>
            </a:r>
          </a:p>
        </p:txBody>
      </p:sp>
      <p:sp>
        <p:nvSpPr>
          <p:cNvPr id="18" name="Espace réservé du contenu 17"/>
          <p:cNvSpPr>
            <a:spLocks noGrp="1"/>
          </p:cNvSpPr>
          <p:nvPr>
            <p:ph idx="17"/>
          </p:nvPr>
        </p:nvSpPr>
        <p:spPr>
          <a:xfrm>
            <a:off x="9298988" y="3939178"/>
            <a:ext cx="1263002" cy="221324"/>
          </a:xfrm>
          <a:prstGeom prst="flowChartMerge">
            <a:avLst/>
          </a:prstGeom>
          <a:ln/>
        </p:spPr>
        <p:style>
          <a:lnRef idx="0">
            <a:schemeClr val="accent4"/>
          </a:lnRef>
          <a:fillRef idx="3">
            <a:schemeClr val="accent4"/>
          </a:fillRef>
          <a:effectRef idx="3">
            <a:schemeClr val="accent4"/>
          </a:effectRef>
          <a:fontRef idx="none"/>
        </p:style>
        <p:txBody>
          <a:bodyPr>
            <a:noAutofit/>
          </a:bodyPr>
          <a:lstStyle>
            <a:lvl1pPr marL="0" indent="0">
              <a:buNone/>
              <a:defRPr sz="102">
                <a:solidFill>
                  <a:schemeClr val="tx1"/>
                </a:solidFill>
              </a:defRPr>
            </a:lvl1pPr>
          </a:lstStyle>
          <a:p>
            <a:pPr lvl="0">
              <a:defRPr/>
            </a:pPr>
            <a:r>
              <a:rPr lang="fr-FR">
                <a:solidFill>
                  <a:srgbClr val="000000"/>
                </a:solidFill>
              </a:rPr>
              <a:t>Modifiez les styles du texte du masque</a:t>
            </a:r>
          </a:p>
        </p:txBody>
      </p:sp>
      <p:sp>
        <p:nvSpPr>
          <p:cNvPr id="19" name="Espace réservé du contenu 17"/>
          <p:cNvSpPr>
            <a:spLocks noGrp="1"/>
          </p:cNvSpPr>
          <p:nvPr>
            <p:ph idx="18"/>
          </p:nvPr>
        </p:nvSpPr>
        <p:spPr>
          <a:xfrm>
            <a:off x="288069" y="4237891"/>
            <a:ext cx="6217927" cy="2492163"/>
          </a:xfrm>
          <a:noFill/>
          <a:ln w="19050">
            <a:solidFill>
              <a:schemeClr val="accent2"/>
            </a:solidFill>
          </a:ln>
          <a:effectLst/>
        </p:spPr>
        <p:txBody>
          <a:bodyPr>
            <a:noAutofit/>
          </a:bodyPr>
          <a:lstStyle>
            <a:lvl1pPr>
              <a:spcBef>
                <a:spcPts val="1221"/>
              </a:spcBef>
              <a:defRPr>
                <a:solidFill>
                  <a:schemeClr val="tx1"/>
                </a:solidFill>
              </a:defRPr>
            </a:lvl1pPr>
          </a:lstStyle>
          <a:p>
            <a:pPr lvl="0">
              <a:defRPr/>
            </a:pPr>
            <a:r>
              <a:rPr lang="fr-FR">
                <a:solidFill>
                  <a:srgbClr val="000000"/>
                </a:solidFill>
              </a:rPr>
              <a:t>Modifiez les styles du texte du masque</a:t>
            </a:r>
          </a:p>
        </p:txBody>
      </p:sp>
      <p:sp>
        <p:nvSpPr>
          <p:cNvPr id="20" name="Espace réservé du contenu 17"/>
          <p:cNvSpPr>
            <a:spLocks noGrp="1"/>
          </p:cNvSpPr>
          <p:nvPr>
            <p:ph idx="19"/>
          </p:nvPr>
        </p:nvSpPr>
        <p:spPr>
          <a:xfrm>
            <a:off x="6889268" y="4237891"/>
            <a:ext cx="6217927" cy="2492163"/>
          </a:xfrm>
          <a:noFill/>
          <a:ln w="19050">
            <a:solidFill>
              <a:schemeClr val="accent2"/>
            </a:solidFill>
          </a:ln>
          <a:effectLst/>
        </p:spPr>
        <p:txBody>
          <a:bodyPr>
            <a:noAutofit/>
          </a:bodyPr>
          <a:lstStyle>
            <a:lvl1pPr>
              <a:spcBef>
                <a:spcPts val="1221"/>
              </a:spcBef>
              <a:defRPr>
                <a:solidFill>
                  <a:schemeClr val="tx1"/>
                </a:solidFill>
              </a:defRPr>
            </a:lvl1pPr>
          </a:lstStyle>
          <a:p>
            <a:pPr lvl="0">
              <a:defRPr/>
            </a:pPr>
            <a:r>
              <a:rPr lang="fr-FR">
                <a:solidFill>
                  <a:srgbClr val="000000"/>
                </a:solidFill>
              </a:rPr>
              <a:t>Modifiez les styles du texte du masque</a:t>
            </a:r>
          </a:p>
        </p:txBody>
      </p:sp>
      <p:sp>
        <p:nvSpPr>
          <p:cNvPr id="22" name="Espace réservé du contenu 17"/>
          <p:cNvSpPr>
            <a:spLocks noGrp="1"/>
          </p:cNvSpPr>
          <p:nvPr>
            <p:ph idx="20" hasCustomPrompt="1"/>
          </p:nvPr>
        </p:nvSpPr>
        <p:spPr>
          <a:xfrm>
            <a:off x="1300090" y="6820893"/>
            <a:ext cx="11234824" cy="425665"/>
          </a:xfrm>
          <a:noFill/>
          <a:ln>
            <a:noFill/>
          </a:ln>
          <a:effectLst/>
        </p:spPr>
        <p:style>
          <a:lnRef idx="0">
            <a:schemeClr val="accent5"/>
          </a:lnRef>
          <a:fillRef idx="3">
            <a:schemeClr val="accent5"/>
          </a:fillRef>
          <a:effectRef idx="3">
            <a:schemeClr val="accent5"/>
          </a:effectRef>
          <a:fontRef idx="none"/>
        </p:style>
        <p:txBody>
          <a:bodyPr>
            <a:normAutofit/>
          </a:bodyPr>
          <a:lstStyle>
            <a:lvl1pPr marL="0" indent="0" algn="ctr">
              <a:buNone/>
              <a:defRPr sz="2137" b="1">
                <a:solidFill>
                  <a:schemeClr val="tx1"/>
                </a:solidFill>
              </a:defRPr>
            </a:lvl1pPr>
          </a:lstStyle>
          <a:p>
            <a:pPr>
              <a:defRPr/>
            </a:pPr>
            <a:r>
              <a:rPr lang="fr-FR" dirty="0">
                <a:solidFill>
                  <a:srgbClr val="000000"/>
                </a:solidFill>
              </a:rPr>
              <a:t>Conclusion</a:t>
            </a:r>
          </a:p>
        </p:txBody>
      </p:sp>
      <p:sp>
        <p:nvSpPr>
          <p:cNvPr id="23" name="Espace réservé du contenu 17"/>
          <p:cNvSpPr>
            <a:spLocks noGrp="1"/>
          </p:cNvSpPr>
          <p:nvPr>
            <p:ph idx="21" hasCustomPrompt="1"/>
          </p:nvPr>
        </p:nvSpPr>
        <p:spPr>
          <a:xfrm>
            <a:off x="6889268" y="1571584"/>
            <a:ext cx="6217927" cy="2259982"/>
          </a:xfrm>
          <a:noFill/>
          <a:ln w="19050">
            <a:solidFill>
              <a:schemeClr val="accent2"/>
            </a:solidFill>
          </a:ln>
          <a:effectLst/>
        </p:spPr>
        <p:txBody>
          <a:bodyPr/>
          <a:lstStyle>
            <a:lvl1pPr marL="0" indent="0">
              <a:buNone/>
              <a:defRPr baseline="0">
                <a:solidFill>
                  <a:schemeClr val="tx1"/>
                </a:solidFill>
              </a:defRPr>
            </a:lvl1pPr>
          </a:lstStyle>
          <a:p>
            <a:pPr>
              <a:defRPr/>
            </a:pPr>
            <a:r>
              <a:rPr lang="fr-FR" dirty="0">
                <a:solidFill>
                  <a:srgbClr val="000000"/>
                </a:solidFill>
              </a:rPr>
              <a:t>Insérez une image ou un graphique</a:t>
            </a:r>
          </a:p>
        </p:txBody>
      </p:sp>
      <p:sp>
        <p:nvSpPr>
          <p:cNvPr id="13" name="Espace réservé du contenu 17"/>
          <p:cNvSpPr>
            <a:spLocks noGrp="1"/>
          </p:cNvSpPr>
          <p:nvPr>
            <p:ph idx="12"/>
          </p:nvPr>
        </p:nvSpPr>
        <p:spPr>
          <a:xfrm>
            <a:off x="288069" y="1178032"/>
            <a:ext cx="6217927" cy="393551"/>
          </a:xfrm>
          <a:ln/>
        </p:spPr>
        <p:style>
          <a:lnRef idx="0">
            <a:schemeClr val="accent2"/>
          </a:lnRef>
          <a:fillRef idx="3">
            <a:schemeClr val="accent2"/>
          </a:fillRef>
          <a:effectRef idx="3">
            <a:schemeClr val="accent2"/>
          </a:effectRef>
          <a:fontRef idx="none"/>
        </p:style>
        <p:txBody>
          <a:bodyPr/>
          <a:lstStyle>
            <a:lvl1pPr marL="0" indent="0" algn="ctr">
              <a:buNone/>
              <a:defRPr sz="1933" b="1">
                <a:solidFill>
                  <a:schemeClr val="tx1"/>
                </a:solidFill>
              </a:defRPr>
            </a:lvl1pPr>
          </a:lstStyle>
          <a:p>
            <a:pPr lvl="0">
              <a:defRPr/>
            </a:pPr>
            <a:r>
              <a:rPr lang="fr-FR">
                <a:solidFill>
                  <a:srgbClr val="000000"/>
                </a:solidFill>
              </a:rPr>
              <a:t>Modifiez les styles du texte du masque</a:t>
            </a:r>
          </a:p>
        </p:txBody>
      </p:sp>
      <p:sp>
        <p:nvSpPr>
          <p:cNvPr id="15" name="Espace réservé du contenu 17"/>
          <p:cNvSpPr>
            <a:spLocks noGrp="1"/>
          </p:cNvSpPr>
          <p:nvPr>
            <p:ph idx="13"/>
          </p:nvPr>
        </p:nvSpPr>
        <p:spPr>
          <a:xfrm>
            <a:off x="6889268" y="1178032"/>
            <a:ext cx="6217927" cy="393551"/>
          </a:xfrm>
          <a:ln/>
        </p:spPr>
        <p:style>
          <a:lnRef idx="0">
            <a:schemeClr val="accent2"/>
          </a:lnRef>
          <a:fillRef idx="3">
            <a:schemeClr val="accent2"/>
          </a:fillRef>
          <a:effectRef idx="3">
            <a:schemeClr val="accent2"/>
          </a:effectRef>
          <a:fontRef idx="none"/>
        </p:style>
        <p:txBody>
          <a:bodyPr/>
          <a:lstStyle>
            <a:lvl1pPr marL="0" indent="0" algn="ctr">
              <a:buNone/>
              <a:defRPr sz="1933" b="1">
                <a:solidFill>
                  <a:schemeClr val="tx1"/>
                </a:solidFill>
              </a:defRPr>
            </a:lvl1pPr>
          </a:lstStyle>
          <a:p>
            <a:pPr lvl="0">
              <a:defRPr/>
            </a:pPr>
            <a:r>
              <a:rPr lang="fr-FR">
                <a:solidFill>
                  <a:srgbClr val="000000"/>
                </a:solidFill>
              </a:rPr>
              <a:t>Modifiez les styles du texte du masque</a:t>
            </a:r>
          </a:p>
        </p:txBody>
      </p:sp>
      <p:sp>
        <p:nvSpPr>
          <p:cNvPr id="16" name="Espace réservé du numéro de diapositive 3"/>
          <p:cNvSpPr>
            <a:spLocks noGrp="1"/>
          </p:cNvSpPr>
          <p:nvPr>
            <p:ph type="sldNum" sz="quarter" idx="14"/>
          </p:nvPr>
        </p:nvSpPr>
        <p:spPr>
          <a:xfrm>
            <a:off x="12619833" y="7147829"/>
            <a:ext cx="601500" cy="182291"/>
          </a:xfrm>
        </p:spPr>
        <p:txBody>
          <a:bodyPr/>
          <a:lstStyle/>
          <a:p>
            <a:fld id="{FD495AF3-2BE3-4F2F-A3F0-65C3F202E4D2}" type="slidenum">
              <a:rPr lang="fr-FR" altLang="fr-FR" smtClean="0"/>
              <a:pPr/>
              <a:t>‹N°›</a:t>
            </a:fld>
            <a:endParaRPr lang="fr-FR" altLang="fr-FR" dirty="0"/>
          </a:p>
        </p:txBody>
      </p:sp>
      <p:sp>
        <p:nvSpPr>
          <p:cNvPr id="21"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28177538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Gauche_2_Droite">
    <p:spTree>
      <p:nvGrpSpPr>
        <p:cNvPr id="1" name=""/>
        <p:cNvGrpSpPr/>
        <p:nvPr/>
      </p:nvGrpSpPr>
      <p:grpSpPr>
        <a:xfrm>
          <a:off x="0" y="0"/>
          <a:ext cx="0" cy="0"/>
          <a:chOff x="0" y="0"/>
          <a:chExt cx="0" cy="0"/>
        </a:xfrm>
      </p:grpSpPr>
      <p:sp>
        <p:nvSpPr>
          <p:cNvPr id="2" name="Titre_Secafi"/>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16" name="Espace réservé du contenu 17"/>
          <p:cNvSpPr>
            <a:spLocks noGrp="1"/>
          </p:cNvSpPr>
          <p:nvPr>
            <p:ph idx="1"/>
          </p:nvPr>
        </p:nvSpPr>
        <p:spPr>
          <a:xfrm>
            <a:off x="443153" y="1612631"/>
            <a:ext cx="5945128" cy="1122980"/>
          </a:xfrm>
          <a:noFill/>
          <a:ln w="19050">
            <a:solidFill>
              <a:schemeClr val="accent2"/>
            </a:solidFill>
          </a:ln>
          <a:effectLst/>
        </p:spPr>
        <p:txBody>
          <a:bodyPr>
            <a:noAutofit/>
          </a:bodyPr>
          <a:lstStyle>
            <a:lvl1pPr>
              <a:spcBef>
                <a:spcPts val="1221"/>
              </a:spcBef>
              <a:defRPr sz="1526">
                <a:solidFill>
                  <a:schemeClr val="tx1"/>
                </a:solidFill>
              </a:defRPr>
            </a:lvl1pPr>
          </a:lstStyle>
          <a:p>
            <a:pPr lvl="0">
              <a:defRPr/>
            </a:pPr>
            <a:r>
              <a:rPr lang="fr-FR">
                <a:solidFill>
                  <a:srgbClr val="000000"/>
                </a:solidFill>
              </a:rPr>
              <a:t>Modifiez les styles du texte du masque</a:t>
            </a:r>
          </a:p>
        </p:txBody>
      </p:sp>
      <p:sp>
        <p:nvSpPr>
          <p:cNvPr id="17" name="Espace réservé du contenu 17"/>
          <p:cNvSpPr>
            <a:spLocks noGrp="1"/>
          </p:cNvSpPr>
          <p:nvPr>
            <p:ph idx="11"/>
          </p:nvPr>
        </p:nvSpPr>
        <p:spPr>
          <a:xfrm>
            <a:off x="437161" y="1235929"/>
            <a:ext cx="5951095" cy="393551"/>
          </a:xfrm>
          <a:ln/>
        </p:spPr>
        <p:style>
          <a:lnRef idx="0">
            <a:schemeClr val="accent2"/>
          </a:lnRef>
          <a:fillRef idx="3">
            <a:schemeClr val="accent2"/>
          </a:fillRef>
          <a:effectRef idx="3">
            <a:schemeClr val="accent2"/>
          </a:effectRef>
          <a:fontRef idx="none"/>
        </p:style>
        <p:txBody>
          <a:bodyPr>
            <a:normAutofit/>
          </a:bodyPr>
          <a:lstStyle>
            <a:lvl1pPr marL="0" indent="0" algn="ctr">
              <a:buNone/>
              <a:defRPr sz="1730" b="1">
                <a:solidFill>
                  <a:schemeClr val="tx1"/>
                </a:solidFill>
              </a:defRPr>
            </a:lvl1pPr>
          </a:lstStyle>
          <a:p>
            <a:pPr lvl="0">
              <a:defRPr/>
            </a:pPr>
            <a:r>
              <a:rPr lang="fr-FR">
                <a:solidFill>
                  <a:srgbClr val="000000"/>
                </a:solidFill>
              </a:rPr>
              <a:t>Modifiez les styles du texte du masque</a:t>
            </a:r>
          </a:p>
        </p:txBody>
      </p:sp>
      <p:sp>
        <p:nvSpPr>
          <p:cNvPr id="18" name="Espace réservé du contenu 17"/>
          <p:cNvSpPr>
            <a:spLocks noGrp="1"/>
          </p:cNvSpPr>
          <p:nvPr>
            <p:ph idx="14" hasCustomPrompt="1"/>
          </p:nvPr>
        </p:nvSpPr>
        <p:spPr>
          <a:xfrm>
            <a:off x="1300090" y="6578314"/>
            <a:ext cx="11234824" cy="668092"/>
          </a:xfrm>
          <a:noFill/>
          <a:ln>
            <a:noFill/>
          </a:ln>
          <a:effectLst/>
        </p:spPr>
        <p:style>
          <a:lnRef idx="0">
            <a:schemeClr val="accent5"/>
          </a:lnRef>
          <a:fillRef idx="3">
            <a:schemeClr val="accent5"/>
          </a:fillRef>
          <a:effectRef idx="3">
            <a:schemeClr val="accent5"/>
          </a:effectRef>
          <a:fontRef idx="none"/>
        </p:style>
        <p:txBody>
          <a:bodyPr>
            <a:normAutofit/>
          </a:bodyPr>
          <a:lstStyle>
            <a:lvl1pPr marL="0" indent="0" algn="ctr">
              <a:buNone/>
              <a:defRPr sz="1933" b="1" baseline="0">
                <a:solidFill>
                  <a:schemeClr val="tx1"/>
                </a:solidFill>
              </a:defRPr>
            </a:lvl1pPr>
          </a:lstStyle>
          <a:p>
            <a:pPr>
              <a:defRPr/>
            </a:pPr>
            <a:r>
              <a:rPr lang="fr-FR" dirty="0">
                <a:solidFill>
                  <a:srgbClr val="000000"/>
                </a:solidFill>
              </a:rPr>
              <a:t>Conclusion</a:t>
            </a:r>
          </a:p>
        </p:txBody>
      </p:sp>
      <p:sp>
        <p:nvSpPr>
          <p:cNvPr id="19" name="Espace réservé du contenu 17"/>
          <p:cNvSpPr>
            <a:spLocks noGrp="1"/>
          </p:cNvSpPr>
          <p:nvPr>
            <p:ph idx="15"/>
          </p:nvPr>
        </p:nvSpPr>
        <p:spPr>
          <a:xfrm>
            <a:off x="443153" y="3443863"/>
            <a:ext cx="5945128" cy="1122980"/>
          </a:xfrm>
          <a:noFill/>
          <a:ln w="19050">
            <a:solidFill>
              <a:schemeClr val="accent2"/>
            </a:solidFill>
          </a:ln>
          <a:effectLst/>
        </p:spPr>
        <p:txBody>
          <a:bodyPr>
            <a:noAutofit/>
          </a:bodyPr>
          <a:lstStyle>
            <a:lvl1pPr>
              <a:spcBef>
                <a:spcPts val="1221"/>
              </a:spcBef>
              <a:defRPr sz="1526">
                <a:solidFill>
                  <a:schemeClr val="tx1"/>
                </a:solidFill>
              </a:defRPr>
            </a:lvl1pPr>
          </a:lstStyle>
          <a:p>
            <a:pPr lvl="0">
              <a:defRPr/>
            </a:pPr>
            <a:r>
              <a:rPr lang="fr-FR">
                <a:solidFill>
                  <a:srgbClr val="000000"/>
                </a:solidFill>
              </a:rPr>
              <a:t>Modifiez les styles du texte du masque</a:t>
            </a:r>
          </a:p>
        </p:txBody>
      </p:sp>
      <p:sp>
        <p:nvSpPr>
          <p:cNvPr id="20" name="Espace réservé du contenu 17"/>
          <p:cNvSpPr>
            <a:spLocks noGrp="1"/>
          </p:cNvSpPr>
          <p:nvPr>
            <p:ph idx="16"/>
          </p:nvPr>
        </p:nvSpPr>
        <p:spPr>
          <a:xfrm>
            <a:off x="437161" y="5258249"/>
            <a:ext cx="5945128" cy="1122980"/>
          </a:xfrm>
          <a:noFill/>
          <a:ln w="19050">
            <a:solidFill>
              <a:schemeClr val="accent2"/>
            </a:solidFill>
          </a:ln>
          <a:effectLst/>
        </p:spPr>
        <p:txBody>
          <a:bodyPr>
            <a:noAutofit/>
          </a:bodyPr>
          <a:lstStyle>
            <a:lvl1pPr>
              <a:spcBef>
                <a:spcPts val="1221"/>
              </a:spcBef>
              <a:defRPr sz="1526">
                <a:solidFill>
                  <a:schemeClr val="tx1"/>
                </a:solidFill>
              </a:defRPr>
            </a:lvl1pPr>
          </a:lstStyle>
          <a:p>
            <a:pPr lvl="0">
              <a:defRPr/>
            </a:pPr>
            <a:r>
              <a:rPr lang="fr-FR">
                <a:solidFill>
                  <a:srgbClr val="000000"/>
                </a:solidFill>
              </a:rPr>
              <a:t>Modifiez les styles du texte du masque</a:t>
            </a:r>
          </a:p>
        </p:txBody>
      </p:sp>
      <p:sp>
        <p:nvSpPr>
          <p:cNvPr id="21" name="Espace réservé du contenu 17"/>
          <p:cNvSpPr>
            <a:spLocks noGrp="1"/>
          </p:cNvSpPr>
          <p:nvPr>
            <p:ph idx="12"/>
          </p:nvPr>
        </p:nvSpPr>
        <p:spPr>
          <a:xfrm>
            <a:off x="437161" y="3053324"/>
            <a:ext cx="5951095" cy="393551"/>
          </a:xfrm>
          <a:ln/>
        </p:spPr>
        <p:style>
          <a:lnRef idx="0">
            <a:schemeClr val="accent2"/>
          </a:lnRef>
          <a:fillRef idx="3">
            <a:schemeClr val="accent2"/>
          </a:fillRef>
          <a:effectRef idx="3">
            <a:schemeClr val="accent2"/>
          </a:effectRef>
          <a:fontRef idx="none"/>
        </p:style>
        <p:txBody>
          <a:bodyPr>
            <a:normAutofit/>
          </a:bodyPr>
          <a:lstStyle>
            <a:lvl1pPr marL="0" indent="0" algn="ctr">
              <a:buNone/>
              <a:defRPr sz="1730" b="1">
                <a:solidFill>
                  <a:schemeClr val="tx1"/>
                </a:solidFill>
              </a:defRPr>
            </a:lvl1pPr>
          </a:lstStyle>
          <a:p>
            <a:pPr lvl="0">
              <a:defRPr/>
            </a:pPr>
            <a:r>
              <a:rPr lang="fr-FR">
                <a:solidFill>
                  <a:srgbClr val="000000"/>
                </a:solidFill>
              </a:rPr>
              <a:t>Modifiez les styles du texte du masque</a:t>
            </a:r>
          </a:p>
        </p:txBody>
      </p:sp>
      <p:sp>
        <p:nvSpPr>
          <p:cNvPr id="22" name="Espace réservé du contenu 17"/>
          <p:cNvSpPr>
            <a:spLocks noGrp="1"/>
          </p:cNvSpPr>
          <p:nvPr>
            <p:ph idx="13"/>
          </p:nvPr>
        </p:nvSpPr>
        <p:spPr>
          <a:xfrm>
            <a:off x="431169" y="4870718"/>
            <a:ext cx="5951095" cy="393551"/>
          </a:xfrm>
          <a:ln/>
        </p:spPr>
        <p:style>
          <a:lnRef idx="0">
            <a:schemeClr val="accent2"/>
          </a:lnRef>
          <a:fillRef idx="3">
            <a:schemeClr val="accent2"/>
          </a:fillRef>
          <a:effectRef idx="3">
            <a:schemeClr val="accent2"/>
          </a:effectRef>
          <a:fontRef idx="none"/>
        </p:style>
        <p:txBody>
          <a:bodyPr>
            <a:normAutofit/>
          </a:bodyPr>
          <a:lstStyle>
            <a:lvl1pPr marL="0" indent="0" algn="ctr">
              <a:buNone/>
              <a:defRPr sz="1730" b="1">
                <a:solidFill>
                  <a:schemeClr val="tx1"/>
                </a:solidFill>
              </a:defRPr>
            </a:lvl1pPr>
          </a:lstStyle>
          <a:p>
            <a:pPr lvl="0">
              <a:defRPr/>
            </a:pPr>
            <a:r>
              <a:rPr lang="fr-FR">
                <a:solidFill>
                  <a:srgbClr val="000000"/>
                </a:solidFill>
              </a:rPr>
              <a:t>Modifiez les styles du texte du masque</a:t>
            </a:r>
          </a:p>
        </p:txBody>
      </p:sp>
      <p:sp>
        <p:nvSpPr>
          <p:cNvPr id="23" name="Espace réservé du contenu 17"/>
          <p:cNvSpPr>
            <a:spLocks noGrp="1"/>
          </p:cNvSpPr>
          <p:nvPr>
            <p:ph idx="17"/>
          </p:nvPr>
        </p:nvSpPr>
        <p:spPr>
          <a:xfrm rot="16200000">
            <a:off x="6416033" y="1896193"/>
            <a:ext cx="679611" cy="409505"/>
          </a:xfrm>
          <a:prstGeom prst="flowChartMerge">
            <a:avLst/>
          </a:prstGeom>
          <a:ln/>
        </p:spPr>
        <p:style>
          <a:lnRef idx="0">
            <a:schemeClr val="accent4"/>
          </a:lnRef>
          <a:fillRef idx="3">
            <a:schemeClr val="accent4"/>
          </a:fillRef>
          <a:effectRef idx="3">
            <a:schemeClr val="accent4"/>
          </a:effectRef>
          <a:fontRef idx="none"/>
        </p:style>
        <p:txBody>
          <a:bodyPr>
            <a:noAutofit/>
          </a:bodyPr>
          <a:lstStyle>
            <a:lvl1pPr marL="0" indent="0">
              <a:buNone/>
              <a:defRPr sz="102">
                <a:solidFill>
                  <a:schemeClr val="tx1"/>
                </a:solidFill>
              </a:defRPr>
            </a:lvl1pPr>
          </a:lstStyle>
          <a:p>
            <a:pPr lvl="0">
              <a:defRPr/>
            </a:pPr>
            <a:r>
              <a:rPr lang="fr-FR">
                <a:solidFill>
                  <a:srgbClr val="000000"/>
                </a:solidFill>
              </a:rPr>
              <a:t>Modifiez les styles du texte du masque</a:t>
            </a:r>
          </a:p>
        </p:txBody>
      </p:sp>
      <p:sp>
        <p:nvSpPr>
          <p:cNvPr id="24" name="Espace réservé du contenu 17"/>
          <p:cNvSpPr>
            <a:spLocks noGrp="1"/>
          </p:cNvSpPr>
          <p:nvPr>
            <p:ph idx="18"/>
          </p:nvPr>
        </p:nvSpPr>
        <p:spPr>
          <a:xfrm rot="16200000">
            <a:off x="6416033" y="3585686"/>
            <a:ext cx="679611" cy="409505"/>
          </a:xfrm>
          <a:prstGeom prst="flowChartMerge">
            <a:avLst/>
          </a:prstGeom>
          <a:ln/>
        </p:spPr>
        <p:style>
          <a:lnRef idx="0">
            <a:schemeClr val="accent4"/>
          </a:lnRef>
          <a:fillRef idx="3">
            <a:schemeClr val="accent4"/>
          </a:fillRef>
          <a:effectRef idx="3">
            <a:schemeClr val="accent4"/>
          </a:effectRef>
          <a:fontRef idx="none"/>
        </p:style>
        <p:txBody>
          <a:bodyPr>
            <a:noAutofit/>
          </a:bodyPr>
          <a:lstStyle>
            <a:lvl1pPr marL="0" indent="0">
              <a:buNone/>
              <a:defRPr sz="102">
                <a:solidFill>
                  <a:schemeClr val="tx1"/>
                </a:solidFill>
              </a:defRPr>
            </a:lvl1pPr>
          </a:lstStyle>
          <a:p>
            <a:pPr lvl="0">
              <a:defRPr/>
            </a:pPr>
            <a:r>
              <a:rPr lang="fr-FR">
                <a:solidFill>
                  <a:srgbClr val="000000"/>
                </a:solidFill>
              </a:rPr>
              <a:t>Modifiez les styles du texte du masque</a:t>
            </a:r>
          </a:p>
        </p:txBody>
      </p:sp>
      <p:sp>
        <p:nvSpPr>
          <p:cNvPr id="25" name="Espace réservé du contenu 17"/>
          <p:cNvSpPr>
            <a:spLocks noGrp="1"/>
          </p:cNvSpPr>
          <p:nvPr>
            <p:ph idx="19"/>
          </p:nvPr>
        </p:nvSpPr>
        <p:spPr>
          <a:xfrm rot="16200000">
            <a:off x="6416033" y="5275180"/>
            <a:ext cx="679611" cy="409505"/>
          </a:xfrm>
          <a:prstGeom prst="flowChartMerge">
            <a:avLst/>
          </a:prstGeom>
          <a:ln/>
        </p:spPr>
        <p:style>
          <a:lnRef idx="0">
            <a:schemeClr val="accent4"/>
          </a:lnRef>
          <a:fillRef idx="3">
            <a:schemeClr val="accent4"/>
          </a:fillRef>
          <a:effectRef idx="3">
            <a:schemeClr val="accent4"/>
          </a:effectRef>
          <a:fontRef idx="none"/>
        </p:style>
        <p:txBody>
          <a:bodyPr>
            <a:noAutofit/>
          </a:bodyPr>
          <a:lstStyle>
            <a:lvl1pPr marL="0" indent="0">
              <a:buNone/>
              <a:defRPr sz="102">
                <a:solidFill>
                  <a:schemeClr val="tx1"/>
                </a:solidFill>
              </a:defRPr>
            </a:lvl1pPr>
          </a:lstStyle>
          <a:p>
            <a:pPr lvl="0">
              <a:defRPr/>
            </a:pPr>
            <a:r>
              <a:rPr lang="fr-FR">
                <a:solidFill>
                  <a:srgbClr val="000000"/>
                </a:solidFill>
              </a:rPr>
              <a:t>Modifiez les styles du texte du masque</a:t>
            </a:r>
          </a:p>
        </p:txBody>
      </p:sp>
      <p:sp>
        <p:nvSpPr>
          <p:cNvPr id="30" name="Espace réservé du contenu 17"/>
          <p:cNvSpPr>
            <a:spLocks noGrp="1"/>
          </p:cNvSpPr>
          <p:nvPr>
            <p:ph idx="21" hasCustomPrompt="1"/>
          </p:nvPr>
        </p:nvSpPr>
        <p:spPr>
          <a:xfrm>
            <a:off x="7179322" y="1235928"/>
            <a:ext cx="5886128" cy="2507172"/>
          </a:xfrm>
          <a:noFill/>
          <a:ln w="19050">
            <a:solidFill>
              <a:schemeClr val="accent2"/>
            </a:solidFill>
          </a:ln>
          <a:effectLst/>
        </p:spPr>
        <p:txBody>
          <a:bodyPr/>
          <a:lstStyle>
            <a:lvl1pPr marL="0" indent="0">
              <a:buNone/>
              <a:defRPr baseline="0">
                <a:solidFill>
                  <a:schemeClr val="tx1"/>
                </a:solidFill>
              </a:defRPr>
            </a:lvl1pPr>
          </a:lstStyle>
          <a:p>
            <a:pPr>
              <a:defRPr/>
            </a:pPr>
            <a:r>
              <a:rPr lang="fr-FR" dirty="0">
                <a:solidFill>
                  <a:srgbClr val="000000"/>
                </a:solidFill>
              </a:rPr>
              <a:t>Insérez une image ou un graphique</a:t>
            </a:r>
          </a:p>
        </p:txBody>
      </p:sp>
      <p:sp>
        <p:nvSpPr>
          <p:cNvPr id="31" name="Espace réservé du contenu 17"/>
          <p:cNvSpPr>
            <a:spLocks noGrp="1"/>
          </p:cNvSpPr>
          <p:nvPr>
            <p:ph idx="22" hasCustomPrompt="1"/>
          </p:nvPr>
        </p:nvSpPr>
        <p:spPr>
          <a:xfrm>
            <a:off x="7179322" y="3918484"/>
            <a:ext cx="5886128" cy="2507172"/>
          </a:xfrm>
          <a:noFill/>
          <a:ln w="19050">
            <a:solidFill>
              <a:schemeClr val="accent2"/>
            </a:solidFill>
          </a:ln>
          <a:effectLst/>
        </p:spPr>
        <p:txBody>
          <a:bodyPr/>
          <a:lstStyle>
            <a:lvl1pPr marL="0" indent="0">
              <a:buNone/>
              <a:defRPr baseline="0">
                <a:solidFill>
                  <a:schemeClr val="tx1"/>
                </a:solidFill>
              </a:defRPr>
            </a:lvl1pPr>
          </a:lstStyle>
          <a:p>
            <a:pPr>
              <a:defRPr/>
            </a:pPr>
            <a:r>
              <a:rPr lang="fr-FR" dirty="0">
                <a:solidFill>
                  <a:srgbClr val="000000"/>
                </a:solidFill>
              </a:rPr>
              <a:t>Insérez une image ou un graphique</a:t>
            </a:r>
          </a:p>
        </p:txBody>
      </p:sp>
      <p:sp>
        <p:nvSpPr>
          <p:cNvPr id="26" name="Espace réservé du numéro de diapositive 3"/>
          <p:cNvSpPr>
            <a:spLocks noGrp="1"/>
          </p:cNvSpPr>
          <p:nvPr>
            <p:ph type="sldNum" sz="quarter" idx="23"/>
          </p:nvPr>
        </p:nvSpPr>
        <p:spPr>
          <a:xfrm>
            <a:off x="12619833" y="7147829"/>
            <a:ext cx="601500" cy="182291"/>
          </a:xfrm>
        </p:spPr>
        <p:txBody>
          <a:bodyPr/>
          <a:lstStyle/>
          <a:p>
            <a:fld id="{FD495AF3-2BE3-4F2F-A3F0-65C3F202E4D2}" type="slidenum">
              <a:rPr lang="fr-FR" altLang="fr-FR" smtClean="0"/>
              <a:pPr/>
              <a:t>‹N°›</a:t>
            </a:fld>
            <a:endParaRPr lang="fr-FR" altLang="fr-FR" dirty="0"/>
          </a:p>
        </p:txBody>
      </p:sp>
      <p:sp>
        <p:nvSpPr>
          <p:cNvPr id="27"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5445870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Une_Question_Une_Réponse">
    <p:spTree>
      <p:nvGrpSpPr>
        <p:cNvPr id="1" name=""/>
        <p:cNvGrpSpPr/>
        <p:nvPr/>
      </p:nvGrpSpPr>
      <p:grpSpPr>
        <a:xfrm>
          <a:off x="0" y="0"/>
          <a:ext cx="0" cy="0"/>
          <a:chOff x="0" y="0"/>
          <a:chExt cx="0" cy="0"/>
        </a:xfrm>
      </p:grpSpPr>
      <p:sp>
        <p:nvSpPr>
          <p:cNvPr id="12" name="Espace réservé du contenu 17"/>
          <p:cNvSpPr>
            <a:spLocks noGrp="1"/>
          </p:cNvSpPr>
          <p:nvPr>
            <p:ph idx="19"/>
          </p:nvPr>
        </p:nvSpPr>
        <p:spPr>
          <a:xfrm>
            <a:off x="3092263" y="2050931"/>
            <a:ext cx="9971947" cy="4439882"/>
          </a:xfrm>
          <a:prstGeom prst="roundRect">
            <a:avLst/>
          </a:prstGeom>
          <a:noFill/>
          <a:ln w="19050">
            <a:solidFill>
              <a:schemeClr val="accent2"/>
            </a:solidFill>
          </a:ln>
          <a:effectLst/>
        </p:spPr>
        <p:txBody>
          <a:bodyPr>
            <a:noAutofit/>
          </a:bodyPr>
          <a:lstStyle>
            <a:lvl1pPr>
              <a:spcBef>
                <a:spcPts val="1221"/>
              </a:spcBef>
              <a:defRPr>
                <a:solidFill>
                  <a:schemeClr val="tx1"/>
                </a:solidFill>
              </a:defRPr>
            </a:lvl1pPr>
          </a:lstStyle>
          <a:p>
            <a:pPr lvl="0">
              <a:defRPr/>
            </a:pPr>
            <a:r>
              <a:rPr lang="fr-FR">
                <a:solidFill>
                  <a:srgbClr val="000000"/>
                </a:solidFill>
              </a:rPr>
              <a:t>Modifiez les styles du texte du masque</a:t>
            </a:r>
          </a:p>
        </p:txBody>
      </p:sp>
      <p:sp>
        <p:nvSpPr>
          <p:cNvPr id="2" name="Titre_Secafi"/>
          <p:cNvSpPr>
            <a:spLocks noGrp="1"/>
          </p:cNvSpPr>
          <p:nvPr>
            <p:ph type="title" hasCustomPrompt="1"/>
          </p:nvPr>
        </p:nvSpPr>
        <p:spPr/>
        <p:txBody>
          <a:bodyPr/>
          <a:lstStyle>
            <a:lvl1pPr>
              <a:defRPr>
                <a:solidFill>
                  <a:schemeClr val="tx1"/>
                </a:solidFill>
              </a:defRPr>
            </a:lvl1pPr>
          </a:lstStyle>
          <a:p>
            <a:r>
              <a:rPr lang="fr-FR" dirty="0"/>
              <a:t>Une question, une réponse</a:t>
            </a:r>
          </a:p>
        </p:txBody>
      </p:sp>
      <p:sp>
        <p:nvSpPr>
          <p:cNvPr id="8" name="Espace réservé du contenu 17"/>
          <p:cNvSpPr>
            <a:spLocks noGrp="1"/>
          </p:cNvSpPr>
          <p:nvPr>
            <p:ph idx="17" hasCustomPrompt="1"/>
          </p:nvPr>
        </p:nvSpPr>
        <p:spPr>
          <a:xfrm rot="16200000">
            <a:off x="504250" y="2269286"/>
            <a:ext cx="3833652" cy="4003166"/>
          </a:xfrm>
          <a:prstGeom prst="flowChartMerge">
            <a:avLst/>
          </a:prstGeom>
          <a:ln/>
        </p:spPr>
        <p:style>
          <a:lnRef idx="0">
            <a:schemeClr val="accent2"/>
          </a:lnRef>
          <a:fillRef idx="3">
            <a:schemeClr val="accent2"/>
          </a:fillRef>
          <a:effectRef idx="3">
            <a:schemeClr val="accent2"/>
          </a:effectRef>
          <a:fontRef idx="none"/>
        </p:style>
        <p:txBody>
          <a:bodyPr vert="vert" lIns="37480" tIns="37480" rIns="37480" bIns="37480" anchor="ctr" anchorCtr="1">
            <a:normAutofit/>
          </a:bodyPr>
          <a:lstStyle>
            <a:lvl1pPr marL="0" indent="0">
              <a:buNone/>
              <a:defRPr sz="2951" baseline="0">
                <a:solidFill>
                  <a:schemeClr val="tx1"/>
                </a:solidFill>
              </a:defRPr>
            </a:lvl1pPr>
          </a:lstStyle>
          <a:p>
            <a:pPr>
              <a:defRPr/>
            </a:pPr>
            <a:r>
              <a:rPr lang="fr-FR" sz="2951" dirty="0">
                <a:solidFill>
                  <a:srgbClr val="000000"/>
                </a:solidFill>
              </a:rPr>
              <a:t>Oui/Non</a:t>
            </a:r>
          </a:p>
        </p:txBody>
      </p:sp>
      <p:sp>
        <p:nvSpPr>
          <p:cNvPr id="10" name="Espace réservé du contenu 17"/>
          <p:cNvSpPr>
            <a:spLocks noGrp="1"/>
          </p:cNvSpPr>
          <p:nvPr>
            <p:ph idx="14" hasCustomPrompt="1"/>
          </p:nvPr>
        </p:nvSpPr>
        <p:spPr>
          <a:xfrm>
            <a:off x="1300090" y="6607476"/>
            <a:ext cx="11234824" cy="551427"/>
          </a:xfrm>
          <a:noFill/>
          <a:ln>
            <a:noFill/>
          </a:ln>
          <a:effectLst/>
        </p:spPr>
        <p:style>
          <a:lnRef idx="0">
            <a:schemeClr val="accent5"/>
          </a:lnRef>
          <a:fillRef idx="3">
            <a:schemeClr val="accent5"/>
          </a:fillRef>
          <a:effectRef idx="3">
            <a:schemeClr val="accent5"/>
          </a:effectRef>
          <a:fontRef idx="none"/>
        </p:style>
        <p:txBody>
          <a:bodyPr>
            <a:normAutofit/>
          </a:bodyPr>
          <a:lstStyle>
            <a:lvl1pPr marL="0" indent="0" algn="ctr">
              <a:buNone/>
              <a:defRPr sz="1933" b="1" baseline="0">
                <a:solidFill>
                  <a:schemeClr val="tx1"/>
                </a:solidFill>
              </a:defRPr>
            </a:lvl1pPr>
          </a:lstStyle>
          <a:p>
            <a:pPr>
              <a:defRPr/>
            </a:pPr>
            <a:r>
              <a:rPr lang="fr-FR" dirty="0">
                <a:solidFill>
                  <a:srgbClr val="000000"/>
                </a:solidFill>
              </a:rPr>
              <a:t>Conclusion</a:t>
            </a:r>
          </a:p>
        </p:txBody>
      </p:sp>
      <p:sp>
        <p:nvSpPr>
          <p:cNvPr id="13" name="Espace réservé du contenu 17"/>
          <p:cNvSpPr>
            <a:spLocks noGrp="1"/>
          </p:cNvSpPr>
          <p:nvPr>
            <p:ph idx="20" hasCustomPrompt="1"/>
          </p:nvPr>
        </p:nvSpPr>
        <p:spPr>
          <a:xfrm>
            <a:off x="1214195" y="1333428"/>
            <a:ext cx="11234824" cy="551427"/>
          </a:xfrm>
          <a:noFill/>
          <a:ln>
            <a:noFill/>
          </a:ln>
          <a:effectLst/>
        </p:spPr>
        <p:style>
          <a:lnRef idx="0">
            <a:schemeClr val="accent5"/>
          </a:lnRef>
          <a:fillRef idx="3">
            <a:schemeClr val="accent5"/>
          </a:fillRef>
          <a:effectRef idx="3">
            <a:schemeClr val="accent5"/>
          </a:effectRef>
          <a:fontRef idx="none"/>
        </p:style>
        <p:txBody>
          <a:bodyPr>
            <a:normAutofit/>
          </a:bodyPr>
          <a:lstStyle>
            <a:lvl1pPr marL="0" indent="0" algn="ctr">
              <a:buNone/>
              <a:defRPr sz="1933" b="1" baseline="0">
                <a:solidFill>
                  <a:schemeClr val="tx1"/>
                </a:solidFill>
              </a:defRPr>
            </a:lvl1pPr>
          </a:lstStyle>
          <a:p>
            <a:pPr>
              <a:defRPr/>
            </a:pPr>
            <a:r>
              <a:rPr lang="fr-FR" dirty="0">
                <a:solidFill>
                  <a:srgbClr val="000000"/>
                </a:solidFill>
              </a:rPr>
              <a:t>Question</a:t>
            </a:r>
          </a:p>
        </p:txBody>
      </p:sp>
      <p:sp>
        <p:nvSpPr>
          <p:cNvPr id="9" name="Espace réservé du numéro de diapositive 3"/>
          <p:cNvSpPr>
            <a:spLocks noGrp="1"/>
          </p:cNvSpPr>
          <p:nvPr>
            <p:ph type="sldNum" sz="quarter" idx="21"/>
          </p:nvPr>
        </p:nvSpPr>
        <p:spPr>
          <a:xfrm>
            <a:off x="12619833" y="7147829"/>
            <a:ext cx="601500" cy="182291"/>
          </a:xfrm>
        </p:spPr>
        <p:txBody>
          <a:bodyPr/>
          <a:lstStyle/>
          <a:p>
            <a:fld id="{FD495AF3-2BE3-4F2F-A3F0-65C3F202E4D2}" type="slidenum">
              <a:rPr lang="fr-FR" altLang="fr-FR" smtClean="0"/>
              <a:pPr/>
              <a:t>‹N°›</a:t>
            </a:fld>
            <a:endParaRPr lang="fr-FR" altLang="fr-FR" dirty="0"/>
          </a:p>
        </p:txBody>
      </p:sp>
      <p:sp>
        <p:nvSpPr>
          <p:cNvPr id="11"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29436688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atrice">
    <p:spTree>
      <p:nvGrpSpPr>
        <p:cNvPr id="1" name=""/>
        <p:cNvGrpSpPr/>
        <p:nvPr/>
      </p:nvGrpSpPr>
      <p:grpSpPr>
        <a:xfrm>
          <a:off x="0" y="0"/>
          <a:ext cx="0" cy="0"/>
          <a:chOff x="0" y="0"/>
          <a:chExt cx="0" cy="0"/>
        </a:xfrm>
      </p:grpSpPr>
      <p:sp>
        <p:nvSpPr>
          <p:cNvPr id="2" name="Titre_Secafi"/>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18" name="Espace réservé du contenu 17"/>
          <p:cNvSpPr>
            <a:spLocks noGrp="1"/>
          </p:cNvSpPr>
          <p:nvPr userDrawn="1">
            <p:ph idx="11"/>
          </p:nvPr>
        </p:nvSpPr>
        <p:spPr>
          <a:xfrm>
            <a:off x="4212561" y="1560918"/>
            <a:ext cx="4974298" cy="1549710"/>
          </a:xfrm>
          <a:noFill/>
          <a:ln w="19050">
            <a:solidFill>
              <a:schemeClr val="accent2"/>
            </a:solidFill>
          </a:ln>
          <a:effectLst/>
        </p:spPr>
        <p:txBody>
          <a:bodyPr>
            <a:noAutofit/>
          </a:bodyPr>
          <a:lstStyle>
            <a:lvl1pPr algn="l">
              <a:spcBef>
                <a:spcPts val="1221"/>
              </a:spcBef>
              <a:defRPr sz="1526">
                <a:solidFill>
                  <a:schemeClr val="tx1"/>
                </a:solidFill>
              </a:defRPr>
            </a:lvl1pPr>
          </a:lstStyle>
          <a:p>
            <a:pPr lvl="0">
              <a:defRPr/>
            </a:pPr>
            <a:r>
              <a:rPr lang="fr-FR">
                <a:solidFill>
                  <a:srgbClr val="000000"/>
                </a:solidFill>
              </a:rPr>
              <a:t>Modifiez les styles du texte du masque</a:t>
            </a:r>
          </a:p>
        </p:txBody>
      </p:sp>
      <p:sp>
        <p:nvSpPr>
          <p:cNvPr id="19" name="Espace réservé du contenu 17"/>
          <p:cNvSpPr>
            <a:spLocks noGrp="1"/>
          </p:cNvSpPr>
          <p:nvPr userDrawn="1">
            <p:ph idx="12" hasCustomPrompt="1"/>
          </p:nvPr>
        </p:nvSpPr>
        <p:spPr>
          <a:xfrm>
            <a:off x="4210064" y="1167367"/>
            <a:ext cx="4979292" cy="393550"/>
          </a:xfrm>
          <a:ln/>
        </p:spPr>
        <p:style>
          <a:lnRef idx="0">
            <a:schemeClr val="accent2"/>
          </a:lnRef>
          <a:fillRef idx="3">
            <a:schemeClr val="accent2"/>
          </a:fillRef>
          <a:effectRef idx="3">
            <a:schemeClr val="accent2"/>
          </a:effectRef>
          <a:fontRef idx="none"/>
        </p:style>
        <p:txBody>
          <a:bodyPr>
            <a:normAutofit/>
          </a:bodyPr>
          <a:lstStyle>
            <a:lvl1pPr marL="0" indent="0" algn="ctr">
              <a:buNone/>
              <a:defRPr sz="1730" b="1">
                <a:solidFill>
                  <a:schemeClr val="tx1"/>
                </a:solidFill>
              </a:defRPr>
            </a:lvl1pPr>
          </a:lstStyle>
          <a:p>
            <a:pPr>
              <a:defRPr/>
            </a:pPr>
            <a:r>
              <a:rPr lang="fr-FR" dirty="0">
                <a:solidFill>
                  <a:srgbClr val="000000"/>
                </a:solidFill>
              </a:rPr>
              <a:t>Cliquez pour le titre</a:t>
            </a:r>
          </a:p>
        </p:txBody>
      </p:sp>
      <p:sp>
        <p:nvSpPr>
          <p:cNvPr id="20" name="Espace réservé du contenu 17"/>
          <p:cNvSpPr>
            <a:spLocks noGrp="1"/>
          </p:cNvSpPr>
          <p:nvPr userDrawn="1">
            <p:ph idx="17"/>
          </p:nvPr>
        </p:nvSpPr>
        <p:spPr>
          <a:xfrm rot="16200000">
            <a:off x="3816552" y="3991195"/>
            <a:ext cx="814245" cy="409505"/>
          </a:xfrm>
          <a:prstGeom prst="flowChartMerge">
            <a:avLst/>
          </a:prstGeom>
          <a:ln/>
        </p:spPr>
        <p:style>
          <a:lnRef idx="0">
            <a:schemeClr val="accent4"/>
          </a:lnRef>
          <a:fillRef idx="3">
            <a:schemeClr val="accent4"/>
          </a:fillRef>
          <a:effectRef idx="3">
            <a:schemeClr val="accent4"/>
          </a:effectRef>
          <a:fontRef idx="none"/>
        </p:style>
        <p:txBody>
          <a:bodyPr>
            <a:noAutofit/>
          </a:bodyPr>
          <a:lstStyle>
            <a:lvl1pPr marL="0" indent="0">
              <a:buNone/>
              <a:defRPr sz="102">
                <a:solidFill>
                  <a:schemeClr val="tx1"/>
                </a:solidFill>
              </a:defRPr>
            </a:lvl1pPr>
          </a:lstStyle>
          <a:p>
            <a:pPr lvl="0">
              <a:defRPr/>
            </a:pPr>
            <a:r>
              <a:rPr lang="fr-FR">
                <a:solidFill>
                  <a:srgbClr val="000000"/>
                </a:solidFill>
              </a:rPr>
              <a:t>Modifiez les styles du texte du masque</a:t>
            </a:r>
          </a:p>
        </p:txBody>
      </p:sp>
      <p:sp>
        <p:nvSpPr>
          <p:cNvPr id="22" name="Espace réservé du contenu 17"/>
          <p:cNvSpPr>
            <a:spLocks noGrp="1"/>
          </p:cNvSpPr>
          <p:nvPr>
            <p:ph idx="18"/>
          </p:nvPr>
        </p:nvSpPr>
        <p:spPr>
          <a:xfrm>
            <a:off x="4212561" y="5650621"/>
            <a:ext cx="4974298" cy="1576503"/>
          </a:xfrm>
          <a:noFill/>
          <a:ln w="19050">
            <a:solidFill>
              <a:schemeClr val="accent2"/>
            </a:solidFill>
          </a:ln>
          <a:effectLst/>
        </p:spPr>
        <p:txBody>
          <a:bodyPr>
            <a:noAutofit/>
          </a:bodyPr>
          <a:lstStyle>
            <a:lvl1pPr algn="l">
              <a:spcBef>
                <a:spcPts val="1221"/>
              </a:spcBef>
              <a:defRPr sz="1526">
                <a:solidFill>
                  <a:schemeClr val="tx1"/>
                </a:solidFill>
              </a:defRPr>
            </a:lvl1pPr>
          </a:lstStyle>
          <a:p>
            <a:pPr lvl="0">
              <a:defRPr/>
            </a:pPr>
            <a:r>
              <a:rPr lang="fr-FR">
                <a:solidFill>
                  <a:srgbClr val="000000"/>
                </a:solidFill>
              </a:rPr>
              <a:t>Modifiez les styles du texte du masque</a:t>
            </a:r>
          </a:p>
        </p:txBody>
      </p:sp>
      <p:sp>
        <p:nvSpPr>
          <p:cNvPr id="23" name="Espace réservé du contenu 17"/>
          <p:cNvSpPr>
            <a:spLocks noGrp="1"/>
          </p:cNvSpPr>
          <p:nvPr>
            <p:ph idx="19" hasCustomPrompt="1"/>
          </p:nvPr>
        </p:nvSpPr>
        <p:spPr>
          <a:xfrm>
            <a:off x="4210064" y="5257071"/>
            <a:ext cx="4979292" cy="393550"/>
          </a:xfrm>
          <a:ln/>
        </p:spPr>
        <p:style>
          <a:lnRef idx="0">
            <a:schemeClr val="accent2"/>
          </a:lnRef>
          <a:fillRef idx="3">
            <a:schemeClr val="accent2"/>
          </a:fillRef>
          <a:effectRef idx="3">
            <a:schemeClr val="accent2"/>
          </a:effectRef>
          <a:fontRef idx="none"/>
        </p:style>
        <p:txBody>
          <a:bodyPr>
            <a:normAutofit/>
          </a:bodyPr>
          <a:lstStyle>
            <a:lvl1pPr marL="0" indent="0" algn="ctr">
              <a:buNone/>
              <a:defRPr sz="1730" b="1">
                <a:solidFill>
                  <a:schemeClr val="tx1"/>
                </a:solidFill>
              </a:defRPr>
            </a:lvl1pPr>
          </a:lstStyle>
          <a:p>
            <a:pPr>
              <a:defRPr/>
            </a:pPr>
            <a:r>
              <a:rPr lang="fr-FR" dirty="0">
                <a:solidFill>
                  <a:srgbClr val="000000"/>
                </a:solidFill>
              </a:rPr>
              <a:t>Cliquez pour le titre</a:t>
            </a:r>
          </a:p>
        </p:txBody>
      </p:sp>
      <p:sp>
        <p:nvSpPr>
          <p:cNvPr id="24" name="Espace réservé du contenu 17"/>
          <p:cNvSpPr>
            <a:spLocks noGrp="1"/>
          </p:cNvSpPr>
          <p:nvPr>
            <p:ph idx="20"/>
          </p:nvPr>
        </p:nvSpPr>
        <p:spPr>
          <a:xfrm>
            <a:off x="9347622" y="3211244"/>
            <a:ext cx="3770304" cy="2228397"/>
          </a:xfrm>
          <a:noFill/>
          <a:ln w="19050">
            <a:solidFill>
              <a:schemeClr val="accent2"/>
            </a:solidFill>
          </a:ln>
          <a:effectLst/>
        </p:spPr>
        <p:txBody>
          <a:bodyPr>
            <a:noAutofit/>
          </a:bodyPr>
          <a:lstStyle>
            <a:lvl1pPr algn="l">
              <a:spcBef>
                <a:spcPts val="1221"/>
              </a:spcBef>
              <a:defRPr sz="1526">
                <a:solidFill>
                  <a:schemeClr val="tx1"/>
                </a:solidFill>
              </a:defRPr>
            </a:lvl1pPr>
          </a:lstStyle>
          <a:p>
            <a:pPr lvl="0">
              <a:defRPr/>
            </a:pPr>
            <a:r>
              <a:rPr lang="fr-FR">
                <a:solidFill>
                  <a:srgbClr val="000000"/>
                </a:solidFill>
              </a:rPr>
              <a:t>Modifiez les styles du texte du masque</a:t>
            </a:r>
          </a:p>
        </p:txBody>
      </p:sp>
      <p:sp>
        <p:nvSpPr>
          <p:cNvPr id="25" name="Espace réservé du contenu 17"/>
          <p:cNvSpPr>
            <a:spLocks noGrp="1"/>
          </p:cNvSpPr>
          <p:nvPr>
            <p:ph idx="21" hasCustomPrompt="1"/>
          </p:nvPr>
        </p:nvSpPr>
        <p:spPr>
          <a:xfrm>
            <a:off x="9341630" y="2834541"/>
            <a:ext cx="3774089" cy="393550"/>
          </a:xfrm>
          <a:ln/>
        </p:spPr>
        <p:style>
          <a:lnRef idx="0">
            <a:schemeClr val="accent2"/>
          </a:lnRef>
          <a:fillRef idx="3">
            <a:schemeClr val="accent2"/>
          </a:fillRef>
          <a:effectRef idx="3">
            <a:schemeClr val="accent2"/>
          </a:effectRef>
          <a:fontRef idx="none"/>
        </p:style>
        <p:txBody>
          <a:bodyPr>
            <a:normAutofit/>
          </a:bodyPr>
          <a:lstStyle>
            <a:lvl1pPr marL="0" indent="0" algn="ctr">
              <a:buNone/>
              <a:defRPr sz="1730" b="1">
                <a:solidFill>
                  <a:schemeClr val="tx1"/>
                </a:solidFill>
              </a:defRPr>
            </a:lvl1pPr>
          </a:lstStyle>
          <a:p>
            <a:pPr>
              <a:defRPr/>
            </a:pPr>
            <a:r>
              <a:rPr lang="fr-FR" dirty="0">
                <a:solidFill>
                  <a:srgbClr val="000000"/>
                </a:solidFill>
              </a:rPr>
              <a:t>Cliquez pour le titre</a:t>
            </a:r>
          </a:p>
        </p:txBody>
      </p:sp>
      <p:sp>
        <p:nvSpPr>
          <p:cNvPr id="26" name="Espace réservé du contenu 17"/>
          <p:cNvSpPr>
            <a:spLocks noGrp="1"/>
          </p:cNvSpPr>
          <p:nvPr>
            <p:ph idx="22"/>
          </p:nvPr>
        </p:nvSpPr>
        <p:spPr>
          <a:xfrm>
            <a:off x="248619" y="3211245"/>
            <a:ext cx="3770304" cy="2228397"/>
          </a:xfrm>
          <a:noFill/>
          <a:ln w="19050">
            <a:solidFill>
              <a:schemeClr val="accent2"/>
            </a:solidFill>
          </a:ln>
          <a:effectLst/>
        </p:spPr>
        <p:txBody>
          <a:bodyPr>
            <a:noAutofit/>
          </a:bodyPr>
          <a:lstStyle>
            <a:lvl1pPr algn="l">
              <a:spcBef>
                <a:spcPts val="1221"/>
              </a:spcBef>
              <a:defRPr sz="1526">
                <a:solidFill>
                  <a:schemeClr val="tx1"/>
                </a:solidFill>
              </a:defRPr>
            </a:lvl1pPr>
          </a:lstStyle>
          <a:p>
            <a:pPr lvl="0">
              <a:defRPr/>
            </a:pPr>
            <a:r>
              <a:rPr lang="fr-FR">
                <a:solidFill>
                  <a:srgbClr val="000000"/>
                </a:solidFill>
              </a:rPr>
              <a:t>Modifiez les styles du texte du masque</a:t>
            </a:r>
          </a:p>
        </p:txBody>
      </p:sp>
      <p:sp>
        <p:nvSpPr>
          <p:cNvPr id="27" name="Espace réservé du contenu 17"/>
          <p:cNvSpPr>
            <a:spLocks noGrp="1"/>
          </p:cNvSpPr>
          <p:nvPr>
            <p:ph idx="23" hasCustomPrompt="1"/>
          </p:nvPr>
        </p:nvSpPr>
        <p:spPr>
          <a:xfrm>
            <a:off x="242627" y="2834541"/>
            <a:ext cx="3774089" cy="393550"/>
          </a:xfrm>
          <a:ln/>
        </p:spPr>
        <p:style>
          <a:lnRef idx="0">
            <a:schemeClr val="accent2"/>
          </a:lnRef>
          <a:fillRef idx="3">
            <a:schemeClr val="accent2"/>
          </a:fillRef>
          <a:effectRef idx="3">
            <a:schemeClr val="accent2"/>
          </a:effectRef>
          <a:fontRef idx="none"/>
        </p:style>
        <p:txBody>
          <a:bodyPr>
            <a:normAutofit/>
          </a:bodyPr>
          <a:lstStyle>
            <a:lvl1pPr marL="0" indent="0" algn="ctr">
              <a:buNone/>
              <a:defRPr sz="1730" b="1">
                <a:solidFill>
                  <a:schemeClr val="tx1"/>
                </a:solidFill>
              </a:defRPr>
            </a:lvl1pPr>
          </a:lstStyle>
          <a:p>
            <a:pPr>
              <a:defRPr/>
            </a:pPr>
            <a:r>
              <a:rPr lang="fr-FR" dirty="0">
                <a:solidFill>
                  <a:srgbClr val="000000"/>
                </a:solidFill>
              </a:rPr>
              <a:t>Cliquez pour le titre</a:t>
            </a:r>
          </a:p>
        </p:txBody>
      </p:sp>
      <p:sp>
        <p:nvSpPr>
          <p:cNvPr id="28" name="Espace réservé du contenu 17"/>
          <p:cNvSpPr>
            <a:spLocks noGrp="1"/>
          </p:cNvSpPr>
          <p:nvPr>
            <p:ph idx="24"/>
          </p:nvPr>
        </p:nvSpPr>
        <p:spPr>
          <a:xfrm rot="5400000">
            <a:off x="8725839" y="3909771"/>
            <a:ext cx="814245" cy="409505"/>
          </a:xfrm>
          <a:prstGeom prst="flowChartMerge">
            <a:avLst/>
          </a:prstGeom>
          <a:ln/>
        </p:spPr>
        <p:style>
          <a:lnRef idx="0">
            <a:schemeClr val="accent4"/>
          </a:lnRef>
          <a:fillRef idx="3">
            <a:schemeClr val="accent4"/>
          </a:fillRef>
          <a:effectRef idx="3">
            <a:schemeClr val="accent4"/>
          </a:effectRef>
          <a:fontRef idx="none"/>
        </p:style>
        <p:txBody>
          <a:bodyPr>
            <a:noAutofit/>
          </a:bodyPr>
          <a:lstStyle>
            <a:lvl1pPr marL="0" indent="0">
              <a:buNone/>
              <a:defRPr sz="102">
                <a:solidFill>
                  <a:schemeClr val="tx1"/>
                </a:solidFill>
              </a:defRPr>
            </a:lvl1pPr>
          </a:lstStyle>
          <a:p>
            <a:pPr lvl="0">
              <a:defRPr/>
            </a:pPr>
            <a:r>
              <a:rPr lang="fr-FR">
                <a:solidFill>
                  <a:srgbClr val="000000"/>
                </a:solidFill>
              </a:rPr>
              <a:t>Modifiez les styles du texte du masque</a:t>
            </a:r>
          </a:p>
        </p:txBody>
      </p:sp>
      <p:sp>
        <p:nvSpPr>
          <p:cNvPr id="29" name="Espace réservé du contenu 17"/>
          <p:cNvSpPr>
            <a:spLocks noGrp="1"/>
          </p:cNvSpPr>
          <p:nvPr>
            <p:ph idx="25"/>
          </p:nvPr>
        </p:nvSpPr>
        <p:spPr>
          <a:xfrm>
            <a:off x="6195320" y="3110627"/>
            <a:ext cx="1008781" cy="330534"/>
          </a:xfrm>
          <a:prstGeom prst="flowChartMerge">
            <a:avLst/>
          </a:prstGeom>
          <a:ln/>
        </p:spPr>
        <p:style>
          <a:lnRef idx="0">
            <a:schemeClr val="accent4"/>
          </a:lnRef>
          <a:fillRef idx="3">
            <a:schemeClr val="accent4"/>
          </a:fillRef>
          <a:effectRef idx="3">
            <a:schemeClr val="accent4"/>
          </a:effectRef>
          <a:fontRef idx="none"/>
        </p:style>
        <p:txBody>
          <a:bodyPr>
            <a:noAutofit/>
          </a:bodyPr>
          <a:lstStyle>
            <a:lvl1pPr marL="0" indent="0">
              <a:buNone/>
              <a:defRPr sz="102">
                <a:solidFill>
                  <a:schemeClr val="tx1"/>
                </a:solidFill>
              </a:defRPr>
            </a:lvl1pPr>
          </a:lstStyle>
          <a:p>
            <a:pPr lvl="0">
              <a:defRPr/>
            </a:pPr>
            <a:r>
              <a:rPr lang="fr-FR">
                <a:solidFill>
                  <a:srgbClr val="000000"/>
                </a:solidFill>
              </a:rPr>
              <a:t>Modifiez les styles du texte du masque</a:t>
            </a:r>
          </a:p>
        </p:txBody>
      </p:sp>
      <p:sp>
        <p:nvSpPr>
          <p:cNvPr id="30" name="Espace réservé du contenu 17"/>
          <p:cNvSpPr>
            <a:spLocks noGrp="1"/>
          </p:cNvSpPr>
          <p:nvPr>
            <p:ph idx="26"/>
          </p:nvPr>
        </p:nvSpPr>
        <p:spPr>
          <a:xfrm rot="10800000">
            <a:off x="6195321" y="4926535"/>
            <a:ext cx="1008781" cy="330534"/>
          </a:xfrm>
          <a:prstGeom prst="flowChartMerge">
            <a:avLst/>
          </a:prstGeom>
          <a:ln/>
        </p:spPr>
        <p:style>
          <a:lnRef idx="0">
            <a:schemeClr val="accent4"/>
          </a:lnRef>
          <a:fillRef idx="3">
            <a:schemeClr val="accent4"/>
          </a:fillRef>
          <a:effectRef idx="3">
            <a:schemeClr val="accent4"/>
          </a:effectRef>
          <a:fontRef idx="none"/>
        </p:style>
        <p:txBody>
          <a:bodyPr>
            <a:noAutofit/>
          </a:bodyPr>
          <a:lstStyle>
            <a:lvl1pPr marL="0" indent="0">
              <a:buNone/>
              <a:defRPr sz="102">
                <a:solidFill>
                  <a:schemeClr val="tx1"/>
                </a:solidFill>
              </a:defRPr>
            </a:lvl1pPr>
          </a:lstStyle>
          <a:p>
            <a:pPr lvl="0">
              <a:defRPr/>
            </a:pPr>
            <a:r>
              <a:rPr lang="fr-FR">
                <a:solidFill>
                  <a:srgbClr val="000000"/>
                </a:solidFill>
              </a:rPr>
              <a:t>Modifiez les styles du texte du masque</a:t>
            </a:r>
          </a:p>
        </p:txBody>
      </p:sp>
      <p:sp>
        <p:nvSpPr>
          <p:cNvPr id="31" name="Espace réservé du contenu 17"/>
          <p:cNvSpPr>
            <a:spLocks noGrp="1"/>
          </p:cNvSpPr>
          <p:nvPr>
            <p:ph idx="27" hasCustomPrompt="1"/>
          </p:nvPr>
        </p:nvSpPr>
        <p:spPr>
          <a:xfrm>
            <a:off x="5256913" y="3707401"/>
            <a:ext cx="2885592" cy="814245"/>
          </a:xfrm>
          <a:prstGeom prst="roundRect">
            <a:avLst/>
          </a:prstGeom>
          <a:ln/>
        </p:spPr>
        <p:style>
          <a:lnRef idx="0">
            <a:schemeClr val="accent2"/>
          </a:lnRef>
          <a:fillRef idx="3">
            <a:schemeClr val="accent2"/>
          </a:fillRef>
          <a:effectRef idx="3">
            <a:schemeClr val="accent2"/>
          </a:effectRef>
          <a:fontRef idx="none"/>
        </p:style>
        <p:txBody>
          <a:bodyPr anchor="ctr" anchorCtr="1">
            <a:normAutofit/>
          </a:bodyPr>
          <a:lstStyle>
            <a:lvl1pPr marL="0" indent="0" algn="ctr">
              <a:buNone/>
              <a:defRPr sz="1730" b="1" baseline="0">
                <a:solidFill>
                  <a:schemeClr val="tx1"/>
                </a:solidFill>
              </a:defRPr>
            </a:lvl1pPr>
          </a:lstStyle>
          <a:p>
            <a:pPr>
              <a:defRPr/>
            </a:pPr>
            <a:r>
              <a:rPr lang="fr-FR" dirty="0">
                <a:solidFill>
                  <a:srgbClr val="000000"/>
                </a:solidFill>
              </a:rPr>
              <a:t>Cliquez pour la cible</a:t>
            </a:r>
          </a:p>
        </p:txBody>
      </p:sp>
      <p:sp>
        <p:nvSpPr>
          <p:cNvPr id="17" name="Espace réservé du numéro de diapositive 3"/>
          <p:cNvSpPr>
            <a:spLocks noGrp="1"/>
          </p:cNvSpPr>
          <p:nvPr>
            <p:ph type="sldNum" sz="quarter" idx="14"/>
          </p:nvPr>
        </p:nvSpPr>
        <p:spPr>
          <a:xfrm>
            <a:off x="12619833" y="7147829"/>
            <a:ext cx="601500" cy="182291"/>
          </a:xfrm>
        </p:spPr>
        <p:txBody>
          <a:bodyPr/>
          <a:lstStyle/>
          <a:p>
            <a:fld id="{FD495AF3-2BE3-4F2F-A3F0-65C3F202E4D2}" type="slidenum">
              <a:rPr lang="fr-FR" altLang="fr-FR" smtClean="0"/>
              <a:pPr/>
              <a:t>‹N°›</a:t>
            </a:fld>
            <a:endParaRPr lang="fr-FR" altLang="fr-FR" dirty="0"/>
          </a:p>
        </p:txBody>
      </p:sp>
      <p:sp>
        <p:nvSpPr>
          <p:cNvPr id="21"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Tree>
    <p:extLst>
      <p:ext uri="{BB962C8B-B14F-4D97-AF65-F5344CB8AC3E}">
        <p14:creationId xmlns:p14="http://schemas.microsoft.com/office/powerpoint/2010/main" val="165910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hèse">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02025ED2-AC79-4BC5-A4DE-791C7AAD934C}"/>
              </a:ext>
            </a:extLst>
          </p:cNvPr>
          <p:cNvSpPr>
            <a:spLocks noGrp="1"/>
          </p:cNvSpPr>
          <p:nvPr>
            <p:ph sz="quarter" idx="11"/>
          </p:nvPr>
        </p:nvSpPr>
        <p:spPr>
          <a:xfrm>
            <a:off x="2895600" y="1282700"/>
            <a:ext cx="10414000" cy="5788025"/>
          </a:xfrm>
          <a:ln>
            <a:noFill/>
          </a:ln>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pic>
        <p:nvPicPr>
          <p:cNvPr id="12" name="Image 11">
            <a:extLst>
              <a:ext uri="{FF2B5EF4-FFF2-40B4-BE49-F238E27FC236}">
                <a16:creationId xmlns:a16="http://schemas.microsoft.com/office/drawing/2014/main" id="{BCCCB8E3-96A0-4C18-8050-C9C4341C15E3}"/>
              </a:ext>
            </a:extLst>
          </p:cNvPr>
          <p:cNvPicPr>
            <a:picLocks noChangeAspect="1"/>
          </p:cNvPicPr>
          <p:nvPr userDrawn="1"/>
        </p:nvPicPr>
        <p:blipFill>
          <a:blip r:embed="rId2"/>
          <a:stretch>
            <a:fillRect/>
          </a:stretch>
        </p:blipFill>
        <p:spPr>
          <a:xfrm>
            <a:off x="0" y="794"/>
            <a:ext cx="3304318" cy="7693819"/>
          </a:xfrm>
          <a:prstGeom prst="rect">
            <a:avLst/>
          </a:prstGeom>
        </p:spPr>
      </p:pic>
      <p:grpSp>
        <p:nvGrpSpPr>
          <p:cNvPr id="23" name="Groupe 22">
            <a:extLst>
              <a:ext uri="{FF2B5EF4-FFF2-40B4-BE49-F238E27FC236}">
                <a16:creationId xmlns:a16="http://schemas.microsoft.com/office/drawing/2014/main" id="{76BDC91E-11EA-48F3-9EF8-6104DC3A24EE}"/>
              </a:ext>
            </a:extLst>
          </p:cNvPr>
          <p:cNvGrpSpPr/>
          <p:nvPr userDrawn="1"/>
        </p:nvGrpSpPr>
        <p:grpSpPr>
          <a:xfrm>
            <a:off x="211520" y="1022603"/>
            <a:ext cx="1913387" cy="1516311"/>
            <a:chOff x="11495" y="1080248"/>
            <a:chExt cx="1913387" cy="1516311"/>
          </a:xfrm>
        </p:grpSpPr>
        <p:sp>
          <p:nvSpPr>
            <p:cNvPr id="24" name="ZoneTexte 23">
              <a:extLst>
                <a:ext uri="{FF2B5EF4-FFF2-40B4-BE49-F238E27FC236}">
                  <a16:creationId xmlns:a16="http://schemas.microsoft.com/office/drawing/2014/main" id="{EBB3783F-A6C9-4B86-9DD0-198AC72A29E1}"/>
                </a:ext>
              </a:extLst>
            </p:cNvPr>
            <p:cNvSpPr txBox="1"/>
            <p:nvPr userDrawn="1"/>
          </p:nvSpPr>
          <p:spPr>
            <a:xfrm>
              <a:off x="11495" y="1080248"/>
              <a:ext cx="191338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a:ln>
                    <a:noFill/>
                  </a:ln>
                  <a:solidFill>
                    <a:srgbClr val="0087BD"/>
                  </a:solidFill>
                  <a:effectLst/>
                  <a:uLnTx/>
                  <a:uFillTx/>
                  <a:latin typeface="Calibri Light"/>
                  <a:ea typeface="+mn-ea"/>
                  <a:cs typeface="+mn-cs"/>
                </a:rPr>
                <a:t>SYN</a:t>
              </a:r>
              <a:r>
                <a:rPr kumimoji="0" lang="fr-FR" sz="3200" b="1" i="0" u="none" strike="noStrike" kern="0" cap="none" spc="0" normalizeH="0" baseline="0" noProof="0" dirty="0">
                  <a:ln>
                    <a:noFill/>
                  </a:ln>
                  <a:solidFill>
                    <a:srgbClr val="0F6396"/>
                  </a:solidFill>
                  <a:effectLst/>
                  <a:uLnTx/>
                  <a:uFillTx/>
                  <a:latin typeface="Calibri Light"/>
                  <a:ea typeface="+mn-ea"/>
                  <a:cs typeface="+mn-cs"/>
                </a:rPr>
                <a:t>THÈSE</a:t>
              </a:r>
            </a:p>
          </p:txBody>
        </p:sp>
        <p:cxnSp>
          <p:nvCxnSpPr>
            <p:cNvPr id="25" name="Connecteur droit 24">
              <a:extLst>
                <a:ext uri="{FF2B5EF4-FFF2-40B4-BE49-F238E27FC236}">
                  <a16:creationId xmlns:a16="http://schemas.microsoft.com/office/drawing/2014/main" id="{E6CC0DAC-014F-4A4F-8113-858B2D2D5952}"/>
                </a:ext>
              </a:extLst>
            </p:cNvPr>
            <p:cNvCxnSpPr/>
            <p:nvPr userDrawn="1"/>
          </p:nvCxnSpPr>
          <p:spPr>
            <a:xfrm>
              <a:off x="1291712" y="1645006"/>
              <a:ext cx="410022" cy="0"/>
            </a:xfrm>
            <a:prstGeom prst="line">
              <a:avLst/>
            </a:prstGeom>
            <a:noFill/>
            <a:ln w="12700" cap="flat" cmpd="sng" algn="ctr">
              <a:solidFill>
                <a:srgbClr val="0087BD"/>
              </a:solidFill>
              <a:prstDash val="solid"/>
              <a:miter lim="800000"/>
            </a:ln>
            <a:effectLst/>
          </p:spPr>
        </p:cxnSp>
        <p:pic>
          <p:nvPicPr>
            <p:cNvPr id="26" name="Graphique 25" descr="Ampoule">
              <a:extLst>
                <a:ext uri="{FF2B5EF4-FFF2-40B4-BE49-F238E27FC236}">
                  <a16:creationId xmlns:a16="http://schemas.microsoft.com/office/drawing/2014/main" id="{EDC5AB96-94A9-49D4-9BE3-02C239012F2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7312" y="1830871"/>
              <a:ext cx="765688" cy="765688"/>
            </a:xfrm>
            <a:prstGeom prst="rect">
              <a:avLst/>
            </a:prstGeom>
          </p:spPr>
        </p:pic>
      </p:grpSp>
      <p:sp>
        <p:nvSpPr>
          <p:cNvPr id="3" name="Titre 2">
            <a:extLst>
              <a:ext uri="{FF2B5EF4-FFF2-40B4-BE49-F238E27FC236}">
                <a16:creationId xmlns:a16="http://schemas.microsoft.com/office/drawing/2014/main" id="{8A3E1591-589F-46B8-B2B9-D633193028CC}"/>
              </a:ext>
            </a:extLst>
          </p:cNvPr>
          <p:cNvSpPr>
            <a:spLocks noGrp="1"/>
          </p:cNvSpPr>
          <p:nvPr>
            <p:ph type="title"/>
          </p:nvPr>
        </p:nvSpPr>
        <p:spPr>
          <a:xfrm>
            <a:off x="2895600" y="197249"/>
            <a:ext cx="10298144" cy="825739"/>
          </a:xfrm>
        </p:spPr>
        <p:txBody>
          <a:bodyPr/>
          <a:lstStyle/>
          <a:p>
            <a:r>
              <a:rPr lang="fr-FR"/>
              <a:t>Modifiez le style du titre</a:t>
            </a:r>
          </a:p>
        </p:txBody>
      </p:sp>
      <p:sp>
        <p:nvSpPr>
          <p:cNvPr id="6" name="Espace réservé du pied de page 5">
            <a:extLst>
              <a:ext uri="{FF2B5EF4-FFF2-40B4-BE49-F238E27FC236}">
                <a16:creationId xmlns:a16="http://schemas.microsoft.com/office/drawing/2014/main" id="{FD22CD0F-1A1B-466B-9479-3E2ECF819D6C}"/>
              </a:ext>
            </a:extLst>
          </p:cNvPr>
          <p:cNvSpPr>
            <a:spLocks noGrp="1"/>
          </p:cNvSpPr>
          <p:nvPr>
            <p:ph type="ftr" sz="quarter" idx="12"/>
          </p:nvPr>
        </p:nvSpPr>
        <p:spPr/>
        <p:txBody>
          <a:bodyPr/>
          <a:lstStyle/>
          <a:p>
            <a:r>
              <a:rPr lang="fr-FR"/>
              <a:t>SG - Réorganisation des BU/SU - CSEE des Services Centraux Parisiens – La réorganisation de RESG - Avril 2024</a:t>
            </a:r>
          </a:p>
        </p:txBody>
      </p:sp>
      <p:sp>
        <p:nvSpPr>
          <p:cNvPr id="7" name="Espace réservé du numéro de diapositive 6">
            <a:extLst>
              <a:ext uri="{FF2B5EF4-FFF2-40B4-BE49-F238E27FC236}">
                <a16:creationId xmlns:a16="http://schemas.microsoft.com/office/drawing/2014/main" id="{55030D21-9BE3-4A5C-B184-314335A5A2CD}"/>
              </a:ext>
            </a:extLst>
          </p:cNvPr>
          <p:cNvSpPr>
            <a:spLocks noGrp="1"/>
          </p:cNvSpPr>
          <p:nvPr>
            <p:ph type="sldNum" sz="quarter" idx="13"/>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34797605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2.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9.GI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18.GIF"/><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2.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0.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theme" Target="../theme/theme3.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image" Target="../media/image19.GIF"/><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image" Target="../media/image18.GIF"/><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image" Target="../media/image21.jpeg"/><Relationship Id="rId30" Type="http://schemas.openxmlformats.org/officeDocument/2006/relationships/image" Target="../media/image20.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re_Secafi"/>
          <p:cNvSpPr>
            <a:spLocks noGrp="1" noChangeArrowheads="1"/>
          </p:cNvSpPr>
          <p:nvPr>
            <p:ph type="title"/>
          </p:nvPr>
        </p:nvSpPr>
        <p:spPr bwMode="auto">
          <a:xfrm>
            <a:off x="485744" y="197249"/>
            <a:ext cx="12708000" cy="82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5999" rIns="36000" bIns="36000" numCol="1" anchor="t" anchorCtr="0" compatLnSpc="1">
            <a:prstTxWarp prst="textNoShape">
              <a:avLst/>
            </a:prstTxWarp>
            <a:noAutofit/>
          </a:bodyPr>
          <a:lstStyle/>
          <a:p>
            <a:pPr lvl="0"/>
            <a:endParaRPr lang="fr-FR" altLang="fr-FR" dirty="0"/>
          </a:p>
        </p:txBody>
      </p:sp>
      <p:sp>
        <p:nvSpPr>
          <p:cNvPr id="20" name="Rectangle 25">
            <a:extLst>
              <a:ext uri="{FF2B5EF4-FFF2-40B4-BE49-F238E27FC236}">
                <a16:creationId xmlns:a16="http://schemas.microsoft.com/office/drawing/2014/main" id="{6A0E5225-C68C-4834-A827-21A86DFFCCB2}"/>
              </a:ext>
            </a:extLst>
          </p:cNvPr>
          <p:cNvSpPr>
            <a:spLocks noGrp="1" noChangeArrowheads="1"/>
          </p:cNvSpPr>
          <p:nvPr>
            <p:ph type="sldNum" sz="quarter" idx="4"/>
          </p:nvPr>
        </p:nvSpPr>
        <p:spPr bwMode="auto">
          <a:xfrm>
            <a:off x="13047856" y="7258579"/>
            <a:ext cx="520683" cy="213823"/>
          </a:xfrm>
          <a:prstGeom prst="rect">
            <a:avLst/>
          </a:prstGeom>
          <a:noFill/>
          <a:ln>
            <a:noFill/>
          </a:ln>
          <a:effectLst/>
        </p:spPr>
        <p:txBody>
          <a:bodyPr vert="horz" wrap="square" lIns="0" tIns="0" rIns="0" bIns="0" numCol="1" anchor="ctr" anchorCtr="0" compatLnSpc="1">
            <a:prstTxWarp prst="textNoShape">
              <a:avLst/>
            </a:prstTxWarp>
          </a:bodyPr>
          <a:lstStyle>
            <a:lvl1pPr algn="r">
              <a:defRPr sz="1200" b="1">
                <a:solidFill>
                  <a:schemeClr val="accent1"/>
                </a:solidFill>
                <a:latin typeface="+mj-lt"/>
                <a:cs typeface="Segoe UI" pitchFamily="34" charset="0"/>
              </a:defRPr>
            </a:lvl1pPr>
          </a:lstStyle>
          <a:p>
            <a:fld id="{FD495AF3-2BE3-4F2F-A3F0-65C3F202E4D2}" type="slidenum">
              <a:rPr lang="fr-FR" altLang="fr-FR" smtClean="0"/>
              <a:pPr/>
              <a:t>‹N°›</a:t>
            </a:fld>
            <a:endParaRPr lang="fr-FR" altLang="fr-FR" dirty="0"/>
          </a:p>
        </p:txBody>
      </p:sp>
      <p:sp>
        <p:nvSpPr>
          <p:cNvPr id="15" name="Rectangle 3">
            <a:extLst>
              <a:ext uri="{FF2B5EF4-FFF2-40B4-BE49-F238E27FC236}">
                <a16:creationId xmlns:a16="http://schemas.microsoft.com/office/drawing/2014/main" id="{5519691B-E0AA-40AA-BC24-C2392CAB1B57}"/>
              </a:ext>
            </a:extLst>
          </p:cNvPr>
          <p:cNvSpPr/>
          <p:nvPr userDrawn="1"/>
        </p:nvSpPr>
        <p:spPr>
          <a:xfrm>
            <a:off x="2220484" y="7298480"/>
            <a:ext cx="10973259" cy="144000"/>
          </a:xfrm>
          <a:custGeom>
            <a:avLst/>
            <a:gdLst>
              <a:gd name="connsiteX0" fmla="*/ 0 w 9271486"/>
              <a:gd name="connsiteY0" fmla="*/ 0 h 162000"/>
              <a:gd name="connsiteX1" fmla="*/ 9271486 w 9271486"/>
              <a:gd name="connsiteY1" fmla="*/ 0 h 162000"/>
              <a:gd name="connsiteX2" fmla="*/ 9271486 w 9271486"/>
              <a:gd name="connsiteY2" fmla="*/ 162000 h 162000"/>
              <a:gd name="connsiteX3" fmla="*/ 0 w 9271486"/>
              <a:gd name="connsiteY3" fmla="*/ 162000 h 162000"/>
              <a:gd name="connsiteX4" fmla="*/ 0 w 9271486"/>
              <a:gd name="connsiteY4" fmla="*/ 0 h 162000"/>
              <a:gd name="connsiteX0" fmla="*/ 55245 w 9271486"/>
              <a:gd name="connsiteY0" fmla="*/ 1905 h 162000"/>
              <a:gd name="connsiteX1" fmla="*/ 9271486 w 9271486"/>
              <a:gd name="connsiteY1" fmla="*/ 0 h 162000"/>
              <a:gd name="connsiteX2" fmla="*/ 9271486 w 9271486"/>
              <a:gd name="connsiteY2" fmla="*/ 162000 h 162000"/>
              <a:gd name="connsiteX3" fmla="*/ 0 w 9271486"/>
              <a:gd name="connsiteY3" fmla="*/ 162000 h 162000"/>
              <a:gd name="connsiteX4" fmla="*/ 55245 w 9271486"/>
              <a:gd name="connsiteY4" fmla="*/ 1905 h 162000"/>
              <a:gd name="connsiteX0" fmla="*/ 55245 w 9318355"/>
              <a:gd name="connsiteY0" fmla="*/ 1905 h 162000"/>
              <a:gd name="connsiteX1" fmla="*/ 9318355 w 9318355"/>
              <a:gd name="connsiteY1" fmla="*/ 0 h 162000"/>
              <a:gd name="connsiteX2" fmla="*/ 9271486 w 9318355"/>
              <a:gd name="connsiteY2" fmla="*/ 162000 h 162000"/>
              <a:gd name="connsiteX3" fmla="*/ 0 w 9318355"/>
              <a:gd name="connsiteY3" fmla="*/ 162000 h 162000"/>
              <a:gd name="connsiteX4" fmla="*/ 55245 w 9318355"/>
              <a:gd name="connsiteY4" fmla="*/ 1905 h 1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8355" h="162000">
                <a:moveTo>
                  <a:pt x="55245" y="1905"/>
                </a:moveTo>
                <a:lnTo>
                  <a:pt x="9318355" y="0"/>
                </a:lnTo>
                <a:lnTo>
                  <a:pt x="9271486" y="162000"/>
                </a:lnTo>
                <a:lnTo>
                  <a:pt x="0" y="162000"/>
                </a:lnTo>
                <a:lnTo>
                  <a:pt x="55245" y="1905"/>
                </a:lnTo>
                <a:close/>
              </a:path>
            </a:pathLst>
          </a:custGeom>
          <a:gradFill>
            <a:gsLst>
              <a:gs pos="100000">
                <a:schemeClr val="accent1"/>
              </a:gs>
              <a:gs pos="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1C6637C6-3614-43A2-A1D6-50B86B49D530}"/>
              </a:ext>
            </a:extLst>
          </p:cNvPr>
          <p:cNvSpPr/>
          <p:nvPr userDrawn="1"/>
        </p:nvSpPr>
        <p:spPr>
          <a:xfrm rot="17280000">
            <a:off x="12327349" y="6684716"/>
            <a:ext cx="2124000" cy="18000"/>
          </a:xfrm>
          <a:prstGeom prst="rect">
            <a:avLst/>
          </a:prstGeom>
          <a:gradFill>
            <a:gsLst>
              <a:gs pos="0">
                <a:schemeClr val="accent2"/>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13965"/>
              </a:solidFill>
            </a:endParaRPr>
          </a:p>
        </p:txBody>
      </p:sp>
      <p:sp>
        <p:nvSpPr>
          <p:cNvPr id="17" name="Espace réservé du pied de page 4">
            <a:extLst>
              <a:ext uri="{FF2B5EF4-FFF2-40B4-BE49-F238E27FC236}">
                <a16:creationId xmlns:a16="http://schemas.microsoft.com/office/drawing/2014/main" id="{11664BD0-6D08-4CE0-88BB-CFEE6927F501}"/>
              </a:ext>
            </a:extLst>
          </p:cNvPr>
          <p:cNvSpPr>
            <a:spLocks noGrp="1"/>
          </p:cNvSpPr>
          <p:nvPr>
            <p:ph type="ftr" sz="quarter" idx="3"/>
          </p:nvPr>
        </p:nvSpPr>
        <p:spPr>
          <a:xfrm>
            <a:off x="2852620" y="7234766"/>
            <a:ext cx="10080000" cy="249385"/>
          </a:xfrm>
          <a:prstGeom prst="rect">
            <a:avLst/>
          </a:prstGeom>
        </p:spPr>
        <p:txBody>
          <a:bodyPr vert="horz" lIns="91440" tIns="45720" rIns="91440" bIns="45720" rtlCol="0" anchor="ctr"/>
          <a:lstStyle>
            <a:lvl1pPr algn="r">
              <a:defRPr sz="1050">
                <a:solidFill>
                  <a:schemeClr val="bg1"/>
                </a:solidFill>
                <a:latin typeface="+mj-lt"/>
              </a:defRPr>
            </a:lvl1pPr>
          </a:lstStyle>
          <a:p>
            <a:r>
              <a:rPr lang="fr-FR"/>
              <a:t>SG - Réorganisation des BU/SU - CSEE des Services Centraux Parisiens – La réorganisation de RESG - Avril 2024</a:t>
            </a:r>
          </a:p>
        </p:txBody>
      </p:sp>
      <p:sp>
        <p:nvSpPr>
          <p:cNvPr id="18" name="Rectangle 17">
            <a:extLst>
              <a:ext uri="{FF2B5EF4-FFF2-40B4-BE49-F238E27FC236}">
                <a16:creationId xmlns:a16="http://schemas.microsoft.com/office/drawing/2014/main" id="{8F727485-CFEB-4226-B801-E777704095D0}"/>
              </a:ext>
            </a:extLst>
          </p:cNvPr>
          <p:cNvSpPr/>
          <p:nvPr userDrawn="1"/>
        </p:nvSpPr>
        <p:spPr>
          <a:xfrm rot="19473526">
            <a:off x="-88809" y="272923"/>
            <a:ext cx="972000" cy="18000"/>
          </a:xfrm>
          <a:prstGeom prst="rect">
            <a:avLst/>
          </a:prstGeom>
          <a:gradFill>
            <a:gsLst>
              <a:gs pos="0">
                <a:schemeClr val="accent2"/>
              </a:gs>
              <a:gs pos="100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13965"/>
              </a:solidFill>
            </a:endParaRPr>
          </a:p>
        </p:txBody>
      </p:sp>
      <p:sp>
        <p:nvSpPr>
          <p:cNvPr id="13" name="Rectangle 22">
            <a:extLst>
              <a:ext uri="{FF2B5EF4-FFF2-40B4-BE49-F238E27FC236}">
                <a16:creationId xmlns:a16="http://schemas.microsoft.com/office/drawing/2014/main" id="{7BDB6619-6E13-47C8-B967-6840F32F5366}"/>
              </a:ext>
            </a:extLst>
          </p:cNvPr>
          <p:cNvSpPr>
            <a:spLocks noGrp="1" noChangeArrowheads="1"/>
          </p:cNvSpPr>
          <p:nvPr>
            <p:ph type="body" idx="1"/>
          </p:nvPr>
        </p:nvSpPr>
        <p:spPr bwMode="auto">
          <a:xfrm>
            <a:off x="485744" y="1287781"/>
            <a:ext cx="12708000" cy="577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fr-FR" altLang="fr-FR" dirty="0"/>
              <a:t>Cliquez pour 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endParaRPr lang="fr-FR" sz="1800" dirty="0"/>
          </a:p>
        </p:txBody>
      </p:sp>
      <p:pic>
        <p:nvPicPr>
          <p:cNvPr id="7" name="banniere">
            <a:extLst>
              <a:ext uri="{FF2B5EF4-FFF2-40B4-BE49-F238E27FC236}">
                <a16:creationId xmlns:a16="http://schemas.microsoft.com/office/drawing/2014/main" id="{2784904E-C7B7-4EED-A150-D9D53827022D}"/>
              </a:ext>
            </a:extLst>
          </p:cNvPr>
          <p:cNvPicPr>
            <a:picLocks noChangeAspect="1"/>
          </p:cNvPicPr>
          <p:nvPr userDrawn="1"/>
        </p:nvPicPr>
        <p:blipFill>
          <a:blip r:embed="rId50">
            <a:extLst>
              <a:ext uri="{28A0092B-C50C-407E-A947-70E740481C1C}">
                <a14:useLocalDpi xmlns:a14="http://schemas.microsoft.com/office/drawing/2010/main" val="0"/>
              </a:ext>
            </a:extLst>
          </a:blip>
          <a:stretch>
            <a:fillRect/>
          </a:stretch>
        </p:blipFill>
        <p:spPr>
          <a:xfrm>
            <a:off x="110555" y="7258579"/>
            <a:ext cx="1958471" cy="364836"/>
          </a:xfrm>
          <a:prstGeom prst="rect">
            <a:avLst/>
          </a:prstGeom>
        </p:spPr>
      </p:pic>
    </p:spTree>
    <p:extLst>
      <p:ext uri="{BB962C8B-B14F-4D97-AF65-F5344CB8AC3E}">
        <p14:creationId xmlns:p14="http://schemas.microsoft.com/office/powerpoint/2010/main" val="13960684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26" r:id="rId45"/>
    <p:sldLayoutId id="2147483740" r:id="rId46"/>
    <p:sldLayoutId id="2147483741" r:id="rId47"/>
    <p:sldLayoutId id="2147483742" r:id="rId48"/>
  </p:sldLayoutIdLst>
  <p:hf hdr="0" dt="0"/>
  <p:txStyles>
    <p:titleStyle>
      <a:lvl1pPr algn="l" defTabSz="593121" rtl="0" eaLnBrk="1" fontAlgn="base" hangingPunct="1">
        <a:spcBef>
          <a:spcPct val="0"/>
        </a:spcBef>
        <a:spcAft>
          <a:spcPct val="0"/>
        </a:spcAft>
        <a:defRPr sz="2800" b="1" cap="none" baseline="0">
          <a:solidFill>
            <a:schemeClr val="tx2"/>
          </a:solidFill>
          <a:latin typeface="+mn-lt"/>
          <a:ea typeface="BatangChe" panose="02030609000101010101" pitchFamily="49" charset="-127"/>
          <a:cs typeface="Segoe UI Semilight" panose="020B0402040204020203" pitchFamily="34" charset="0"/>
        </a:defRPr>
      </a:lvl1pPr>
      <a:lvl2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2pPr>
      <a:lvl3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3pPr>
      <a:lvl4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4pPr>
      <a:lvl5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5pPr>
      <a:lvl6pPr marL="267741" algn="r" defTabSz="593121" rtl="0" eaLnBrk="1" fontAlgn="base" hangingPunct="1">
        <a:lnSpc>
          <a:spcPct val="90000"/>
        </a:lnSpc>
        <a:spcBef>
          <a:spcPct val="0"/>
        </a:spcBef>
        <a:spcAft>
          <a:spcPct val="0"/>
        </a:spcAft>
        <a:defRPr sz="1181">
          <a:solidFill>
            <a:srgbClr val="000000"/>
          </a:solidFill>
          <a:latin typeface="Univers" pitchFamily="34" charset="0"/>
        </a:defRPr>
      </a:lvl6pPr>
      <a:lvl7pPr marL="535482" algn="r" defTabSz="593121" rtl="0" eaLnBrk="1" fontAlgn="base" hangingPunct="1">
        <a:lnSpc>
          <a:spcPct val="90000"/>
        </a:lnSpc>
        <a:spcBef>
          <a:spcPct val="0"/>
        </a:spcBef>
        <a:spcAft>
          <a:spcPct val="0"/>
        </a:spcAft>
        <a:defRPr sz="1181">
          <a:solidFill>
            <a:srgbClr val="000000"/>
          </a:solidFill>
          <a:latin typeface="Univers" pitchFamily="34" charset="0"/>
        </a:defRPr>
      </a:lvl7pPr>
      <a:lvl8pPr marL="803223" algn="r" defTabSz="593121" rtl="0" eaLnBrk="1" fontAlgn="base" hangingPunct="1">
        <a:lnSpc>
          <a:spcPct val="90000"/>
        </a:lnSpc>
        <a:spcBef>
          <a:spcPct val="0"/>
        </a:spcBef>
        <a:spcAft>
          <a:spcPct val="0"/>
        </a:spcAft>
        <a:defRPr sz="1181">
          <a:solidFill>
            <a:srgbClr val="000000"/>
          </a:solidFill>
          <a:latin typeface="Univers" pitchFamily="34" charset="0"/>
        </a:defRPr>
      </a:lvl8pPr>
      <a:lvl9pPr marL="1070964" algn="r" defTabSz="593121" rtl="0" eaLnBrk="1" fontAlgn="base" hangingPunct="1">
        <a:lnSpc>
          <a:spcPct val="90000"/>
        </a:lnSpc>
        <a:spcBef>
          <a:spcPct val="0"/>
        </a:spcBef>
        <a:spcAft>
          <a:spcPct val="0"/>
        </a:spcAft>
        <a:defRPr sz="1181">
          <a:solidFill>
            <a:srgbClr val="000000"/>
          </a:solidFill>
          <a:latin typeface="Univers" pitchFamily="34" charset="0"/>
        </a:defRPr>
      </a:lvl9pPr>
    </p:titleStyle>
    <p:bodyStyle>
      <a:lvl1pPr marL="361950" marR="0" indent="-276225" algn="just" defTabSz="1023179" rtl="0" eaLnBrk="1" fontAlgn="auto" latinLnBrk="0" hangingPunct="1">
        <a:lnSpc>
          <a:spcPct val="100000"/>
        </a:lnSpc>
        <a:spcBef>
          <a:spcPts val="1197"/>
        </a:spcBef>
        <a:spcAft>
          <a:spcPts val="0"/>
        </a:spcAft>
        <a:buClr>
          <a:srgbClr val="E62930"/>
        </a:buClr>
        <a:buSzPct val="100000"/>
        <a:buFontTx/>
        <a:buBlip>
          <a:blip r:embed="rId51"/>
        </a:buBlip>
        <a:tabLst/>
        <a:defRPr kumimoji="0" lang="fr-FR" sz="1600" b="0" i="0" u="none" strike="noStrike" kern="1200" cap="none" spc="0" normalizeH="0" baseline="0" noProof="0">
          <a:ln>
            <a:noFill/>
          </a:ln>
          <a:solidFill>
            <a:schemeClr val="tx1"/>
          </a:solidFill>
          <a:effectLst/>
          <a:uLnTx/>
          <a:uFillTx/>
          <a:latin typeface="+mn-lt"/>
          <a:ea typeface="+mn-ea"/>
          <a:cs typeface="Calibri Light" panose="020F0302020204030204" pitchFamily="34" charset="0"/>
        </a:defRPr>
      </a:lvl1pPr>
      <a:lvl2pPr marL="714375" marR="0" indent="-266700" algn="just" defTabSz="1023179" rtl="0" eaLnBrk="1" fontAlgn="auto" latinLnBrk="0" hangingPunct="1">
        <a:lnSpc>
          <a:spcPct val="100000"/>
        </a:lnSpc>
        <a:spcBef>
          <a:spcPts val="698"/>
        </a:spcBef>
        <a:spcAft>
          <a:spcPts val="0"/>
        </a:spcAft>
        <a:buClr>
          <a:schemeClr val="accent1"/>
        </a:buClr>
        <a:buSzTx/>
        <a:buFont typeface="Wingdings" panose="05000000000000000000" pitchFamily="2" charset="2"/>
        <a:buChar char="§"/>
        <a:tabLst/>
        <a:defRPr kumimoji="0" lang="fr-FR" sz="1400" b="0" i="0" u="none" strike="noStrike" kern="1200" cap="none" spc="0" normalizeH="0" baseline="0" noProof="0">
          <a:ln>
            <a:noFill/>
          </a:ln>
          <a:solidFill>
            <a:schemeClr val="tx1"/>
          </a:solidFill>
          <a:effectLst/>
          <a:uLnTx/>
          <a:uFillTx/>
          <a:latin typeface="+mn-lt"/>
          <a:cs typeface="Calibri Light" panose="020F0302020204030204" pitchFamily="34" charset="0"/>
        </a:defRPr>
      </a:lvl2pPr>
      <a:lvl3pPr marL="990600" marR="0" indent="-266700" algn="just" defTabSz="1023179" rtl="0" eaLnBrk="1" fontAlgn="auto" latinLnBrk="0" hangingPunct="1">
        <a:lnSpc>
          <a:spcPct val="100000"/>
        </a:lnSpc>
        <a:spcBef>
          <a:spcPts val="399"/>
        </a:spcBef>
        <a:spcAft>
          <a:spcPts val="0"/>
        </a:spcAft>
        <a:buClr>
          <a:srgbClr val="0F6396"/>
        </a:buClr>
        <a:buSzTx/>
        <a:buFont typeface="Calibri" panose="020F0502020204030204" pitchFamily="34" charset="0"/>
        <a:buChar char="-"/>
        <a:tabLst/>
        <a:defRPr kumimoji="0" lang="fr-FR" sz="1200" b="0" i="0" u="none" strike="noStrike" kern="1200" cap="none" spc="0" normalizeH="0" baseline="0" noProof="0">
          <a:ln>
            <a:noFill/>
          </a:ln>
          <a:solidFill>
            <a:schemeClr val="tx1"/>
          </a:solidFill>
          <a:effectLst/>
          <a:uLnTx/>
          <a:uFillTx/>
          <a:latin typeface="+mn-lt"/>
          <a:cs typeface="Calibri Light" panose="020F0302020204030204" pitchFamily="34" charset="0"/>
        </a:defRPr>
      </a:lvl3pPr>
      <a:lvl4pPr marL="1343025" marR="0" indent="-276225" algn="just" defTabSz="1023179" rtl="0" eaLnBrk="1" fontAlgn="auto" latinLnBrk="0" hangingPunct="1">
        <a:lnSpc>
          <a:spcPct val="100000"/>
        </a:lnSpc>
        <a:spcBef>
          <a:spcPts val="399"/>
        </a:spcBef>
        <a:spcAft>
          <a:spcPts val="0"/>
        </a:spcAft>
        <a:buClr>
          <a:srgbClr val="0F6396"/>
        </a:buClr>
        <a:buSzTx/>
        <a:buFont typeface="Calibri Light" panose="020F0302020204030204" pitchFamily="34" charset="0"/>
        <a:buChar char="‐"/>
        <a:tabLst/>
        <a:defRPr kumimoji="0" lang="fr-FR" altLang="fr-FR" sz="1100" b="0" i="0" u="none" strike="noStrike" kern="1200" cap="none" spc="0" normalizeH="0" baseline="0" noProof="0" dirty="0">
          <a:ln>
            <a:noFill/>
          </a:ln>
          <a:solidFill>
            <a:schemeClr val="tx1"/>
          </a:solidFill>
          <a:effectLst/>
          <a:uLnTx/>
          <a:uFillTx/>
          <a:latin typeface="+mn-lt"/>
          <a:cs typeface="Calibri Light" panose="020F0302020204030204" pitchFamily="34" charset="0"/>
        </a:defRPr>
      </a:lvl4pPr>
      <a:lvl5pPr marL="1312863" marR="0" indent="300038" algn="l" defTabSz="257171" rtl="0" eaLnBrk="1" fontAlgn="auto" latinLnBrk="0" hangingPunct="1">
        <a:lnSpc>
          <a:spcPct val="100000"/>
        </a:lnSpc>
        <a:spcBef>
          <a:spcPts val="300"/>
        </a:spcBef>
        <a:spcAft>
          <a:spcPts val="300"/>
        </a:spcAft>
        <a:buClrTx/>
        <a:buSzTx/>
        <a:buFont typeface="Wingdings" panose="05000000000000000000" pitchFamily="2" charset="2"/>
        <a:buChar char="ü"/>
        <a:tabLst/>
        <a:defRPr lang="fr-FR" sz="1200" baseline="0" dirty="0">
          <a:solidFill>
            <a:schemeClr val="tx1"/>
          </a:solidFill>
          <a:latin typeface="+mj-lt"/>
          <a:cs typeface="Segoe UI" pitchFamily="34" charset="0"/>
        </a:defRPr>
      </a:lvl5pPr>
      <a:lvl6pPr marL="1455841" indent="-146886" algn="just" defTabSz="593121" rtl="0" eaLnBrk="1" fontAlgn="base" hangingPunct="1">
        <a:lnSpc>
          <a:spcPct val="130000"/>
        </a:lnSpc>
        <a:spcBef>
          <a:spcPct val="20000"/>
        </a:spcBef>
        <a:spcAft>
          <a:spcPct val="0"/>
        </a:spcAft>
        <a:buClr>
          <a:srgbClr val="24246E"/>
        </a:buClr>
        <a:buFont typeface="Wingdings" pitchFamily="2" charset="2"/>
        <a:buChar char=""/>
        <a:defRPr sz="100">
          <a:solidFill>
            <a:srgbClr val="000000"/>
          </a:solidFill>
          <a:latin typeface="+mn-lt"/>
        </a:defRPr>
      </a:lvl6pPr>
      <a:lvl7pPr marL="1576698" indent="0" algn="just" defTabSz="593121" rtl="0" eaLnBrk="1" fontAlgn="base" hangingPunct="1">
        <a:lnSpc>
          <a:spcPct val="130000"/>
        </a:lnSpc>
        <a:spcBef>
          <a:spcPct val="20000"/>
        </a:spcBef>
        <a:spcAft>
          <a:spcPct val="0"/>
        </a:spcAft>
        <a:buClr>
          <a:srgbClr val="24246E"/>
        </a:buClr>
        <a:buFont typeface="Wingdings" pitchFamily="2" charset="2"/>
        <a:buNone/>
        <a:defRPr sz="1700">
          <a:solidFill>
            <a:srgbClr val="000000"/>
          </a:solidFill>
          <a:latin typeface="+mn-lt"/>
        </a:defRPr>
      </a:lvl7pPr>
      <a:lvl8pPr marL="1844436" indent="0" algn="just" defTabSz="593121" rtl="0" eaLnBrk="1" fontAlgn="base" hangingPunct="1">
        <a:lnSpc>
          <a:spcPct val="130000"/>
        </a:lnSpc>
        <a:spcBef>
          <a:spcPct val="20000"/>
        </a:spcBef>
        <a:spcAft>
          <a:spcPct val="0"/>
        </a:spcAft>
        <a:buClr>
          <a:srgbClr val="24246E"/>
        </a:buClr>
        <a:buFont typeface="Wingdings" pitchFamily="2" charset="2"/>
        <a:buNone/>
        <a:defRPr kumimoji="0" lang="fr-FR" sz="1396" b="0" i="0" u="none" strike="noStrike" kern="1200" cap="none" spc="0" normalizeH="0" baseline="0" noProof="0" dirty="0">
          <a:ln>
            <a:noFill/>
          </a:ln>
          <a:solidFill>
            <a:schemeClr val="tx1"/>
          </a:solidFill>
          <a:effectLst/>
          <a:uLnTx/>
          <a:uFillTx/>
          <a:latin typeface="+mn-lt"/>
          <a:cs typeface="Calibri Light" panose="020F0302020204030204" pitchFamily="34" charset="0"/>
        </a:defRPr>
      </a:lvl8pPr>
      <a:lvl9pPr marL="2259063" indent="-146886" algn="just" defTabSz="593121" rtl="0" eaLnBrk="1" fontAlgn="base" hangingPunct="1">
        <a:lnSpc>
          <a:spcPct val="130000"/>
        </a:lnSpc>
        <a:spcBef>
          <a:spcPct val="20000"/>
        </a:spcBef>
        <a:spcAft>
          <a:spcPct val="0"/>
        </a:spcAft>
        <a:buClr>
          <a:srgbClr val="24246E"/>
        </a:buClr>
        <a:buFont typeface="Wingdings" pitchFamily="2" charset="2"/>
        <a:buChar char=""/>
        <a:defRPr sz="844">
          <a:solidFill>
            <a:srgbClr val="000000"/>
          </a:solidFill>
          <a:latin typeface="+mn-lt"/>
        </a:defRPr>
      </a:lvl9pPr>
    </p:bodyStyle>
    <p:otherStyle>
      <a:defPPr>
        <a:defRPr lang="fr-FR"/>
      </a:defPPr>
      <a:lvl1pPr marL="0" algn="l" defTabSz="535482" rtl="0" eaLnBrk="1" latinLnBrk="0" hangingPunct="1">
        <a:defRPr sz="1069" kern="1200">
          <a:solidFill>
            <a:schemeClr val="tx1"/>
          </a:solidFill>
          <a:latin typeface="+mn-lt"/>
          <a:ea typeface="+mn-ea"/>
          <a:cs typeface="+mn-cs"/>
        </a:defRPr>
      </a:lvl1pPr>
      <a:lvl2pPr marL="267741" algn="l" defTabSz="535482" rtl="0" eaLnBrk="1" latinLnBrk="0" hangingPunct="1">
        <a:defRPr sz="1069" kern="1200">
          <a:solidFill>
            <a:schemeClr val="tx1"/>
          </a:solidFill>
          <a:latin typeface="+mn-lt"/>
          <a:ea typeface="+mn-ea"/>
          <a:cs typeface="+mn-cs"/>
        </a:defRPr>
      </a:lvl2pPr>
      <a:lvl3pPr marL="535482" algn="l" defTabSz="535482" rtl="0" eaLnBrk="1" latinLnBrk="0" hangingPunct="1">
        <a:defRPr sz="1069" kern="1200">
          <a:solidFill>
            <a:schemeClr val="tx1"/>
          </a:solidFill>
          <a:latin typeface="+mn-lt"/>
          <a:ea typeface="+mn-ea"/>
          <a:cs typeface="+mn-cs"/>
        </a:defRPr>
      </a:lvl3pPr>
      <a:lvl4pPr marL="803223" algn="l" defTabSz="535482" rtl="0" eaLnBrk="1" latinLnBrk="0" hangingPunct="1">
        <a:defRPr sz="1069" kern="1200">
          <a:solidFill>
            <a:schemeClr val="tx1"/>
          </a:solidFill>
          <a:latin typeface="+mn-lt"/>
          <a:ea typeface="+mn-ea"/>
          <a:cs typeface="+mn-cs"/>
        </a:defRPr>
      </a:lvl4pPr>
      <a:lvl5pPr marL="1070964" algn="l" defTabSz="535482" rtl="0" eaLnBrk="1" latinLnBrk="0" hangingPunct="1">
        <a:defRPr sz="1069" kern="1200">
          <a:solidFill>
            <a:schemeClr val="tx1"/>
          </a:solidFill>
          <a:latin typeface="+mn-lt"/>
          <a:ea typeface="+mn-ea"/>
          <a:cs typeface="+mn-cs"/>
        </a:defRPr>
      </a:lvl5pPr>
      <a:lvl6pPr marL="1338705" algn="l" defTabSz="535482" rtl="0" eaLnBrk="1" latinLnBrk="0" hangingPunct="1">
        <a:defRPr sz="1069" kern="1200">
          <a:solidFill>
            <a:schemeClr val="tx1"/>
          </a:solidFill>
          <a:latin typeface="+mn-lt"/>
          <a:ea typeface="+mn-ea"/>
          <a:cs typeface="+mn-cs"/>
        </a:defRPr>
      </a:lvl6pPr>
      <a:lvl7pPr marL="1606448" algn="l" defTabSz="535482" rtl="0" eaLnBrk="1" latinLnBrk="0" hangingPunct="1">
        <a:defRPr sz="1069" kern="1200">
          <a:solidFill>
            <a:schemeClr val="tx1"/>
          </a:solidFill>
          <a:latin typeface="+mn-lt"/>
          <a:ea typeface="+mn-ea"/>
          <a:cs typeface="+mn-cs"/>
        </a:defRPr>
      </a:lvl7pPr>
      <a:lvl8pPr marL="1874188" algn="l" defTabSz="535482" rtl="0" eaLnBrk="1" latinLnBrk="0" hangingPunct="1">
        <a:defRPr sz="1069" kern="1200">
          <a:solidFill>
            <a:schemeClr val="tx1"/>
          </a:solidFill>
          <a:latin typeface="+mn-lt"/>
          <a:ea typeface="+mn-ea"/>
          <a:cs typeface="+mn-cs"/>
        </a:defRPr>
      </a:lvl8pPr>
      <a:lvl9pPr marL="2141929" algn="l" defTabSz="535482" rtl="0" eaLnBrk="1" latinLnBrk="0" hangingPunct="1">
        <a:defRPr sz="106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36599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hf hdr="0" dt="0"/>
  <p:txStyles>
    <p:titleStyle>
      <a:lvl1pPr algn="r" defTabSz="1072994" rtl="0" eaLnBrk="1" fontAlgn="base" hangingPunct="1">
        <a:spcBef>
          <a:spcPct val="0"/>
        </a:spcBef>
        <a:spcAft>
          <a:spcPct val="0"/>
        </a:spcAft>
        <a:defRPr sz="2137" b="1">
          <a:solidFill>
            <a:schemeClr val="tx1"/>
          </a:solidFill>
          <a:latin typeface="Segoe UI" panose="020B0502040204020203" pitchFamily="34" charset="0"/>
          <a:ea typeface="+mj-ea"/>
          <a:cs typeface="Segoe UI" panose="020B0502040204020203" pitchFamily="34" charset="0"/>
        </a:defRPr>
      </a:lvl1pPr>
      <a:lvl2pPr algn="r" defTabSz="1072994" rtl="0" eaLnBrk="1" fontAlgn="base" hangingPunct="1">
        <a:spcBef>
          <a:spcPct val="0"/>
        </a:spcBef>
        <a:spcAft>
          <a:spcPct val="0"/>
        </a:spcAft>
        <a:defRPr sz="2137" b="1">
          <a:solidFill>
            <a:srgbClr val="004070"/>
          </a:solidFill>
          <a:latin typeface="Segoe UI" pitchFamily="34" charset="0"/>
          <a:cs typeface="Segoe UI" pitchFamily="34" charset="0"/>
        </a:defRPr>
      </a:lvl2pPr>
      <a:lvl3pPr algn="r" defTabSz="1072994" rtl="0" eaLnBrk="1" fontAlgn="base" hangingPunct="1">
        <a:spcBef>
          <a:spcPct val="0"/>
        </a:spcBef>
        <a:spcAft>
          <a:spcPct val="0"/>
        </a:spcAft>
        <a:defRPr sz="2137" b="1">
          <a:solidFill>
            <a:srgbClr val="004070"/>
          </a:solidFill>
          <a:latin typeface="Segoe UI" pitchFamily="34" charset="0"/>
          <a:cs typeface="Segoe UI" pitchFamily="34" charset="0"/>
        </a:defRPr>
      </a:lvl3pPr>
      <a:lvl4pPr algn="r" defTabSz="1072994" rtl="0" eaLnBrk="1" fontAlgn="base" hangingPunct="1">
        <a:spcBef>
          <a:spcPct val="0"/>
        </a:spcBef>
        <a:spcAft>
          <a:spcPct val="0"/>
        </a:spcAft>
        <a:defRPr sz="2137" b="1">
          <a:solidFill>
            <a:srgbClr val="004070"/>
          </a:solidFill>
          <a:latin typeface="Segoe UI" pitchFamily="34" charset="0"/>
          <a:cs typeface="Segoe UI" pitchFamily="34" charset="0"/>
        </a:defRPr>
      </a:lvl4pPr>
      <a:lvl5pPr algn="r" defTabSz="1072994" rtl="0" eaLnBrk="1" fontAlgn="base" hangingPunct="1">
        <a:spcBef>
          <a:spcPct val="0"/>
        </a:spcBef>
        <a:spcAft>
          <a:spcPct val="0"/>
        </a:spcAft>
        <a:defRPr sz="2137" b="1">
          <a:solidFill>
            <a:srgbClr val="004070"/>
          </a:solidFill>
          <a:latin typeface="Segoe UI" pitchFamily="34" charset="0"/>
          <a:cs typeface="Segoe UI" pitchFamily="34" charset="0"/>
        </a:defRPr>
      </a:lvl5pPr>
      <a:lvl6pPr marL="484360" algn="r" defTabSz="1072994" rtl="0" eaLnBrk="1" fontAlgn="base" hangingPunct="1">
        <a:lnSpc>
          <a:spcPct val="90000"/>
        </a:lnSpc>
        <a:spcBef>
          <a:spcPct val="0"/>
        </a:spcBef>
        <a:spcAft>
          <a:spcPct val="0"/>
        </a:spcAft>
        <a:defRPr sz="2137">
          <a:solidFill>
            <a:srgbClr val="000000"/>
          </a:solidFill>
          <a:latin typeface="Univers" pitchFamily="34" charset="0"/>
        </a:defRPr>
      </a:lvl6pPr>
      <a:lvl7pPr marL="968723" algn="r" defTabSz="1072994" rtl="0" eaLnBrk="1" fontAlgn="base" hangingPunct="1">
        <a:lnSpc>
          <a:spcPct val="90000"/>
        </a:lnSpc>
        <a:spcBef>
          <a:spcPct val="0"/>
        </a:spcBef>
        <a:spcAft>
          <a:spcPct val="0"/>
        </a:spcAft>
        <a:defRPr sz="2137">
          <a:solidFill>
            <a:srgbClr val="000000"/>
          </a:solidFill>
          <a:latin typeface="Univers" pitchFamily="34" charset="0"/>
        </a:defRPr>
      </a:lvl7pPr>
      <a:lvl8pPr marL="1453085" algn="r" defTabSz="1072994" rtl="0" eaLnBrk="1" fontAlgn="base" hangingPunct="1">
        <a:lnSpc>
          <a:spcPct val="90000"/>
        </a:lnSpc>
        <a:spcBef>
          <a:spcPct val="0"/>
        </a:spcBef>
        <a:spcAft>
          <a:spcPct val="0"/>
        </a:spcAft>
        <a:defRPr sz="2137">
          <a:solidFill>
            <a:srgbClr val="000000"/>
          </a:solidFill>
          <a:latin typeface="Univers" pitchFamily="34" charset="0"/>
        </a:defRPr>
      </a:lvl8pPr>
      <a:lvl9pPr marL="1937446" algn="r" defTabSz="1072994" rtl="0" eaLnBrk="1" fontAlgn="base" hangingPunct="1">
        <a:lnSpc>
          <a:spcPct val="90000"/>
        </a:lnSpc>
        <a:spcBef>
          <a:spcPct val="0"/>
        </a:spcBef>
        <a:spcAft>
          <a:spcPct val="0"/>
        </a:spcAft>
        <a:defRPr sz="2137">
          <a:solidFill>
            <a:srgbClr val="000000"/>
          </a:solidFill>
          <a:latin typeface="Univers" pitchFamily="34" charset="0"/>
        </a:defRPr>
      </a:lvl9pPr>
    </p:titleStyle>
    <p:bodyStyle>
      <a:lvl1pPr marL="293065" indent="-219800" algn="just" defTabSz="1072994" rtl="0" eaLnBrk="1" fontAlgn="base" hangingPunct="1">
        <a:lnSpc>
          <a:spcPct val="100000"/>
        </a:lnSpc>
        <a:spcBef>
          <a:spcPts val="2035"/>
        </a:spcBef>
        <a:spcAft>
          <a:spcPct val="0"/>
        </a:spcAft>
        <a:buClr>
          <a:srgbClr val="80003B"/>
        </a:buClr>
        <a:buSzPct val="115000"/>
        <a:buFontTx/>
        <a:buBlip>
          <a:blip r:embed="rId12"/>
        </a:buBlip>
        <a:defRPr lang="fr-FR" sz="1628" b="0" dirty="0">
          <a:solidFill>
            <a:schemeClr val="tx1"/>
          </a:solidFill>
          <a:latin typeface="Segoe UI" panose="020B0502040204020203" pitchFamily="34" charset="0"/>
          <a:ea typeface="+mn-ea"/>
          <a:cs typeface="Segoe UI" panose="020B0502040204020203" pitchFamily="34" charset="0"/>
        </a:defRPr>
      </a:lvl1pPr>
      <a:lvl2pPr marL="805927" indent="-219800" algn="just" defTabSz="1072994" rtl="0" eaLnBrk="1" fontAlgn="base" hangingPunct="1">
        <a:lnSpc>
          <a:spcPct val="100000"/>
        </a:lnSpc>
        <a:spcBef>
          <a:spcPts val="712"/>
        </a:spcBef>
        <a:spcAft>
          <a:spcPct val="0"/>
        </a:spcAft>
        <a:buClr>
          <a:srgbClr val="80003B"/>
        </a:buClr>
        <a:buSzPct val="80000"/>
        <a:buFontTx/>
        <a:buBlip>
          <a:blip r:embed="rId13"/>
        </a:buBlip>
        <a:defRPr lang="fr-FR" sz="1425" dirty="0">
          <a:solidFill>
            <a:schemeClr val="tx1"/>
          </a:solidFill>
          <a:latin typeface="Segoe UI" panose="020B0502040204020203" pitchFamily="34" charset="0"/>
          <a:cs typeface="Segoe UI" panose="020B0502040204020203" pitchFamily="34" charset="0"/>
        </a:defRPr>
      </a:lvl2pPr>
      <a:lvl3pPr marL="1062360" indent="-219800" algn="just" defTabSz="1072994" rtl="0" eaLnBrk="1" fontAlgn="base" hangingPunct="1">
        <a:lnSpc>
          <a:spcPct val="100000"/>
        </a:lnSpc>
        <a:spcBef>
          <a:spcPts val="407"/>
        </a:spcBef>
        <a:spcAft>
          <a:spcPct val="0"/>
        </a:spcAft>
        <a:buClr>
          <a:schemeClr val="accent2"/>
        </a:buClr>
        <a:buSzPct val="80000"/>
        <a:buFontTx/>
        <a:buBlip>
          <a:blip r:embed="rId14"/>
        </a:buBlip>
        <a:defRPr lang="fr-FR" sz="1221" dirty="0">
          <a:solidFill>
            <a:schemeClr val="tx1"/>
          </a:solidFill>
          <a:latin typeface="Segoe UI" panose="020B0502040204020203" pitchFamily="34" charset="0"/>
          <a:cs typeface="Segoe UI" panose="020B0502040204020203" pitchFamily="34" charset="0"/>
        </a:defRPr>
      </a:lvl3pPr>
      <a:lvl4pPr marL="1245524" indent="-183164" algn="just" defTabSz="1072994" rtl="0" eaLnBrk="1" fontAlgn="base" hangingPunct="1">
        <a:lnSpc>
          <a:spcPct val="100000"/>
        </a:lnSpc>
        <a:spcBef>
          <a:spcPts val="407"/>
        </a:spcBef>
        <a:spcAft>
          <a:spcPct val="0"/>
        </a:spcAft>
        <a:buClr>
          <a:schemeClr val="accent4"/>
        </a:buClr>
        <a:buSzPct val="60000"/>
        <a:buFont typeface="Wingdings" pitchFamily="2" charset="2"/>
        <a:buChar char="l"/>
        <a:defRPr lang="fr-FR" sz="1221" dirty="0">
          <a:solidFill>
            <a:schemeClr val="tx1"/>
          </a:solidFill>
          <a:latin typeface="Segoe UI" panose="020B0502040204020203" pitchFamily="34" charset="0"/>
          <a:cs typeface="Segoe UI" panose="020B0502040204020203" pitchFamily="34" charset="0"/>
        </a:defRPr>
      </a:lvl4pPr>
      <a:lvl5pPr marL="1518675" indent="-265728" algn="l" defTabSz="1072994" rtl="0" eaLnBrk="1" fontAlgn="base" hangingPunct="1">
        <a:lnSpc>
          <a:spcPct val="130000"/>
        </a:lnSpc>
        <a:spcBef>
          <a:spcPct val="20000"/>
        </a:spcBef>
        <a:spcAft>
          <a:spcPct val="0"/>
        </a:spcAft>
        <a:buClr>
          <a:schemeClr val="accent4"/>
        </a:buClr>
        <a:buFont typeface="Arial" pitchFamily="34" charset="0"/>
        <a:buChar char="•"/>
        <a:defRPr lang="fr-FR" sz="1221" dirty="0">
          <a:solidFill>
            <a:srgbClr val="004070"/>
          </a:solidFill>
          <a:latin typeface="Segoe UI" pitchFamily="34" charset="0"/>
          <a:cs typeface="Segoe UI" pitchFamily="34" charset="0"/>
        </a:defRPr>
      </a:lvl5pPr>
      <a:lvl6pPr marL="2633715" indent="-265728" algn="just" defTabSz="1072994" rtl="0" eaLnBrk="1" fontAlgn="base" hangingPunct="1">
        <a:lnSpc>
          <a:spcPct val="130000"/>
        </a:lnSpc>
        <a:spcBef>
          <a:spcPct val="20000"/>
        </a:spcBef>
        <a:spcAft>
          <a:spcPct val="0"/>
        </a:spcAft>
        <a:buClr>
          <a:srgbClr val="24246E"/>
        </a:buClr>
        <a:buFont typeface="Wingdings" pitchFamily="2" charset="2"/>
        <a:buChar char=""/>
        <a:defRPr sz="1526">
          <a:solidFill>
            <a:srgbClr val="000000"/>
          </a:solidFill>
          <a:latin typeface="+mn-lt"/>
        </a:defRPr>
      </a:lvl6pPr>
      <a:lvl7pPr marL="3118076" indent="-265728" algn="just" defTabSz="1072994" rtl="0" eaLnBrk="1" fontAlgn="base" hangingPunct="1">
        <a:lnSpc>
          <a:spcPct val="130000"/>
        </a:lnSpc>
        <a:spcBef>
          <a:spcPct val="20000"/>
        </a:spcBef>
        <a:spcAft>
          <a:spcPct val="0"/>
        </a:spcAft>
        <a:buClr>
          <a:srgbClr val="24246E"/>
        </a:buClr>
        <a:buFont typeface="Wingdings" pitchFamily="2" charset="2"/>
        <a:buChar char=""/>
        <a:defRPr sz="1526">
          <a:solidFill>
            <a:srgbClr val="000000"/>
          </a:solidFill>
          <a:latin typeface="+mn-lt"/>
        </a:defRPr>
      </a:lvl7pPr>
      <a:lvl8pPr marL="3602435" indent="-265728" algn="just" defTabSz="1072994" rtl="0" eaLnBrk="1" fontAlgn="base" hangingPunct="1">
        <a:lnSpc>
          <a:spcPct val="130000"/>
        </a:lnSpc>
        <a:spcBef>
          <a:spcPct val="20000"/>
        </a:spcBef>
        <a:spcAft>
          <a:spcPct val="0"/>
        </a:spcAft>
        <a:buClr>
          <a:srgbClr val="24246E"/>
        </a:buClr>
        <a:buFont typeface="Wingdings" pitchFamily="2" charset="2"/>
        <a:buChar char=""/>
        <a:defRPr sz="1526">
          <a:solidFill>
            <a:srgbClr val="000000"/>
          </a:solidFill>
          <a:latin typeface="+mn-lt"/>
        </a:defRPr>
      </a:lvl8pPr>
      <a:lvl9pPr marL="4086799" indent="-265728" algn="just" defTabSz="1072994" rtl="0" eaLnBrk="1" fontAlgn="base" hangingPunct="1">
        <a:lnSpc>
          <a:spcPct val="130000"/>
        </a:lnSpc>
        <a:spcBef>
          <a:spcPct val="20000"/>
        </a:spcBef>
        <a:spcAft>
          <a:spcPct val="0"/>
        </a:spcAft>
        <a:buClr>
          <a:srgbClr val="24246E"/>
        </a:buClr>
        <a:buFont typeface="Wingdings" pitchFamily="2" charset="2"/>
        <a:buChar char=""/>
        <a:defRPr sz="1526">
          <a:solidFill>
            <a:srgbClr val="000000"/>
          </a:solidFill>
          <a:latin typeface="+mn-lt"/>
        </a:defRPr>
      </a:lvl9pPr>
    </p:bodyStyle>
    <p:otherStyle>
      <a:defPPr>
        <a:defRPr lang="fr-FR"/>
      </a:defPPr>
      <a:lvl1pPr marL="0" algn="l" defTabSz="968723" rtl="0" eaLnBrk="1" latinLnBrk="0" hangingPunct="1">
        <a:defRPr sz="1933" kern="1200">
          <a:solidFill>
            <a:schemeClr val="tx1"/>
          </a:solidFill>
          <a:latin typeface="+mn-lt"/>
          <a:ea typeface="+mn-ea"/>
          <a:cs typeface="+mn-cs"/>
        </a:defRPr>
      </a:lvl1pPr>
      <a:lvl2pPr marL="484360" algn="l" defTabSz="968723" rtl="0" eaLnBrk="1" latinLnBrk="0" hangingPunct="1">
        <a:defRPr sz="1933" kern="1200">
          <a:solidFill>
            <a:schemeClr val="tx1"/>
          </a:solidFill>
          <a:latin typeface="+mn-lt"/>
          <a:ea typeface="+mn-ea"/>
          <a:cs typeface="+mn-cs"/>
        </a:defRPr>
      </a:lvl2pPr>
      <a:lvl3pPr marL="968723" algn="l" defTabSz="968723" rtl="0" eaLnBrk="1" latinLnBrk="0" hangingPunct="1">
        <a:defRPr sz="1933" kern="1200">
          <a:solidFill>
            <a:schemeClr val="tx1"/>
          </a:solidFill>
          <a:latin typeface="+mn-lt"/>
          <a:ea typeface="+mn-ea"/>
          <a:cs typeface="+mn-cs"/>
        </a:defRPr>
      </a:lvl3pPr>
      <a:lvl4pPr marL="1453085" algn="l" defTabSz="968723" rtl="0" eaLnBrk="1" latinLnBrk="0" hangingPunct="1">
        <a:defRPr sz="1933" kern="1200">
          <a:solidFill>
            <a:schemeClr val="tx1"/>
          </a:solidFill>
          <a:latin typeface="+mn-lt"/>
          <a:ea typeface="+mn-ea"/>
          <a:cs typeface="+mn-cs"/>
        </a:defRPr>
      </a:lvl4pPr>
      <a:lvl5pPr marL="1937446" algn="l" defTabSz="968723" rtl="0" eaLnBrk="1" latinLnBrk="0" hangingPunct="1">
        <a:defRPr sz="1933" kern="1200">
          <a:solidFill>
            <a:schemeClr val="tx1"/>
          </a:solidFill>
          <a:latin typeface="+mn-lt"/>
          <a:ea typeface="+mn-ea"/>
          <a:cs typeface="+mn-cs"/>
        </a:defRPr>
      </a:lvl5pPr>
      <a:lvl6pPr marL="2421806" algn="l" defTabSz="968723" rtl="0" eaLnBrk="1" latinLnBrk="0" hangingPunct="1">
        <a:defRPr sz="1933" kern="1200">
          <a:solidFill>
            <a:schemeClr val="tx1"/>
          </a:solidFill>
          <a:latin typeface="+mn-lt"/>
          <a:ea typeface="+mn-ea"/>
          <a:cs typeface="+mn-cs"/>
        </a:defRPr>
      </a:lvl6pPr>
      <a:lvl7pPr marL="2906169" algn="l" defTabSz="968723" rtl="0" eaLnBrk="1" latinLnBrk="0" hangingPunct="1">
        <a:defRPr sz="1933" kern="1200">
          <a:solidFill>
            <a:schemeClr val="tx1"/>
          </a:solidFill>
          <a:latin typeface="+mn-lt"/>
          <a:ea typeface="+mn-ea"/>
          <a:cs typeface="+mn-cs"/>
        </a:defRPr>
      </a:lvl7pPr>
      <a:lvl8pPr marL="3390529" algn="l" defTabSz="968723" rtl="0" eaLnBrk="1" latinLnBrk="0" hangingPunct="1">
        <a:defRPr sz="1933" kern="1200">
          <a:solidFill>
            <a:schemeClr val="tx1"/>
          </a:solidFill>
          <a:latin typeface="+mn-lt"/>
          <a:ea typeface="+mn-ea"/>
          <a:cs typeface="+mn-cs"/>
        </a:defRPr>
      </a:lvl8pPr>
      <a:lvl9pPr marL="3874891" algn="l" defTabSz="968723" rtl="0" eaLnBrk="1" latinLnBrk="0" hangingPunct="1">
        <a:defRPr sz="19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2"/>
          <p:cNvSpPr>
            <a:spLocks noGrp="1" noChangeArrowheads="1"/>
          </p:cNvSpPr>
          <p:nvPr>
            <p:ph type="body" idx="1"/>
          </p:nvPr>
        </p:nvSpPr>
        <p:spPr bwMode="auto">
          <a:xfrm>
            <a:off x="559033" y="1357075"/>
            <a:ext cx="12665453" cy="570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108000" bIns="72000" numCol="1" anchor="t" anchorCtr="0" compatLnSpc="1">
            <a:prstTxWarp prst="textNoShape">
              <a:avLst/>
            </a:prstTxWarp>
          </a:bodyPr>
          <a:lstStyle/>
          <a:p>
            <a:pPr lvl="0"/>
            <a:r>
              <a:rPr lang="fr-FR" altLang="fr-FR" dirty="0"/>
              <a:t>Cliquez pour modifier les styles du texte du masque</a:t>
            </a:r>
          </a:p>
          <a:p>
            <a:pPr lvl="1"/>
            <a:r>
              <a:rPr lang="fr-FR" altLang="fr-FR" dirty="0"/>
              <a:t>Deuxième niveau</a:t>
            </a:r>
          </a:p>
          <a:p>
            <a:pPr lvl="2"/>
            <a:r>
              <a:rPr lang="fr-FR" altLang="fr-FR" dirty="0"/>
              <a:t>Troisième niveau</a:t>
            </a:r>
          </a:p>
          <a:p>
            <a:pPr lvl="3"/>
            <a:r>
              <a:rPr lang="fr-FR" altLang="fr-FR" dirty="0"/>
              <a:t>Quatrième niveau</a:t>
            </a:r>
          </a:p>
        </p:txBody>
      </p:sp>
      <p:sp>
        <p:nvSpPr>
          <p:cNvPr id="1027" name="Titre_Secafi"/>
          <p:cNvSpPr>
            <a:spLocks noGrp="1" noChangeArrowheads="1"/>
          </p:cNvSpPr>
          <p:nvPr>
            <p:ph type="title"/>
          </p:nvPr>
        </p:nvSpPr>
        <p:spPr bwMode="auto">
          <a:xfrm>
            <a:off x="559033" y="100085"/>
            <a:ext cx="12662301" cy="9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5999" rIns="0" bIns="71998" numCol="1" anchor="b" anchorCtr="0" compatLnSpc="1">
            <a:prstTxWarp prst="textNoShape">
              <a:avLst/>
            </a:prstTxWarp>
          </a:bodyPr>
          <a:lstStyle/>
          <a:p>
            <a:pPr lvl="0"/>
            <a:endParaRPr lang="fr-FR" altLang="fr-FR" dirty="0"/>
          </a:p>
        </p:txBody>
      </p:sp>
      <p:sp>
        <p:nvSpPr>
          <p:cNvPr id="111641" name="Rectangle 25"/>
          <p:cNvSpPr>
            <a:spLocks noGrp="1" noChangeArrowheads="1"/>
          </p:cNvSpPr>
          <p:nvPr>
            <p:ph type="sldNum" sz="quarter" idx="4"/>
          </p:nvPr>
        </p:nvSpPr>
        <p:spPr bwMode="auto">
          <a:xfrm>
            <a:off x="12619833" y="7147829"/>
            <a:ext cx="601500" cy="182291"/>
          </a:xfrm>
          <a:prstGeom prst="rect">
            <a:avLst/>
          </a:prstGeom>
          <a:noFill/>
          <a:ln>
            <a:noFill/>
          </a:ln>
          <a:effectLst/>
        </p:spPr>
        <p:txBody>
          <a:bodyPr vert="horz" wrap="square" lIns="0" tIns="0" rIns="0" bIns="0" numCol="1" anchor="b" anchorCtr="0" compatLnSpc="1">
            <a:prstTxWarp prst="textNoShape">
              <a:avLst/>
            </a:prstTxWarp>
          </a:bodyPr>
          <a:lstStyle>
            <a:lvl1pPr algn="ctr">
              <a:defRPr sz="1425" b="1">
                <a:solidFill>
                  <a:schemeClr val="accent4"/>
                </a:solidFill>
                <a:latin typeface="Gill Sans MT" pitchFamily="34" charset="0"/>
                <a:cs typeface="Segoe UI" pitchFamily="34" charset="0"/>
              </a:defRPr>
            </a:lvl1pPr>
          </a:lstStyle>
          <a:p>
            <a:fld id="{FD495AF3-2BE3-4F2F-A3F0-65C3F202E4D2}" type="slidenum">
              <a:rPr lang="fr-FR" altLang="fr-FR" smtClean="0"/>
              <a:pPr/>
              <a:t>‹N°›</a:t>
            </a:fld>
            <a:endParaRPr lang="fr-FR" altLang="fr-FR" dirty="0"/>
          </a:p>
        </p:txBody>
      </p:sp>
      <p:pic>
        <p:nvPicPr>
          <p:cNvPr id="1033" name="Image 14" descr="logo secafi.jp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51151" y="7293360"/>
            <a:ext cx="1441715" cy="3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e 36"/>
          <p:cNvGrpSpPr/>
          <p:nvPr/>
        </p:nvGrpSpPr>
        <p:grpSpPr>
          <a:xfrm flipH="1">
            <a:off x="12190900" y="7083149"/>
            <a:ext cx="428930" cy="304740"/>
            <a:chOff x="422275" y="838200"/>
            <a:chExt cx="332435" cy="314325"/>
          </a:xfrm>
          <a:solidFill>
            <a:srgbClr val="80003B"/>
          </a:solidFill>
        </p:grpSpPr>
        <p:sp>
          <p:nvSpPr>
            <p:cNvPr id="38" name="Triangle isocèle 23"/>
            <p:cNvSpPr/>
            <p:nvPr userDrawn="1"/>
          </p:nvSpPr>
          <p:spPr bwMode="auto">
            <a:xfrm>
              <a:off x="422275" y="840583"/>
              <a:ext cx="330127" cy="181768"/>
            </a:xfrm>
            <a:custGeom>
              <a:avLst/>
              <a:gdLst>
                <a:gd name="connsiteX0" fmla="*/ 0 w 265833"/>
                <a:gd name="connsiteY0" fmla="*/ 184150 h 184150"/>
                <a:gd name="connsiteX1" fmla="*/ 265833 w 265833"/>
                <a:gd name="connsiteY1" fmla="*/ 0 h 184150"/>
                <a:gd name="connsiteX2" fmla="*/ 265833 w 265833"/>
                <a:gd name="connsiteY2" fmla="*/ 184150 h 184150"/>
                <a:gd name="connsiteX3" fmla="*/ 0 w 265833"/>
                <a:gd name="connsiteY3" fmla="*/ 184150 h 184150"/>
                <a:gd name="connsiteX0" fmla="*/ 0 w 330127"/>
                <a:gd name="connsiteY0" fmla="*/ 181768 h 181768"/>
                <a:gd name="connsiteX1" fmla="*/ 330127 w 330127"/>
                <a:gd name="connsiteY1" fmla="*/ 0 h 181768"/>
                <a:gd name="connsiteX2" fmla="*/ 265833 w 330127"/>
                <a:gd name="connsiteY2" fmla="*/ 181768 h 181768"/>
                <a:gd name="connsiteX3" fmla="*/ 0 w 330127"/>
                <a:gd name="connsiteY3" fmla="*/ 181768 h 181768"/>
                <a:gd name="connsiteX0" fmla="*/ 0 w 330127"/>
                <a:gd name="connsiteY0" fmla="*/ 181768 h 181768"/>
                <a:gd name="connsiteX1" fmla="*/ 330127 w 330127"/>
                <a:gd name="connsiteY1" fmla="*/ 0 h 181768"/>
                <a:gd name="connsiteX2" fmla="*/ 253926 w 330127"/>
                <a:gd name="connsiteY2" fmla="*/ 181768 h 181768"/>
                <a:gd name="connsiteX3" fmla="*/ 0 w 330127"/>
                <a:gd name="connsiteY3" fmla="*/ 181768 h 181768"/>
              </a:gdLst>
              <a:ahLst/>
              <a:cxnLst>
                <a:cxn ang="0">
                  <a:pos x="connsiteX0" y="connsiteY0"/>
                </a:cxn>
                <a:cxn ang="0">
                  <a:pos x="connsiteX1" y="connsiteY1"/>
                </a:cxn>
                <a:cxn ang="0">
                  <a:pos x="connsiteX2" y="connsiteY2"/>
                </a:cxn>
                <a:cxn ang="0">
                  <a:pos x="connsiteX3" y="connsiteY3"/>
                </a:cxn>
              </a:cxnLst>
              <a:rect l="l" t="t" r="r" b="b"/>
              <a:pathLst>
                <a:path w="330127" h="181768">
                  <a:moveTo>
                    <a:pt x="0" y="181768"/>
                  </a:moveTo>
                  <a:lnTo>
                    <a:pt x="330127" y="0"/>
                  </a:lnTo>
                  <a:lnTo>
                    <a:pt x="253926" y="181768"/>
                  </a:lnTo>
                  <a:lnTo>
                    <a:pt x="0" y="181768"/>
                  </a:lnTo>
                  <a:close/>
                </a:path>
              </a:pathLst>
            </a:custGeom>
            <a:grp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lIns="84055" tIns="42028" rIns="84055" bIns="42028" rtlCol="0" anchor="ctr"/>
            <a:lstStyle/>
            <a:p>
              <a:pPr algn="ctr" defTabSz="884645" eaLnBrk="0" hangingPunct="0">
                <a:lnSpc>
                  <a:spcPct val="90000"/>
                </a:lnSpc>
              </a:pPr>
              <a:endParaRPr lang="fr-FR" sz="1526" b="1" i="1" dirty="0">
                <a:solidFill>
                  <a:schemeClr val="tx1"/>
                </a:solidFill>
                <a:latin typeface="Arial" pitchFamily="34" charset="0"/>
              </a:endParaRPr>
            </a:p>
          </p:txBody>
        </p:sp>
        <p:cxnSp>
          <p:nvCxnSpPr>
            <p:cNvPr id="39" name="Connecteur droit 38"/>
            <p:cNvCxnSpPr/>
            <p:nvPr userDrawn="1"/>
          </p:nvCxnSpPr>
          <p:spPr bwMode="auto">
            <a:xfrm flipV="1">
              <a:off x="422275" y="838200"/>
              <a:ext cx="332435" cy="184150"/>
            </a:xfrm>
            <a:prstGeom prst="line">
              <a:avLst/>
            </a:prstGeom>
            <a:grpFill/>
            <a:ln w="28575" cap="rnd" cmpd="sng" algn="ctr">
              <a:solidFill>
                <a:srgbClr val="00407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 name="Connecteur droit 39"/>
            <p:cNvCxnSpPr/>
            <p:nvPr userDrawn="1"/>
          </p:nvCxnSpPr>
          <p:spPr bwMode="auto">
            <a:xfrm flipV="1">
              <a:off x="621506" y="838200"/>
              <a:ext cx="133204" cy="314325"/>
            </a:xfrm>
            <a:prstGeom prst="line">
              <a:avLst/>
            </a:prstGeom>
            <a:grpFill/>
            <a:ln w="28575" cap="rnd" cmpd="sng" algn="ctr">
              <a:solidFill>
                <a:srgbClr val="00407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41" name="Connecteur droit 40"/>
          <p:cNvCxnSpPr/>
          <p:nvPr/>
        </p:nvCxnSpPr>
        <p:spPr bwMode="auto">
          <a:xfrm>
            <a:off x="1" y="7265101"/>
            <a:ext cx="12619832" cy="0"/>
          </a:xfrm>
          <a:prstGeom prst="line">
            <a:avLst/>
          </a:prstGeom>
          <a:noFill/>
          <a:ln w="28575" cap="rnd" cmpd="sng" algn="ctr">
            <a:solidFill>
              <a:srgbClr val="00407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Connecteur droit 47"/>
          <p:cNvCxnSpPr/>
          <p:nvPr/>
        </p:nvCxnSpPr>
        <p:spPr bwMode="auto">
          <a:xfrm>
            <a:off x="13224486" y="7260903"/>
            <a:ext cx="458154" cy="0"/>
          </a:xfrm>
          <a:prstGeom prst="line">
            <a:avLst/>
          </a:prstGeom>
          <a:noFill/>
          <a:ln w="28575" cap="rnd" cmpd="sng" algn="ctr">
            <a:solidFill>
              <a:srgbClr val="00407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Espace réservé du pied de page 1"/>
          <p:cNvSpPr>
            <a:spLocks noGrp="1"/>
          </p:cNvSpPr>
          <p:nvPr>
            <p:ph type="ftr" sz="quarter" idx="3"/>
          </p:nvPr>
        </p:nvSpPr>
        <p:spPr>
          <a:xfrm>
            <a:off x="0" y="7265101"/>
            <a:ext cx="13679488" cy="429512"/>
          </a:xfrm>
          <a:prstGeom prst="rect">
            <a:avLst/>
          </a:prstGeom>
        </p:spPr>
        <p:txBody>
          <a:bodyPr vert="horz" lIns="95198" tIns="47599" rIns="95198" bIns="47599" rtlCol="0" anchor="ctr"/>
          <a:lstStyle>
            <a:lvl1pPr algn="ctr">
              <a:defRPr sz="916">
                <a:solidFill>
                  <a:schemeClr val="tx1"/>
                </a:solidFill>
                <a:latin typeface="+mj-lt"/>
              </a:defRPr>
            </a:lvl1pPr>
          </a:lstStyle>
          <a:p>
            <a:r>
              <a:rPr lang="fr-FR">
                <a:cs typeface="Segoe UI Light" pitchFamily="34" charset="0"/>
              </a:rPr>
              <a:t>SG - Réorganisation des BU/SU - CSEE des Services Centraux Parisiens – La réorganisation de RESG - Avril 2024</a:t>
            </a:r>
            <a:endParaRPr lang="fr-FR" dirty="0">
              <a:cs typeface="Segoe UI Light" pitchFamily="34" charset="0"/>
            </a:endParaRPr>
          </a:p>
        </p:txBody>
      </p:sp>
      <p:sp>
        <p:nvSpPr>
          <p:cNvPr id="4" name="Rectangle 3"/>
          <p:cNvSpPr/>
          <p:nvPr/>
        </p:nvSpPr>
        <p:spPr bwMode="auto">
          <a:xfrm>
            <a:off x="470440" y="1092445"/>
            <a:ext cx="12763607" cy="36635"/>
          </a:xfrm>
          <a:prstGeom prst="rect">
            <a:avLst/>
          </a:prstGeom>
          <a:gradFill>
            <a:gsLst>
              <a:gs pos="0">
                <a:schemeClr val="accent6"/>
              </a:gs>
              <a:gs pos="100000">
                <a:schemeClr val="bg1"/>
              </a:gs>
              <a:gs pos="100000">
                <a:schemeClr val="accent1">
                  <a:shade val="94000"/>
                  <a:satMod val="135000"/>
                </a:schemeClr>
              </a:gs>
            </a:gsLst>
            <a:lin ang="10800000" scaled="0"/>
          </a:gradFill>
          <a:ln>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85537" tIns="42769" rIns="85537" bIns="42769" rtlCol="0" anchor="ctr"/>
          <a:lstStyle/>
          <a:p>
            <a:pPr algn="ctr" defTabSz="849721" eaLnBrk="0" hangingPunct="0">
              <a:lnSpc>
                <a:spcPct val="90000"/>
              </a:lnSpc>
            </a:pPr>
            <a:endParaRPr lang="fr-FR" sz="1425" b="1" i="1" dirty="0">
              <a:solidFill>
                <a:schemeClr val="bg1"/>
              </a:solidFill>
              <a:latin typeface="Arial" pitchFamily="34" charset="0"/>
            </a:endParaRPr>
          </a:p>
        </p:txBody>
      </p:sp>
    </p:spTree>
    <p:extLst>
      <p:ext uri="{BB962C8B-B14F-4D97-AF65-F5344CB8AC3E}">
        <p14:creationId xmlns:p14="http://schemas.microsoft.com/office/powerpoint/2010/main" val="231908771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Lst>
  <p:hf hdr="0" dt="0"/>
  <p:txStyles>
    <p:titleStyle>
      <a:lvl1pPr algn="r" defTabSz="1073010" rtl="0" eaLnBrk="1" fontAlgn="base" hangingPunct="1">
        <a:spcBef>
          <a:spcPct val="0"/>
        </a:spcBef>
        <a:spcAft>
          <a:spcPct val="0"/>
        </a:spcAft>
        <a:defRPr sz="2137" b="1">
          <a:solidFill>
            <a:schemeClr val="tx1"/>
          </a:solidFill>
          <a:latin typeface="Segoe UI" panose="020B0502040204020203" pitchFamily="34" charset="0"/>
          <a:ea typeface="+mj-ea"/>
          <a:cs typeface="Segoe UI" panose="020B0502040204020203" pitchFamily="34" charset="0"/>
        </a:defRPr>
      </a:lvl1pPr>
      <a:lvl2pPr algn="r" defTabSz="1073010" rtl="0" eaLnBrk="1" fontAlgn="base" hangingPunct="1">
        <a:spcBef>
          <a:spcPct val="0"/>
        </a:spcBef>
        <a:spcAft>
          <a:spcPct val="0"/>
        </a:spcAft>
        <a:defRPr sz="2137" b="1">
          <a:solidFill>
            <a:srgbClr val="004070"/>
          </a:solidFill>
          <a:latin typeface="Segoe UI" pitchFamily="34" charset="0"/>
          <a:cs typeface="Segoe UI" pitchFamily="34" charset="0"/>
        </a:defRPr>
      </a:lvl2pPr>
      <a:lvl3pPr algn="r" defTabSz="1073010" rtl="0" eaLnBrk="1" fontAlgn="base" hangingPunct="1">
        <a:spcBef>
          <a:spcPct val="0"/>
        </a:spcBef>
        <a:spcAft>
          <a:spcPct val="0"/>
        </a:spcAft>
        <a:defRPr sz="2137" b="1">
          <a:solidFill>
            <a:srgbClr val="004070"/>
          </a:solidFill>
          <a:latin typeface="Segoe UI" pitchFamily="34" charset="0"/>
          <a:cs typeface="Segoe UI" pitchFamily="34" charset="0"/>
        </a:defRPr>
      </a:lvl3pPr>
      <a:lvl4pPr algn="r" defTabSz="1073010" rtl="0" eaLnBrk="1" fontAlgn="base" hangingPunct="1">
        <a:spcBef>
          <a:spcPct val="0"/>
        </a:spcBef>
        <a:spcAft>
          <a:spcPct val="0"/>
        </a:spcAft>
        <a:defRPr sz="2137" b="1">
          <a:solidFill>
            <a:srgbClr val="004070"/>
          </a:solidFill>
          <a:latin typeface="Segoe UI" pitchFamily="34" charset="0"/>
          <a:cs typeface="Segoe UI" pitchFamily="34" charset="0"/>
        </a:defRPr>
      </a:lvl4pPr>
      <a:lvl5pPr algn="r" defTabSz="1073010" rtl="0" eaLnBrk="1" fontAlgn="base" hangingPunct="1">
        <a:spcBef>
          <a:spcPct val="0"/>
        </a:spcBef>
        <a:spcAft>
          <a:spcPct val="0"/>
        </a:spcAft>
        <a:defRPr sz="2137" b="1">
          <a:solidFill>
            <a:srgbClr val="004070"/>
          </a:solidFill>
          <a:latin typeface="Segoe UI" pitchFamily="34" charset="0"/>
          <a:cs typeface="Segoe UI" pitchFamily="34" charset="0"/>
        </a:defRPr>
      </a:lvl5pPr>
      <a:lvl6pPr marL="484368" algn="r" defTabSz="1073010" rtl="0" eaLnBrk="1" fontAlgn="base" hangingPunct="1">
        <a:lnSpc>
          <a:spcPct val="90000"/>
        </a:lnSpc>
        <a:spcBef>
          <a:spcPct val="0"/>
        </a:spcBef>
        <a:spcAft>
          <a:spcPct val="0"/>
        </a:spcAft>
        <a:defRPr sz="2137">
          <a:solidFill>
            <a:srgbClr val="000000"/>
          </a:solidFill>
          <a:latin typeface="Univers" pitchFamily="34" charset="0"/>
        </a:defRPr>
      </a:lvl6pPr>
      <a:lvl7pPr marL="968737" algn="r" defTabSz="1073010" rtl="0" eaLnBrk="1" fontAlgn="base" hangingPunct="1">
        <a:lnSpc>
          <a:spcPct val="90000"/>
        </a:lnSpc>
        <a:spcBef>
          <a:spcPct val="0"/>
        </a:spcBef>
        <a:spcAft>
          <a:spcPct val="0"/>
        </a:spcAft>
        <a:defRPr sz="2137">
          <a:solidFill>
            <a:srgbClr val="000000"/>
          </a:solidFill>
          <a:latin typeface="Univers" pitchFamily="34" charset="0"/>
        </a:defRPr>
      </a:lvl7pPr>
      <a:lvl8pPr marL="1453105" algn="r" defTabSz="1073010" rtl="0" eaLnBrk="1" fontAlgn="base" hangingPunct="1">
        <a:lnSpc>
          <a:spcPct val="90000"/>
        </a:lnSpc>
        <a:spcBef>
          <a:spcPct val="0"/>
        </a:spcBef>
        <a:spcAft>
          <a:spcPct val="0"/>
        </a:spcAft>
        <a:defRPr sz="2137">
          <a:solidFill>
            <a:srgbClr val="000000"/>
          </a:solidFill>
          <a:latin typeface="Univers" pitchFamily="34" charset="0"/>
        </a:defRPr>
      </a:lvl8pPr>
      <a:lvl9pPr marL="1937474" algn="r" defTabSz="1073010" rtl="0" eaLnBrk="1" fontAlgn="base" hangingPunct="1">
        <a:lnSpc>
          <a:spcPct val="90000"/>
        </a:lnSpc>
        <a:spcBef>
          <a:spcPct val="0"/>
        </a:spcBef>
        <a:spcAft>
          <a:spcPct val="0"/>
        </a:spcAft>
        <a:defRPr sz="2137">
          <a:solidFill>
            <a:srgbClr val="000000"/>
          </a:solidFill>
          <a:latin typeface="Univers" pitchFamily="34" charset="0"/>
        </a:defRPr>
      </a:lvl9pPr>
    </p:titleStyle>
    <p:bodyStyle>
      <a:lvl1pPr marL="293069" indent="-219802" algn="just" defTabSz="1073010" rtl="0" eaLnBrk="1" fontAlgn="base" hangingPunct="1">
        <a:lnSpc>
          <a:spcPct val="100000"/>
        </a:lnSpc>
        <a:spcBef>
          <a:spcPts val="2035"/>
        </a:spcBef>
        <a:spcAft>
          <a:spcPct val="0"/>
        </a:spcAft>
        <a:buClr>
          <a:srgbClr val="80003B"/>
        </a:buClr>
        <a:buSzPct val="115000"/>
        <a:buFontTx/>
        <a:buBlip>
          <a:blip r:embed="rId28"/>
        </a:buBlip>
        <a:defRPr lang="fr-FR" sz="1628" b="0" dirty="0">
          <a:solidFill>
            <a:schemeClr val="tx1"/>
          </a:solidFill>
          <a:latin typeface="Segoe UI" panose="020B0502040204020203" pitchFamily="34" charset="0"/>
          <a:ea typeface="+mn-ea"/>
          <a:cs typeface="Segoe UI" panose="020B0502040204020203" pitchFamily="34" charset="0"/>
        </a:defRPr>
      </a:lvl1pPr>
      <a:lvl2pPr marL="805939" indent="-219802" algn="just" defTabSz="1073010" rtl="0" eaLnBrk="1" fontAlgn="base" hangingPunct="1">
        <a:lnSpc>
          <a:spcPct val="100000"/>
        </a:lnSpc>
        <a:spcBef>
          <a:spcPts val="712"/>
        </a:spcBef>
        <a:spcAft>
          <a:spcPct val="0"/>
        </a:spcAft>
        <a:buClr>
          <a:srgbClr val="80003B"/>
        </a:buClr>
        <a:buSzPct val="80000"/>
        <a:buFontTx/>
        <a:buBlip>
          <a:blip r:embed="rId29"/>
        </a:buBlip>
        <a:defRPr lang="fr-FR" sz="1425" dirty="0">
          <a:solidFill>
            <a:schemeClr val="tx1"/>
          </a:solidFill>
          <a:latin typeface="Segoe UI" panose="020B0502040204020203" pitchFamily="34" charset="0"/>
          <a:cs typeface="Segoe UI" panose="020B0502040204020203" pitchFamily="34" charset="0"/>
        </a:defRPr>
      </a:lvl2pPr>
      <a:lvl3pPr marL="1062374" indent="-219802" algn="just" defTabSz="1073010" rtl="0" eaLnBrk="1" fontAlgn="base" hangingPunct="1">
        <a:lnSpc>
          <a:spcPct val="100000"/>
        </a:lnSpc>
        <a:spcBef>
          <a:spcPts val="407"/>
        </a:spcBef>
        <a:spcAft>
          <a:spcPct val="0"/>
        </a:spcAft>
        <a:buClr>
          <a:schemeClr val="accent2"/>
        </a:buClr>
        <a:buSzPct val="80000"/>
        <a:buFontTx/>
        <a:buBlip>
          <a:blip r:embed="rId30"/>
        </a:buBlip>
        <a:defRPr lang="fr-FR" sz="1221" dirty="0">
          <a:solidFill>
            <a:schemeClr val="tx1"/>
          </a:solidFill>
          <a:latin typeface="Segoe UI" panose="020B0502040204020203" pitchFamily="34" charset="0"/>
          <a:cs typeface="Segoe UI" panose="020B0502040204020203" pitchFamily="34" charset="0"/>
        </a:defRPr>
      </a:lvl3pPr>
      <a:lvl4pPr marL="1245542" indent="-183168" algn="just" defTabSz="1073010" rtl="0" eaLnBrk="1" fontAlgn="base" hangingPunct="1">
        <a:lnSpc>
          <a:spcPct val="100000"/>
        </a:lnSpc>
        <a:spcBef>
          <a:spcPts val="407"/>
        </a:spcBef>
        <a:spcAft>
          <a:spcPct val="0"/>
        </a:spcAft>
        <a:buClr>
          <a:schemeClr val="accent4"/>
        </a:buClr>
        <a:buSzPct val="60000"/>
        <a:buFont typeface="Wingdings" pitchFamily="2" charset="2"/>
        <a:buChar char="l"/>
        <a:defRPr lang="fr-FR" sz="1221" dirty="0">
          <a:solidFill>
            <a:schemeClr val="tx1"/>
          </a:solidFill>
          <a:latin typeface="Segoe UI" panose="020B0502040204020203" pitchFamily="34" charset="0"/>
          <a:cs typeface="Segoe UI" panose="020B0502040204020203" pitchFamily="34" charset="0"/>
        </a:defRPr>
      </a:lvl4pPr>
      <a:lvl5pPr marL="1518697" indent="-265730" algn="l" defTabSz="1073010" rtl="0" eaLnBrk="1" fontAlgn="base" hangingPunct="1">
        <a:lnSpc>
          <a:spcPct val="130000"/>
        </a:lnSpc>
        <a:spcBef>
          <a:spcPct val="20000"/>
        </a:spcBef>
        <a:spcAft>
          <a:spcPct val="0"/>
        </a:spcAft>
        <a:buClr>
          <a:schemeClr val="accent4"/>
        </a:buClr>
        <a:buFont typeface="Arial" pitchFamily="34" charset="0"/>
        <a:buChar char="•"/>
        <a:defRPr lang="fr-FR" sz="1221" dirty="0">
          <a:solidFill>
            <a:srgbClr val="004070"/>
          </a:solidFill>
          <a:latin typeface="Segoe UI" pitchFamily="34" charset="0"/>
          <a:cs typeface="Segoe UI" pitchFamily="34" charset="0"/>
        </a:defRPr>
      </a:lvl5pPr>
      <a:lvl6pPr marL="2633753" indent="-265730" algn="just" defTabSz="1073010" rtl="0" eaLnBrk="1" fontAlgn="base" hangingPunct="1">
        <a:lnSpc>
          <a:spcPct val="130000"/>
        </a:lnSpc>
        <a:spcBef>
          <a:spcPct val="20000"/>
        </a:spcBef>
        <a:spcAft>
          <a:spcPct val="0"/>
        </a:spcAft>
        <a:buClr>
          <a:srgbClr val="24246E"/>
        </a:buClr>
        <a:buFont typeface="Wingdings" pitchFamily="2" charset="2"/>
        <a:buChar char=""/>
        <a:defRPr sz="1526">
          <a:solidFill>
            <a:srgbClr val="000000"/>
          </a:solidFill>
          <a:latin typeface="+mn-lt"/>
        </a:defRPr>
      </a:lvl6pPr>
      <a:lvl7pPr marL="3118122" indent="-265730" algn="just" defTabSz="1073010" rtl="0" eaLnBrk="1" fontAlgn="base" hangingPunct="1">
        <a:lnSpc>
          <a:spcPct val="130000"/>
        </a:lnSpc>
        <a:spcBef>
          <a:spcPct val="20000"/>
        </a:spcBef>
        <a:spcAft>
          <a:spcPct val="0"/>
        </a:spcAft>
        <a:buClr>
          <a:srgbClr val="24246E"/>
        </a:buClr>
        <a:buFont typeface="Wingdings" pitchFamily="2" charset="2"/>
        <a:buChar char=""/>
        <a:defRPr sz="1526">
          <a:solidFill>
            <a:srgbClr val="000000"/>
          </a:solidFill>
          <a:latin typeface="+mn-lt"/>
        </a:defRPr>
      </a:lvl7pPr>
      <a:lvl8pPr marL="3602489" indent="-265730" algn="just" defTabSz="1073010" rtl="0" eaLnBrk="1" fontAlgn="base" hangingPunct="1">
        <a:lnSpc>
          <a:spcPct val="130000"/>
        </a:lnSpc>
        <a:spcBef>
          <a:spcPct val="20000"/>
        </a:spcBef>
        <a:spcAft>
          <a:spcPct val="0"/>
        </a:spcAft>
        <a:buClr>
          <a:srgbClr val="24246E"/>
        </a:buClr>
        <a:buFont typeface="Wingdings" pitchFamily="2" charset="2"/>
        <a:buChar char=""/>
        <a:defRPr sz="1526">
          <a:solidFill>
            <a:srgbClr val="000000"/>
          </a:solidFill>
          <a:latin typeface="+mn-lt"/>
        </a:defRPr>
      </a:lvl8pPr>
      <a:lvl9pPr marL="4086858" indent="-265730" algn="just" defTabSz="1073010" rtl="0" eaLnBrk="1" fontAlgn="base" hangingPunct="1">
        <a:lnSpc>
          <a:spcPct val="130000"/>
        </a:lnSpc>
        <a:spcBef>
          <a:spcPct val="20000"/>
        </a:spcBef>
        <a:spcAft>
          <a:spcPct val="0"/>
        </a:spcAft>
        <a:buClr>
          <a:srgbClr val="24246E"/>
        </a:buClr>
        <a:buFont typeface="Wingdings" pitchFamily="2" charset="2"/>
        <a:buChar char=""/>
        <a:defRPr sz="1526">
          <a:solidFill>
            <a:srgbClr val="000000"/>
          </a:solidFill>
          <a:latin typeface="+mn-lt"/>
        </a:defRPr>
      </a:lvl9pPr>
    </p:bodyStyle>
    <p:otherStyle>
      <a:defPPr>
        <a:defRPr lang="fr-FR"/>
      </a:defPPr>
      <a:lvl1pPr marL="0" algn="l" defTabSz="968737" rtl="0" eaLnBrk="1" latinLnBrk="0" hangingPunct="1">
        <a:defRPr sz="1933" kern="1200">
          <a:solidFill>
            <a:schemeClr val="tx1"/>
          </a:solidFill>
          <a:latin typeface="+mn-lt"/>
          <a:ea typeface="+mn-ea"/>
          <a:cs typeface="+mn-cs"/>
        </a:defRPr>
      </a:lvl1pPr>
      <a:lvl2pPr marL="484368" algn="l" defTabSz="968737" rtl="0" eaLnBrk="1" latinLnBrk="0" hangingPunct="1">
        <a:defRPr sz="1933" kern="1200">
          <a:solidFill>
            <a:schemeClr val="tx1"/>
          </a:solidFill>
          <a:latin typeface="+mn-lt"/>
          <a:ea typeface="+mn-ea"/>
          <a:cs typeface="+mn-cs"/>
        </a:defRPr>
      </a:lvl2pPr>
      <a:lvl3pPr marL="968737" algn="l" defTabSz="968737" rtl="0" eaLnBrk="1" latinLnBrk="0" hangingPunct="1">
        <a:defRPr sz="1933" kern="1200">
          <a:solidFill>
            <a:schemeClr val="tx1"/>
          </a:solidFill>
          <a:latin typeface="+mn-lt"/>
          <a:ea typeface="+mn-ea"/>
          <a:cs typeface="+mn-cs"/>
        </a:defRPr>
      </a:lvl3pPr>
      <a:lvl4pPr marL="1453105" algn="l" defTabSz="968737" rtl="0" eaLnBrk="1" latinLnBrk="0" hangingPunct="1">
        <a:defRPr sz="1933" kern="1200">
          <a:solidFill>
            <a:schemeClr val="tx1"/>
          </a:solidFill>
          <a:latin typeface="+mn-lt"/>
          <a:ea typeface="+mn-ea"/>
          <a:cs typeface="+mn-cs"/>
        </a:defRPr>
      </a:lvl4pPr>
      <a:lvl5pPr marL="1937474" algn="l" defTabSz="968737" rtl="0" eaLnBrk="1" latinLnBrk="0" hangingPunct="1">
        <a:defRPr sz="1933" kern="1200">
          <a:solidFill>
            <a:schemeClr val="tx1"/>
          </a:solidFill>
          <a:latin typeface="+mn-lt"/>
          <a:ea typeface="+mn-ea"/>
          <a:cs typeface="+mn-cs"/>
        </a:defRPr>
      </a:lvl5pPr>
      <a:lvl6pPr marL="2421842" algn="l" defTabSz="968737" rtl="0" eaLnBrk="1" latinLnBrk="0" hangingPunct="1">
        <a:defRPr sz="1933" kern="1200">
          <a:solidFill>
            <a:schemeClr val="tx1"/>
          </a:solidFill>
          <a:latin typeface="+mn-lt"/>
          <a:ea typeface="+mn-ea"/>
          <a:cs typeface="+mn-cs"/>
        </a:defRPr>
      </a:lvl6pPr>
      <a:lvl7pPr marL="2906211" algn="l" defTabSz="968737" rtl="0" eaLnBrk="1" latinLnBrk="0" hangingPunct="1">
        <a:defRPr sz="1933" kern="1200">
          <a:solidFill>
            <a:schemeClr val="tx1"/>
          </a:solidFill>
          <a:latin typeface="+mn-lt"/>
          <a:ea typeface="+mn-ea"/>
          <a:cs typeface="+mn-cs"/>
        </a:defRPr>
      </a:lvl7pPr>
      <a:lvl8pPr marL="3390578" algn="l" defTabSz="968737" rtl="0" eaLnBrk="1" latinLnBrk="0" hangingPunct="1">
        <a:defRPr sz="1933" kern="1200">
          <a:solidFill>
            <a:schemeClr val="tx1"/>
          </a:solidFill>
          <a:latin typeface="+mn-lt"/>
          <a:ea typeface="+mn-ea"/>
          <a:cs typeface="+mn-cs"/>
        </a:defRPr>
      </a:lvl8pPr>
      <a:lvl9pPr marL="3874947" algn="l" defTabSz="968737" rtl="0" eaLnBrk="1" latinLnBrk="0" hangingPunct="1">
        <a:defRPr sz="19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6.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6.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6.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6.xml"/><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FE11FD-8AF7-4C27-953C-0FC38FAA4159}"/>
              </a:ext>
            </a:extLst>
          </p:cNvPr>
          <p:cNvSpPr>
            <a:spLocks noGrp="1"/>
          </p:cNvSpPr>
          <p:nvPr>
            <p:ph type="ctrTitle" sz="quarter"/>
          </p:nvPr>
        </p:nvSpPr>
        <p:spPr/>
        <p:txBody>
          <a:bodyPr/>
          <a:lstStyle/>
          <a:p>
            <a:r>
              <a:rPr lang="fr-FR" dirty="0"/>
              <a:t>GBSU</a:t>
            </a:r>
          </a:p>
        </p:txBody>
      </p:sp>
      <p:sp>
        <p:nvSpPr>
          <p:cNvPr id="3" name="Espace réservé du texte 2">
            <a:extLst>
              <a:ext uri="{FF2B5EF4-FFF2-40B4-BE49-F238E27FC236}">
                <a16:creationId xmlns:a16="http://schemas.microsoft.com/office/drawing/2014/main" id="{07FC0C78-EB60-44A8-ABC4-A9EF81159547}"/>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883060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396457"/>
            <a:ext cx="12204000" cy="5613821"/>
          </a:xfrm>
        </p:spPr>
        <p:txBody>
          <a:bodyPr/>
          <a:lstStyle/>
          <a:p>
            <a:pPr>
              <a:lnSpc>
                <a:spcPct val="107000"/>
              </a:lnSpc>
              <a:spcAft>
                <a:spcPts val="800"/>
              </a:spcAft>
            </a:pPr>
            <a:r>
              <a:rPr lang="fr-FR" dirty="0"/>
              <a:t>Ces craintes sont toujours fondées sur des </a:t>
            </a:r>
            <a:r>
              <a:rPr lang="fr-FR" b="1" dirty="0"/>
              <a:t>expériences vécues</a:t>
            </a:r>
            <a:r>
              <a:rPr lang="fr-FR" dirty="0"/>
              <a:t>, qu’il nous semble impératif de prendre en compte.</a:t>
            </a:r>
          </a:p>
          <a:p>
            <a:pPr>
              <a:lnSpc>
                <a:spcPct val="107000"/>
              </a:lnSpc>
              <a:spcAft>
                <a:spcPts val="800"/>
              </a:spcAft>
            </a:pPr>
            <a:r>
              <a:rPr lang="fr-FR" dirty="0"/>
              <a:t>À cela s’ajoute la remarque moult fois répétées de l’effet néfaste du </a:t>
            </a:r>
            <a:r>
              <a:rPr lang="fr-FR" b="1" i="1" dirty="0"/>
              <a:t>turn-over</a:t>
            </a:r>
            <a:r>
              <a:rPr lang="fr-FR" b="1" dirty="0"/>
              <a:t> très élevé des GSC en Inde </a:t>
            </a:r>
            <a:r>
              <a:rPr lang="fr-FR" dirty="0"/>
              <a:t>sur la maîtrise technique des équipes locales, qui a pour conséquence d’alourdir très vite le travail des équipes en France.</a:t>
            </a:r>
          </a:p>
          <a:p>
            <a:pPr>
              <a:lnSpc>
                <a:spcPct val="107000"/>
              </a:lnSpc>
              <a:spcAft>
                <a:spcPts val="800"/>
              </a:spcAft>
            </a:pPr>
            <a:endParaRPr lang="fr-FR" dirty="0"/>
          </a:p>
          <a:p>
            <a:pPr>
              <a:lnSpc>
                <a:spcPct val="107000"/>
              </a:lnSpc>
              <a:spcAft>
                <a:spcPts val="800"/>
              </a:spcAft>
            </a:pPr>
            <a:endParaRPr lang="fr-FR" dirty="0"/>
          </a:p>
          <a:p>
            <a:pPr>
              <a:lnSpc>
                <a:spcPct val="107000"/>
              </a:lnSpc>
              <a:spcAft>
                <a:spcPts val="800"/>
              </a:spcAft>
            </a:pPr>
            <a:endParaRPr lang="fr-FR" dirty="0"/>
          </a:p>
          <a:p>
            <a:pPr>
              <a:lnSpc>
                <a:spcPct val="107000"/>
              </a:lnSpc>
              <a:spcAft>
                <a:spcPts val="800"/>
              </a:spcAft>
            </a:pPr>
            <a:endParaRPr lang="fr-FR" dirty="0"/>
          </a:p>
          <a:p>
            <a:pPr>
              <a:lnSpc>
                <a:spcPct val="107000"/>
              </a:lnSpc>
              <a:spcAft>
                <a:spcPts val="800"/>
              </a:spcAft>
            </a:pPr>
            <a:r>
              <a:rPr lang="fr-FR" dirty="0"/>
              <a:t>Il convient de souligner, de manière générale, que les salariés que nous avons rencontrés sont souvent désireux, voire impatients, de </a:t>
            </a:r>
            <a:r>
              <a:rPr lang="fr-FR" b="1" dirty="0"/>
              <a:t>participer à la mise en route de la nouvelle organisation </a:t>
            </a:r>
            <a:r>
              <a:rPr lang="fr-FR" dirty="0"/>
              <a:t>que propose GBTO.</a:t>
            </a:r>
          </a:p>
          <a:p>
            <a:pPr>
              <a:lnSpc>
                <a:spcPct val="107000"/>
              </a:lnSpc>
              <a:spcAft>
                <a:spcPts val="800"/>
              </a:spcAft>
            </a:pPr>
            <a:r>
              <a:rPr lang="fr-FR" dirty="0"/>
              <a:t>La mise à contribution des salariés permettrait de situer la nouvelle organisation qui se met en place dans son périmètre réel, qui est le Monde entier.</a:t>
            </a:r>
          </a:p>
          <a:p>
            <a:pPr>
              <a:lnSpc>
                <a:spcPct val="107000"/>
              </a:lnSpc>
              <a:spcAft>
                <a:spcPts val="800"/>
              </a:spcAft>
            </a:pPr>
            <a:r>
              <a:rPr lang="fr-FR" dirty="0"/>
              <a:t>Et en prenant en compte la </a:t>
            </a:r>
            <a:r>
              <a:rPr lang="fr-FR" b="1" dirty="0"/>
              <a:t>dimension mondiale de GBTO</a:t>
            </a:r>
            <a:r>
              <a:rPr lang="fr-FR" dirty="0"/>
              <a:t>, les salariés comprendraient mieux le contexte et la temporalité dans lesquels cette réorganisation s’inscrit. </a:t>
            </a: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Le manque de maîtrise de la temporalité des suppressions de poste pourrait créer des tensions sérieuses sur la charge de travail des équipes restantes (3/3)</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dirty="0"/>
              <a:t>SG - Réorganisation des BU/SU - CSEE des Services Centraux Parisiens – La réorganisation de RESG - Avril 2024</a:t>
            </a:r>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10</a:t>
            </a:fld>
            <a:endParaRPr lang="fr-FR" altLang="fr-FR" dirty="0"/>
          </a:p>
        </p:txBody>
      </p:sp>
      <p:grpSp>
        <p:nvGrpSpPr>
          <p:cNvPr id="3" name="preconisation">
            <a:extLst>
              <a:ext uri="{FF2B5EF4-FFF2-40B4-BE49-F238E27FC236}">
                <a16:creationId xmlns:a16="http://schemas.microsoft.com/office/drawing/2014/main" id="{AFE40D58-DDFA-2F39-3BB3-2E0155C728DE}"/>
              </a:ext>
            </a:extLst>
          </p:cNvPr>
          <p:cNvGrpSpPr/>
          <p:nvPr/>
        </p:nvGrpSpPr>
        <p:grpSpPr>
          <a:xfrm>
            <a:off x="1116000" y="2556000"/>
            <a:ext cx="11736000" cy="1728000"/>
            <a:chOff x="4050669" y="1470866"/>
            <a:chExt cx="13077424" cy="1728000"/>
          </a:xfrm>
        </p:grpSpPr>
        <p:sp>
          <p:nvSpPr>
            <p:cNvPr id="6" name="preconisation_texte">
              <a:extLst>
                <a:ext uri="{FF2B5EF4-FFF2-40B4-BE49-F238E27FC236}">
                  <a16:creationId xmlns:a16="http://schemas.microsoft.com/office/drawing/2014/main" id="{A31EA741-F2EF-0490-334A-3D2EF9A98660}"/>
                </a:ext>
              </a:extLst>
            </p:cNvPr>
            <p:cNvSpPr txBox="1">
              <a:spLocks/>
            </p:cNvSpPr>
            <p:nvPr/>
          </p:nvSpPr>
          <p:spPr>
            <a:xfrm>
              <a:off x="4852092" y="2334866"/>
              <a:ext cx="12276001" cy="864000"/>
            </a:xfrm>
            <a:prstGeom prst="round2DiagRect">
              <a:avLst>
                <a:gd name="adj1" fmla="val 5537"/>
                <a:gd name="adj2" fmla="val 0"/>
              </a:avLst>
            </a:prstGeom>
            <a:solidFill>
              <a:schemeClr val="bg1">
                <a:lumMod val="95000"/>
              </a:schemeClr>
            </a:solidFill>
          </p:spPr>
          <p:txBody>
            <a:bodyPr lIns="0" tIns="0" rIns="0" bIns="0"/>
            <a:lstStyle>
              <a:lvl1pPr marL="361950" marR="0" indent="-276225" algn="just" defTabSz="1023179" rtl="0" eaLnBrk="1" fontAlgn="auto" latinLnBrk="0" hangingPunct="1">
                <a:lnSpc>
                  <a:spcPct val="100000"/>
                </a:lnSpc>
                <a:spcBef>
                  <a:spcPts val="1197"/>
                </a:spcBef>
                <a:spcAft>
                  <a:spcPts val="0"/>
                </a:spcAft>
                <a:buClr>
                  <a:srgbClr val="E62930"/>
                </a:buClr>
                <a:buSzPct val="100000"/>
                <a:buFontTx/>
                <a:buBlip>
                  <a:blip r:embed="rId2"/>
                </a:buBlip>
                <a:tabLst/>
                <a:defRPr kumimoji="0" lang="fr-FR" sz="1600" b="0" i="0" u="none" strike="noStrike" kern="1200" cap="none" spc="0" normalizeH="0" baseline="0" noProof="0">
                  <a:ln>
                    <a:noFill/>
                  </a:ln>
                  <a:solidFill>
                    <a:schemeClr val="tx1"/>
                  </a:solidFill>
                  <a:effectLst/>
                  <a:uLnTx/>
                  <a:uFillTx/>
                  <a:latin typeface="+mn-lt"/>
                  <a:ea typeface="+mn-ea"/>
                  <a:cs typeface="Calibri Light" panose="020F0302020204030204" pitchFamily="34" charset="0"/>
                </a:defRPr>
              </a:lvl1pPr>
              <a:lvl2pPr marL="895350" marR="0" indent="-266700" algn="just" defTabSz="1023179" rtl="0" eaLnBrk="1" fontAlgn="auto" latinLnBrk="0" hangingPunct="1">
                <a:lnSpc>
                  <a:spcPct val="100000"/>
                </a:lnSpc>
                <a:spcBef>
                  <a:spcPts val="698"/>
                </a:spcBef>
                <a:spcAft>
                  <a:spcPts val="0"/>
                </a:spcAft>
                <a:buClr>
                  <a:srgbClr val="0F6396"/>
                </a:buClr>
                <a:buSzTx/>
                <a:buFont typeface="Wingdings" panose="05000000000000000000" pitchFamily="2" charset="2"/>
                <a:buChar char="§"/>
                <a:tabLst/>
                <a:defRPr kumimoji="0" lang="fr-FR" sz="1400" b="0" i="0" u="none" strike="noStrike" kern="1200" cap="none" spc="0" normalizeH="0" baseline="0" noProof="0">
                  <a:ln>
                    <a:noFill/>
                  </a:ln>
                  <a:solidFill>
                    <a:schemeClr val="tx1"/>
                  </a:solidFill>
                  <a:effectLst/>
                  <a:uLnTx/>
                  <a:uFillTx/>
                  <a:latin typeface="+mn-lt"/>
                  <a:cs typeface="Calibri Light" panose="020F0302020204030204" pitchFamily="34" charset="0"/>
                </a:defRPr>
              </a:lvl2pPr>
              <a:lvl3pPr marL="1257300" marR="0" indent="-266700" algn="just" defTabSz="1023179" rtl="0" eaLnBrk="1" fontAlgn="auto" latinLnBrk="0" hangingPunct="1">
                <a:lnSpc>
                  <a:spcPct val="100000"/>
                </a:lnSpc>
                <a:spcBef>
                  <a:spcPts val="399"/>
                </a:spcBef>
                <a:spcAft>
                  <a:spcPts val="0"/>
                </a:spcAft>
                <a:buClr>
                  <a:srgbClr val="0F6396"/>
                </a:buClr>
                <a:buSzTx/>
                <a:buFont typeface="Calibri" panose="020F0502020204030204" pitchFamily="34" charset="0"/>
                <a:buChar char="-"/>
                <a:tabLst/>
                <a:defRPr kumimoji="0" lang="fr-FR" sz="1200" b="0" i="0" u="none" strike="noStrike" kern="1200" cap="none" spc="0" normalizeH="0" baseline="0" noProof="0">
                  <a:ln>
                    <a:noFill/>
                  </a:ln>
                  <a:solidFill>
                    <a:schemeClr val="tx1"/>
                  </a:solidFill>
                  <a:effectLst/>
                  <a:uLnTx/>
                  <a:uFillTx/>
                  <a:latin typeface="+mn-lt"/>
                  <a:cs typeface="Calibri Light" panose="020F0302020204030204" pitchFamily="34" charset="0"/>
                </a:defRPr>
              </a:lvl3pPr>
              <a:lvl4pPr marL="1619250" marR="0" indent="-276225" algn="just" defTabSz="1023179" rtl="0" eaLnBrk="1" fontAlgn="auto" latinLnBrk="0" hangingPunct="1">
                <a:lnSpc>
                  <a:spcPct val="100000"/>
                </a:lnSpc>
                <a:spcBef>
                  <a:spcPts val="399"/>
                </a:spcBef>
                <a:spcAft>
                  <a:spcPts val="0"/>
                </a:spcAft>
                <a:buClr>
                  <a:srgbClr val="0F6396"/>
                </a:buClr>
                <a:buSzTx/>
                <a:buFont typeface="Calibri Light" panose="020F0302020204030204" pitchFamily="34" charset="0"/>
                <a:buChar char="‐"/>
                <a:tabLst/>
                <a:defRPr kumimoji="0" lang="fr-FR" altLang="fr-FR" sz="1100" b="0" i="0" u="none" strike="noStrike" kern="1200" cap="none" spc="0" normalizeH="0" baseline="0" noProof="0" dirty="0">
                  <a:ln>
                    <a:noFill/>
                  </a:ln>
                  <a:solidFill>
                    <a:schemeClr val="tx1"/>
                  </a:solidFill>
                  <a:effectLst/>
                  <a:uLnTx/>
                  <a:uFillTx/>
                  <a:latin typeface="+mn-lt"/>
                  <a:cs typeface="Calibri Light" panose="020F0302020204030204" pitchFamily="34" charset="0"/>
                </a:defRPr>
              </a:lvl4pPr>
              <a:lvl5pPr marL="1312863" marR="0" indent="300038" algn="l" defTabSz="257171" rtl="0" eaLnBrk="1" fontAlgn="auto" latinLnBrk="0" hangingPunct="1">
                <a:lnSpc>
                  <a:spcPct val="100000"/>
                </a:lnSpc>
                <a:spcBef>
                  <a:spcPts val="300"/>
                </a:spcBef>
                <a:spcAft>
                  <a:spcPts val="300"/>
                </a:spcAft>
                <a:buClrTx/>
                <a:buSzTx/>
                <a:buFont typeface="Wingdings" panose="05000000000000000000" pitchFamily="2" charset="2"/>
                <a:buChar char="ü"/>
                <a:tabLst/>
                <a:defRPr lang="fr-FR" sz="1200" baseline="0" dirty="0">
                  <a:solidFill>
                    <a:schemeClr val="tx1"/>
                  </a:solidFill>
                  <a:latin typeface="+mj-lt"/>
                  <a:cs typeface="Segoe UI" pitchFamily="34" charset="0"/>
                </a:defRPr>
              </a:lvl5pPr>
              <a:lvl6pPr marL="1455841" indent="-146886" algn="just" defTabSz="593121" rtl="0" eaLnBrk="1" fontAlgn="base" hangingPunct="1">
                <a:lnSpc>
                  <a:spcPct val="130000"/>
                </a:lnSpc>
                <a:spcBef>
                  <a:spcPct val="20000"/>
                </a:spcBef>
                <a:spcAft>
                  <a:spcPct val="0"/>
                </a:spcAft>
                <a:buClr>
                  <a:srgbClr val="24246E"/>
                </a:buClr>
                <a:buFont typeface="Wingdings" pitchFamily="2" charset="2"/>
                <a:buChar char=""/>
                <a:defRPr sz="100">
                  <a:solidFill>
                    <a:srgbClr val="000000"/>
                  </a:solidFill>
                  <a:latin typeface="+mn-lt"/>
                </a:defRPr>
              </a:lvl6pPr>
              <a:lvl7pPr marL="1576698" indent="0" algn="just" defTabSz="593121" rtl="0" eaLnBrk="1" fontAlgn="base" hangingPunct="1">
                <a:lnSpc>
                  <a:spcPct val="130000"/>
                </a:lnSpc>
                <a:spcBef>
                  <a:spcPct val="20000"/>
                </a:spcBef>
                <a:spcAft>
                  <a:spcPct val="0"/>
                </a:spcAft>
                <a:buClr>
                  <a:srgbClr val="24246E"/>
                </a:buClr>
                <a:buFont typeface="Wingdings" pitchFamily="2" charset="2"/>
                <a:buNone/>
                <a:defRPr sz="1700">
                  <a:solidFill>
                    <a:srgbClr val="000000"/>
                  </a:solidFill>
                  <a:latin typeface="+mn-lt"/>
                </a:defRPr>
              </a:lvl7pPr>
              <a:lvl8pPr marL="1844436" indent="0" algn="just" defTabSz="593121" rtl="0" eaLnBrk="1" fontAlgn="base" hangingPunct="1">
                <a:lnSpc>
                  <a:spcPct val="130000"/>
                </a:lnSpc>
                <a:spcBef>
                  <a:spcPct val="20000"/>
                </a:spcBef>
                <a:spcAft>
                  <a:spcPct val="0"/>
                </a:spcAft>
                <a:buClr>
                  <a:srgbClr val="24246E"/>
                </a:buClr>
                <a:buFont typeface="Wingdings" pitchFamily="2" charset="2"/>
                <a:buNone/>
                <a:defRPr kumimoji="0" lang="fr-FR" sz="1396" b="0" i="0" u="none" strike="noStrike" kern="1200" cap="none" spc="0" normalizeH="0" baseline="0" noProof="0" dirty="0">
                  <a:ln>
                    <a:noFill/>
                  </a:ln>
                  <a:solidFill>
                    <a:schemeClr val="tx1"/>
                  </a:solidFill>
                  <a:effectLst/>
                  <a:uLnTx/>
                  <a:uFillTx/>
                  <a:latin typeface="+mn-lt"/>
                  <a:cs typeface="Calibri Light" panose="020F0302020204030204" pitchFamily="34" charset="0"/>
                </a:defRPr>
              </a:lvl8pPr>
              <a:lvl9pPr marL="2259063" indent="-146886" algn="just" defTabSz="593121" rtl="0" eaLnBrk="1" fontAlgn="base" hangingPunct="1">
                <a:lnSpc>
                  <a:spcPct val="130000"/>
                </a:lnSpc>
                <a:spcBef>
                  <a:spcPct val="20000"/>
                </a:spcBef>
                <a:spcAft>
                  <a:spcPct val="0"/>
                </a:spcAft>
                <a:buClr>
                  <a:srgbClr val="24246E"/>
                </a:buClr>
                <a:buFont typeface="Wingdings" pitchFamily="2" charset="2"/>
                <a:buChar char=""/>
                <a:defRPr sz="844">
                  <a:solidFill>
                    <a:srgbClr val="000000"/>
                  </a:solidFill>
                  <a:latin typeface="+mn-lt"/>
                </a:defRPr>
              </a:lvl9pPr>
            </a:lstStyle>
            <a:p>
              <a:pPr marL="361950" marR="0" lvl="0" indent="-276225" algn="just" defTabSz="1023179" rtl="0" eaLnBrk="1" fontAlgn="auto" latinLnBrk="0" hangingPunct="1">
                <a:lnSpc>
                  <a:spcPct val="100000"/>
                </a:lnSpc>
                <a:spcBef>
                  <a:spcPts val="1197"/>
                </a:spcBef>
                <a:spcAft>
                  <a:spcPts val="0"/>
                </a:spcAft>
                <a:buClr>
                  <a:srgbClr val="E62930"/>
                </a:buClr>
                <a:buSzPct val="100000"/>
                <a:buFontTx/>
                <a:buBlip>
                  <a:blip r:embed="rId2"/>
                </a:buBlip>
                <a:tabLst/>
                <a:defRPr/>
              </a:pPr>
              <a:r>
                <a:rPr kumimoji="0" lang="fr-FR" sz="1600" b="0" i="0" u="none" strike="noStrike" kern="1200" cap="none" spc="0" normalizeH="0" baseline="0" noProof="0" dirty="0">
                  <a:ln>
                    <a:noFill/>
                  </a:ln>
                  <a:solidFill>
                    <a:srgbClr val="35383B"/>
                  </a:solidFill>
                  <a:effectLst/>
                  <a:uLnTx/>
                  <a:uFillTx/>
                  <a:latin typeface="Calibri Light"/>
                  <a:ea typeface="+mn-ea"/>
                  <a:cs typeface="Calibri Light" panose="020F0302020204030204" pitchFamily="34" charset="0"/>
                </a:rPr>
                <a:t>La </a:t>
              </a:r>
              <a:r>
                <a:rPr lang="fr-FR" dirty="0">
                  <a:solidFill>
                    <a:srgbClr val="35383B"/>
                  </a:solidFill>
                  <a:latin typeface="Calibri Light"/>
                </a:rPr>
                <a:t>période de transition qui doit systématiquement être préparée en cas de délocalisation d’activité devrait cette fois-ci embarquer les salariés des équipes concernées en France dès que possible, de telle sorte que le dispositif qui serait mis en place permette de parer à toutes les éventualités et, surtout, d’éviter toute surcharge de travail à ces salariés.</a:t>
              </a:r>
              <a:endParaRPr kumimoji="0" lang="fr-FR" sz="1600" b="0" i="0" u="none" strike="noStrike" kern="1200" cap="none" spc="0" normalizeH="0" baseline="0" noProof="0" dirty="0">
                <a:ln>
                  <a:noFill/>
                </a:ln>
                <a:solidFill>
                  <a:srgbClr val="35383B"/>
                </a:solidFill>
                <a:effectLst/>
                <a:uLnTx/>
                <a:uFillTx/>
                <a:latin typeface="Calibri Light"/>
                <a:ea typeface="+mn-ea"/>
                <a:cs typeface="Calibri Light" panose="020F0302020204030204" pitchFamily="34" charset="0"/>
              </a:endParaRPr>
            </a:p>
          </p:txBody>
        </p:sp>
        <p:sp>
          <p:nvSpPr>
            <p:cNvPr id="7" name="preconisation_titre">
              <a:extLst>
                <a:ext uri="{FF2B5EF4-FFF2-40B4-BE49-F238E27FC236}">
                  <a16:creationId xmlns:a16="http://schemas.microsoft.com/office/drawing/2014/main" id="{197A45B7-1634-79F9-EDEF-3BC57A170EBD}"/>
                </a:ext>
              </a:extLst>
            </p:cNvPr>
            <p:cNvSpPr/>
            <p:nvPr/>
          </p:nvSpPr>
          <p:spPr>
            <a:xfrm>
              <a:off x="4832337" y="2046866"/>
              <a:ext cx="2688941" cy="212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accent1"/>
                  </a:solidFill>
                  <a:latin typeface="Calibri" panose="020F0502020204030204" pitchFamily="34" charset="0"/>
                  <a:cs typeface="Calibri" panose="020F0502020204030204" pitchFamily="34" charset="0"/>
                </a:rPr>
                <a:t>RECOMMANDATION</a:t>
              </a:r>
            </a:p>
          </p:txBody>
        </p:sp>
        <p:pic>
          <p:nvPicPr>
            <p:cNvPr id="8" name="preconisation_logo">
              <a:extLst>
                <a:ext uri="{FF2B5EF4-FFF2-40B4-BE49-F238E27FC236}">
                  <a16:creationId xmlns:a16="http://schemas.microsoft.com/office/drawing/2014/main" id="{8D49C172-FA6D-7CF8-4D88-12E30AEB2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669" y="1470866"/>
              <a:ext cx="917103" cy="807790"/>
            </a:xfrm>
            <a:prstGeom prst="rect">
              <a:avLst/>
            </a:prstGeom>
          </p:spPr>
        </p:pic>
      </p:grpSp>
    </p:spTree>
    <p:extLst>
      <p:ext uri="{BB962C8B-B14F-4D97-AF65-F5344CB8AC3E}">
        <p14:creationId xmlns:p14="http://schemas.microsoft.com/office/powerpoint/2010/main" val="1749012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Contexte de la réorganisation : la délocalisation est une tendance de fond, et même si le recours aux prestataires externes a chuté, la dynamique d’activité est défavorable à l’Europe</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dirty="0"/>
              <a:t>SG - Réorganisation des BU/SU - CSEE des Services Centraux Parisiens – La réorganisation de RESG - Avril 2024</a:t>
            </a:r>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11</a:t>
            </a:fld>
            <a:endParaRPr lang="fr-FR" altLang="fr-FR" dirty="0"/>
          </a:p>
        </p:txBody>
      </p:sp>
      <p:pic>
        <p:nvPicPr>
          <p:cNvPr id="10" name="Image 9">
            <a:extLst>
              <a:ext uri="{FF2B5EF4-FFF2-40B4-BE49-F238E27FC236}">
                <a16:creationId xmlns:a16="http://schemas.microsoft.com/office/drawing/2014/main" id="{347F5EE9-CE73-B544-5325-EC2D852EAB8F}"/>
              </a:ext>
            </a:extLst>
          </p:cNvPr>
          <p:cNvPicPr preferRelativeResize="0">
            <a:picLocks/>
          </p:cNvPicPr>
          <p:nvPr/>
        </p:nvPicPr>
        <p:blipFill>
          <a:blip r:embed="rId2"/>
          <a:stretch>
            <a:fillRect/>
          </a:stretch>
        </p:blipFill>
        <p:spPr>
          <a:xfrm>
            <a:off x="0" y="1331999"/>
            <a:ext cx="13679488" cy="2592000"/>
          </a:xfrm>
          <a:prstGeom prst="rect">
            <a:avLst/>
          </a:prstGeom>
        </p:spPr>
      </p:pic>
      <p:pic>
        <p:nvPicPr>
          <p:cNvPr id="11" name="Image 10">
            <a:extLst>
              <a:ext uri="{FF2B5EF4-FFF2-40B4-BE49-F238E27FC236}">
                <a16:creationId xmlns:a16="http://schemas.microsoft.com/office/drawing/2014/main" id="{2EE98095-7382-7853-88CC-5C5E23C46A9F}"/>
              </a:ext>
            </a:extLst>
          </p:cNvPr>
          <p:cNvPicPr>
            <a:picLocks noChangeAspect="1"/>
          </p:cNvPicPr>
          <p:nvPr/>
        </p:nvPicPr>
        <p:blipFill>
          <a:blip r:embed="rId3"/>
          <a:stretch>
            <a:fillRect/>
          </a:stretch>
        </p:blipFill>
        <p:spPr>
          <a:xfrm>
            <a:off x="576000" y="4320000"/>
            <a:ext cx="6467475" cy="2181225"/>
          </a:xfrm>
          <a:prstGeom prst="rect">
            <a:avLst/>
          </a:prstGeom>
        </p:spPr>
      </p:pic>
      <p:pic>
        <p:nvPicPr>
          <p:cNvPr id="12" name="Image 11">
            <a:extLst>
              <a:ext uri="{FF2B5EF4-FFF2-40B4-BE49-F238E27FC236}">
                <a16:creationId xmlns:a16="http://schemas.microsoft.com/office/drawing/2014/main" id="{04C1E268-7C02-708F-AC5C-ECF4EF9B4E12}"/>
              </a:ext>
            </a:extLst>
          </p:cNvPr>
          <p:cNvPicPr preferRelativeResize="0">
            <a:picLocks/>
          </p:cNvPicPr>
          <p:nvPr/>
        </p:nvPicPr>
        <p:blipFill>
          <a:blip r:embed="rId4"/>
          <a:stretch>
            <a:fillRect/>
          </a:stretch>
        </p:blipFill>
        <p:spPr>
          <a:xfrm>
            <a:off x="7380004" y="4355990"/>
            <a:ext cx="5687568" cy="2815118"/>
          </a:xfrm>
          <a:prstGeom prst="rect">
            <a:avLst/>
          </a:prstGeom>
        </p:spPr>
      </p:pic>
    </p:spTree>
    <p:extLst>
      <p:ext uri="{BB962C8B-B14F-4D97-AF65-F5344CB8AC3E}">
        <p14:creationId xmlns:p14="http://schemas.microsoft.com/office/powerpoint/2010/main" val="385041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396457"/>
            <a:ext cx="12204000" cy="5613821"/>
          </a:xfrm>
        </p:spPr>
        <p:txBody>
          <a:bodyPr/>
          <a:lstStyle/>
          <a:p>
            <a:pPr>
              <a:lnSpc>
                <a:spcPct val="107000"/>
              </a:lnSpc>
              <a:spcAft>
                <a:spcPts val="800"/>
              </a:spcAft>
            </a:pPr>
            <a:r>
              <a:rPr lang="fr-FR" sz="1800" dirty="0"/>
              <a:t>Si GBTO exécute son </a:t>
            </a:r>
            <a:r>
              <a:rPr lang="fr-FR" sz="1800" b="1" dirty="0"/>
              <a:t>budget 2024</a:t>
            </a:r>
            <a:r>
              <a:rPr lang="fr-FR" sz="1800" dirty="0"/>
              <a:t>, 75 M€ de réduction de charges auront été réalisées entre 2022 et 2024, soit </a:t>
            </a:r>
            <a:r>
              <a:rPr lang="fr-FR" sz="1800" b="1" dirty="0"/>
              <a:t>42% de l’objectif visé à l’horizon de 2026.</a:t>
            </a:r>
          </a:p>
          <a:p>
            <a:pPr>
              <a:lnSpc>
                <a:spcPct val="107000"/>
              </a:lnSpc>
              <a:spcAft>
                <a:spcPts val="800"/>
              </a:spcAft>
            </a:pPr>
            <a:r>
              <a:rPr lang="fr-FR" sz="1800" dirty="0"/>
              <a:t>Avec cette réduction de charges, ce sont </a:t>
            </a:r>
            <a:r>
              <a:rPr lang="fr-FR" sz="1800" b="1" dirty="0"/>
              <a:t>89,5% des économies prévues sur le </a:t>
            </a:r>
            <a:r>
              <a:rPr lang="fr-FR" sz="1800" b="1" i="1" dirty="0"/>
              <a:t>CHANGE </a:t>
            </a:r>
            <a:r>
              <a:rPr lang="fr-FR" sz="1800" dirty="0"/>
              <a:t>qui auront été faites, mais seulement 3,2% de celles prévues sur le </a:t>
            </a:r>
            <a:r>
              <a:rPr lang="fr-FR" sz="1800" i="1" dirty="0"/>
              <a:t>RUN</a:t>
            </a:r>
            <a:r>
              <a:rPr lang="fr-FR" sz="1800" dirty="0"/>
              <a:t>.</a:t>
            </a:r>
          </a:p>
          <a:p>
            <a:pPr>
              <a:lnSpc>
                <a:spcPct val="107000"/>
              </a:lnSpc>
              <a:spcAft>
                <a:spcPts val="800"/>
              </a:spcAft>
            </a:pPr>
            <a:r>
              <a:rPr lang="fr-FR" sz="1800" dirty="0"/>
              <a:t>Le chemin à venir pour atteindre à l’objectif des 180 M€ d’économies de charges pourrait devenir </a:t>
            </a:r>
            <a:r>
              <a:rPr lang="fr-FR" sz="1800" b="1" dirty="0"/>
              <a:t>de plus en plus difficile à accomplir.</a:t>
            </a: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On peut s’interroger sur le chemin qui reste à parcourir pour réaliser les 180 M€ d’économies visées</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dirty="0"/>
              <a:t>SG - Réorganisation des BU/SU - CSEE des Services Centraux Parisiens – La réorganisation de RESG - Avril 2024</a:t>
            </a:r>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12</a:t>
            </a:fld>
            <a:endParaRPr lang="fr-FR" altLang="fr-FR" dirty="0"/>
          </a:p>
        </p:txBody>
      </p:sp>
    </p:spTree>
    <p:extLst>
      <p:ext uri="{BB962C8B-B14F-4D97-AF65-F5344CB8AC3E}">
        <p14:creationId xmlns:p14="http://schemas.microsoft.com/office/powerpoint/2010/main" val="3849781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0156A2D-874D-40A7-99E7-78AC9F0430B3}"/>
              </a:ext>
            </a:extLst>
          </p:cNvPr>
          <p:cNvSpPr>
            <a:spLocks noGrp="1"/>
          </p:cNvSpPr>
          <p:nvPr>
            <p:ph type="body" sz="quarter" idx="12"/>
          </p:nvPr>
        </p:nvSpPr>
        <p:spPr>
          <a:xfrm>
            <a:off x="6439694" y="2266950"/>
            <a:ext cx="5161756" cy="2436369"/>
          </a:xfrm>
        </p:spPr>
        <p:txBody>
          <a:bodyPr>
            <a:normAutofit fontScale="92500"/>
          </a:bodyPr>
          <a:lstStyle/>
          <a:p>
            <a:r>
              <a:rPr lang="fr-FR" dirty="0"/>
              <a:t>Les attendus de la réorganisation de GBSU devenant GBTO</a:t>
            </a:r>
          </a:p>
        </p:txBody>
      </p:sp>
      <p:sp>
        <p:nvSpPr>
          <p:cNvPr id="3" name="Espace réservé du pied de page 2">
            <a:extLst>
              <a:ext uri="{FF2B5EF4-FFF2-40B4-BE49-F238E27FC236}">
                <a16:creationId xmlns:a16="http://schemas.microsoft.com/office/drawing/2014/main" id="{BF7B7DD0-F470-431D-B41B-ECF483885F14}"/>
              </a:ext>
            </a:extLst>
          </p:cNvPr>
          <p:cNvSpPr>
            <a:spLocks noGrp="1"/>
          </p:cNvSpPr>
          <p:nvPr>
            <p:ph type="ftr" sz="quarter" idx="13"/>
          </p:nvPr>
        </p:nvSpPr>
        <p:spPr>
          <a:xfrm>
            <a:off x="2852620" y="7234766"/>
            <a:ext cx="10080000" cy="249385"/>
          </a:xfrm>
        </p:spPr>
        <p:txBody>
          <a:bodyPr/>
          <a:lstStyle/>
          <a:p>
            <a:r>
              <a:rPr lang="fr-FR"/>
              <a:t>SG - Réorganisation des BU/SU - CSEE des Services Centraux Parisiens – La réorganisation de RESG - Avril 2024</a:t>
            </a:r>
            <a:endParaRPr lang="fr-FR" dirty="0"/>
          </a:p>
        </p:txBody>
      </p:sp>
      <p:sp>
        <p:nvSpPr>
          <p:cNvPr id="4" name="Espace réservé du numéro de diapositive 3">
            <a:extLst>
              <a:ext uri="{FF2B5EF4-FFF2-40B4-BE49-F238E27FC236}">
                <a16:creationId xmlns:a16="http://schemas.microsoft.com/office/drawing/2014/main" id="{E3281870-894B-4C78-8761-F41CDCC7B8C4}"/>
              </a:ext>
            </a:extLst>
          </p:cNvPr>
          <p:cNvSpPr>
            <a:spLocks noGrp="1"/>
          </p:cNvSpPr>
          <p:nvPr>
            <p:ph type="sldNum" sz="quarter" idx="14"/>
          </p:nvPr>
        </p:nvSpPr>
        <p:spPr>
          <a:xfrm>
            <a:off x="13047856" y="7258579"/>
            <a:ext cx="520683" cy="213823"/>
          </a:xfrm>
        </p:spPr>
        <p:txBody>
          <a:bodyPr/>
          <a:lstStyle/>
          <a:p>
            <a:fld id="{FD495AF3-2BE3-4F2F-A3F0-65C3F202E4D2}" type="slidenum">
              <a:rPr lang="fr-FR" altLang="fr-FR" smtClean="0"/>
              <a:pPr/>
              <a:t>13</a:t>
            </a:fld>
            <a:endParaRPr lang="fr-FR" altLang="fr-FR" dirty="0"/>
          </a:p>
        </p:txBody>
      </p:sp>
    </p:spTree>
    <p:extLst>
      <p:ext uri="{BB962C8B-B14F-4D97-AF65-F5344CB8AC3E}">
        <p14:creationId xmlns:p14="http://schemas.microsoft.com/office/powerpoint/2010/main" val="394125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59999"/>
            <a:ext cx="7488000" cy="5940000"/>
          </a:xfrm>
        </p:spPr>
        <p:txBody>
          <a:bodyPr/>
          <a:lstStyle/>
          <a:p>
            <a:pPr>
              <a:lnSpc>
                <a:spcPct val="107000"/>
              </a:lnSpc>
              <a:spcAft>
                <a:spcPts val="800"/>
              </a:spcAft>
            </a:pPr>
            <a:r>
              <a:rPr lang="fr-FR" dirty="0"/>
              <a:t>La consigne impérative assignée au Groupe le 18 septembre dernier de </a:t>
            </a:r>
            <a:r>
              <a:rPr lang="fr-FR" b="1" dirty="0"/>
              <a:t>réaliser 1,7 Md € d’économies entre 2022 et 2026 </a:t>
            </a:r>
            <a:r>
              <a:rPr lang="fr-FR" dirty="0"/>
              <a:t>s’impose évidemment à GBSU comme à toutes les autres BU/SU de la SG.</a:t>
            </a:r>
          </a:p>
          <a:p>
            <a:pPr>
              <a:lnSpc>
                <a:spcPct val="107000"/>
              </a:lnSpc>
              <a:spcAft>
                <a:spcPts val="800"/>
              </a:spcAft>
            </a:pPr>
            <a:r>
              <a:rPr lang="fr-FR" dirty="0"/>
              <a:t>Et comme les autres BU/SU, GBSU a mis à profit le champ de réflexion et d’action ouvert par cet oukase pour corriger les faiblesses, défauts et inadéquations qui nuisent ici ou là dans son organisation et son fonctionnement à ses performances opérationnelles au sens large.</a:t>
            </a:r>
          </a:p>
          <a:p>
            <a:pPr>
              <a:lnSpc>
                <a:spcPct val="107000"/>
              </a:lnSpc>
              <a:spcAft>
                <a:spcPts val="800"/>
              </a:spcAft>
            </a:pPr>
            <a:r>
              <a:rPr lang="fr-FR" dirty="0"/>
              <a:t>Et on verra que les leviers utilisés pour satisfaire à l’oukase ci-dessus mentionné correspondent beaucoup à ce que le Groupe a décliné comme moyens devant « </a:t>
            </a:r>
            <a:r>
              <a:rPr lang="fr-FR" b="1" dirty="0"/>
              <a:t>favoriser une culture de l’efficacité opérationnelle </a:t>
            </a:r>
            <a:r>
              <a:rPr lang="fr-FR" dirty="0"/>
              <a:t>» (cf. ci-contre). </a:t>
            </a:r>
          </a:p>
          <a:p>
            <a:pPr>
              <a:lnSpc>
                <a:spcPct val="107000"/>
              </a:lnSpc>
              <a:spcAft>
                <a:spcPts val="800"/>
              </a:spcAft>
            </a:pPr>
            <a:r>
              <a:rPr lang="fr-FR" dirty="0"/>
              <a:t>GBSU a engagé les travaux définissant le contenu de sa réorganisation dès l’été 2023, en mobilisant un peu moins d’une centaine de personnes (en 2023, l’effectif global de GBSU dans le Monde, ressources externes comprises, était de 11.605 personnes), avec une équipe-projet d’une dizaine de personnes pour en assurer la coordination et la consolidation, sans assistance extérieure.</a:t>
            </a:r>
          </a:p>
          <a:p>
            <a:pPr>
              <a:lnSpc>
                <a:spcPct val="107000"/>
              </a:lnSpc>
              <a:spcAft>
                <a:spcPts val="800"/>
              </a:spcAft>
            </a:pPr>
            <a:r>
              <a:rPr lang="fr-FR" dirty="0"/>
              <a:t>Le fruit obtenu de ces travaux à la fin de 2023 est le plan d’action qui doit permettre d’atteindre à l’objectif d’économies que se fixe GBSU pour contribuer à la réalisation des 1,7 Md € de </a:t>
            </a:r>
            <a:r>
              <a:rPr lang="fr-FR" i="1" dirty="0" err="1"/>
              <a:t>gross</a:t>
            </a:r>
            <a:r>
              <a:rPr lang="fr-FR" i="1" dirty="0"/>
              <a:t> </a:t>
            </a:r>
            <a:r>
              <a:rPr lang="fr-FR" i="1" dirty="0" err="1"/>
              <a:t>savings</a:t>
            </a:r>
            <a:r>
              <a:rPr lang="fr-FR" i="1" dirty="0"/>
              <a:t> </a:t>
            </a:r>
            <a:r>
              <a:rPr lang="fr-FR" dirty="0"/>
              <a:t>du Groupe. </a:t>
            </a: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1</a:t>
            </a:r>
            <a:r>
              <a:rPr lang="fr-FR" baseline="30000" dirty="0"/>
              <a:t>er</a:t>
            </a:r>
            <a:r>
              <a:rPr lang="fr-FR" dirty="0"/>
              <a:t> attendu : contribuer à la réduction impérative des coûts et investissements décaissés (</a:t>
            </a:r>
            <a:r>
              <a:rPr lang="fr-FR" i="1" dirty="0"/>
              <a:t>cash out</a:t>
            </a:r>
            <a:r>
              <a:rPr lang="fr-FR" dirty="0"/>
              <a:t>) de 1,7 Md € entre 2022 et 2026, assignée au Groupe</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14</a:t>
            </a:fld>
            <a:endParaRPr lang="fr-FR" altLang="fr-FR" dirty="0"/>
          </a:p>
        </p:txBody>
      </p:sp>
      <p:pic>
        <p:nvPicPr>
          <p:cNvPr id="3" name="Image 2">
            <a:extLst>
              <a:ext uri="{FF2B5EF4-FFF2-40B4-BE49-F238E27FC236}">
                <a16:creationId xmlns:a16="http://schemas.microsoft.com/office/drawing/2014/main" id="{92154A91-8664-40CB-BC12-16B66F35265B}"/>
              </a:ext>
            </a:extLst>
          </p:cNvPr>
          <p:cNvPicPr>
            <a:picLocks noChangeAspect="1"/>
          </p:cNvPicPr>
          <p:nvPr/>
        </p:nvPicPr>
        <p:blipFill>
          <a:blip r:embed="rId3"/>
          <a:stretch>
            <a:fillRect/>
          </a:stretch>
        </p:blipFill>
        <p:spPr>
          <a:xfrm>
            <a:off x="8550108" y="1260000"/>
            <a:ext cx="4965520" cy="720000"/>
          </a:xfrm>
          <a:prstGeom prst="rect">
            <a:avLst/>
          </a:prstGeom>
        </p:spPr>
      </p:pic>
      <p:pic>
        <p:nvPicPr>
          <p:cNvPr id="6" name="Image 5">
            <a:extLst>
              <a:ext uri="{FF2B5EF4-FFF2-40B4-BE49-F238E27FC236}">
                <a16:creationId xmlns:a16="http://schemas.microsoft.com/office/drawing/2014/main" id="{019056CC-6097-B6E0-9677-B013B0C65ADB}"/>
              </a:ext>
            </a:extLst>
          </p:cNvPr>
          <p:cNvPicPr>
            <a:picLocks noChangeAspect="1"/>
          </p:cNvPicPr>
          <p:nvPr/>
        </p:nvPicPr>
        <p:blipFill>
          <a:blip r:embed="rId4"/>
          <a:stretch>
            <a:fillRect/>
          </a:stretch>
        </p:blipFill>
        <p:spPr>
          <a:xfrm>
            <a:off x="8550108" y="1980000"/>
            <a:ext cx="5088001" cy="1152000"/>
          </a:xfrm>
          <a:prstGeom prst="rect">
            <a:avLst/>
          </a:prstGeom>
        </p:spPr>
      </p:pic>
      <p:pic>
        <p:nvPicPr>
          <p:cNvPr id="7" name="Image 6">
            <a:extLst>
              <a:ext uri="{FF2B5EF4-FFF2-40B4-BE49-F238E27FC236}">
                <a16:creationId xmlns:a16="http://schemas.microsoft.com/office/drawing/2014/main" id="{305CF8FC-2343-6959-51CE-DD9BE60BD9FD}"/>
              </a:ext>
            </a:extLst>
          </p:cNvPr>
          <p:cNvPicPr preferRelativeResize="0">
            <a:picLocks/>
          </p:cNvPicPr>
          <p:nvPr/>
        </p:nvPicPr>
        <p:blipFill>
          <a:blip r:embed="rId5"/>
          <a:stretch>
            <a:fillRect/>
          </a:stretch>
        </p:blipFill>
        <p:spPr>
          <a:xfrm>
            <a:off x="8620868" y="3132000"/>
            <a:ext cx="2376000" cy="3276000"/>
          </a:xfrm>
          <a:prstGeom prst="rect">
            <a:avLst/>
          </a:prstGeom>
        </p:spPr>
      </p:pic>
      <p:pic>
        <p:nvPicPr>
          <p:cNvPr id="8" name="Image 7">
            <a:extLst>
              <a:ext uri="{FF2B5EF4-FFF2-40B4-BE49-F238E27FC236}">
                <a16:creationId xmlns:a16="http://schemas.microsoft.com/office/drawing/2014/main" id="{13F0E72F-672C-2DC6-1988-CD9EC466E93E}"/>
              </a:ext>
            </a:extLst>
          </p:cNvPr>
          <p:cNvPicPr preferRelativeResize="0">
            <a:picLocks/>
          </p:cNvPicPr>
          <p:nvPr/>
        </p:nvPicPr>
        <p:blipFill>
          <a:blip r:embed="rId6"/>
          <a:stretch>
            <a:fillRect/>
          </a:stretch>
        </p:blipFill>
        <p:spPr>
          <a:xfrm>
            <a:off x="11083878" y="3132000"/>
            <a:ext cx="2340000" cy="3420000"/>
          </a:xfrm>
          <a:prstGeom prst="rect">
            <a:avLst/>
          </a:prstGeom>
        </p:spPr>
      </p:pic>
    </p:spTree>
    <p:extLst>
      <p:ext uri="{BB962C8B-B14F-4D97-AF65-F5344CB8AC3E}">
        <p14:creationId xmlns:p14="http://schemas.microsoft.com/office/powerpoint/2010/main" val="406566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59999"/>
            <a:ext cx="7236000" cy="5904000"/>
          </a:xfrm>
        </p:spPr>
        <p:txBody>
          <a:bodyPr/>
          <a:lstStyle/>
          <a:p>
            <a:pPr>
              <a:lnSpc>
                <a:spcPct val="107000"/>
              </a:lnSpc>
            </a:pPr>
            <a:r>
              <a:rPr lang="fr-FR" dirty="0"/>
              <a:t>Les </a:t>
            </a:r>
            <a:r>
              <a:rPr lang="fr-FR" b="1" dirty="0"/>
              <a:t>principaux axes de la réorganisation de GBSU </a:t>
            </a:r>
            <a:r>
              <a:rPr lang="fr-FR" dirty="0"/>
              <a:t>devenant GBTO sont les suivants :</a:t>
            </a:r>
          </a:p>
          <a:p>
            <a:pPr lvl="1">
              <a:lnSpc>
                <a:spcPct val="107000"/>
              </a:lnSpc>
            </a:pPr>
            <a:r>
              <a:rPr lang="fr-FR" sz="1500" dirty="0"/>
              <a:t>Corriger les problèmes d’</a:t>
            </a:r>
            <a:r>
              <a:rPr lang="fr-FR" sz="1500" b="1" dirty="0"/>
              <a:t>alignement avec les métiers des BU </a:t>
            </a:r>
            <a:r>
              <a:rPr lang="fr-FR" sz="1500" dirty="0"/>
              <a:t>(activités de marché, financements, banque d’investissement, activités de paiement et de cash management, services au métier Titres, banque privée internationale) du pilier GBIS, qui eux-mêmes évoluent. </a:t>
            </a:r>
          </a:p>
          <a:p>
            <a:pPr lvl="1">
              <a:lnSpc>
                <a:spcPct val="107000"/>
              </a:lnSpc>
            </a:pPr>
            <a:r>
              <a:rPr lang="fr-FR" sz="1500" b="1" dirty="0"/>
              <a:t>Simplifier l’organisation de GBSU </a:t>
            </a:r>
            <a:r>
              <a:rPr lang="fr-FR" sz="1500" dirty="0"/>
              <a:t>en </a:t>
            </a:r>
            <a:r>
              <a:rPr lang="fr-FR" sz="1500" b="1" dirty="0"/>
              <a:t>réduisant le nombre de départements </a:t>
            </a:r>
            <a:r>
              <a:rPr lang="fr-FR" sz="1500" dirty="0"/>
              <a:t>et en </a:t>
            </a:r>
            <a:r>
              <a:rPr lang="fr-FR" sz="1500" b="1" dirty="0"/>
              <a:t>mutualisant des équipes </a:t>
            </a:r>
            <a:r>
              <a:rPr lang="fr-FR" sz="1500" dirty="0"/>
              <a:t>partout où cela a du sens et où cela est possible.</a:t>
            </a:r>
          </a:p>
          <a:p>
            <a:pPr lvl="1">
              <a:lnSpc>
                <a:spcPct val="107000"/>
              </a:lnSpc>
            </a:pPr>
            <a:r>
              <a:rPr lang="fr-FR" sz="1500" dirty="0"/>
              <a:t>Déployer concrètement le </a:t>
            </a:r>
            <a:r>
              <a:rPr lang="fr-FR" sz="1500" b="1" dirty="0"/>
              <a:t>programme NORTH STAR de transformation de l’architecture informatique </a:t>
            </a:r>
            <a:r>
              <a:rPr lang="fr-FR" sz="1500" dirty="0"/>
              <a:t>des SI de GBSU </a:t>
            </a:r>
            <a:r>
              <a:rPr lang="fr-FR" sz="1500" b="1" dirty="0"/>
              <a:t>et de convergence des outils par domaine applicatif</a:t>
            </a:r>
            <a:r>
              <a:rPr lang="fr-FR" sz="1500" dirty="0"/>
              <a:t>, pour réduire le coût de l’IT.</a:t>
            </a:r>
          </a:p>
          <a:p>
            <a:pPr lvl="1">
              <a:lnSpc>
                <a:spcPct val="107000"/>
              </a:lnSpc>
            </a:pPr>
            <a:r>
              <a:rPr lang="fr-FR" sz="1500" dirty="0"/>
              <a:t>Acter </a:t>
            </a:r>
            <a:r>
              <a:rPr lang="fr-FR" sz="1500" b="1" dirty="0"/>
              <a:t>les gains d’efficacité et les décommissionnements d’application</a:t>
            </a:r>
            <a:r>
              <a:rPr lang="fr-FR" sz="1500" dirty="0"/>
              <a:t>s effectués récemment, ainsi que la </a:t>
            </a:r>
            <a:r>
              <a:rPr lang="fr-FR" sz="1500" b="1" dirty="0"/>
              <a:t>baisse annoncée de CTB </a:t>
            </a:r>
            <a:r>
              <a:rPr lang="fr-FR" sz="1500" dirty="0"/>
              <a:t>advenue et à venir d’ici à 2026.</a:t>
            </a:r>
          </a:p>
          <a:p>
            <a:pPr lvl="1">
              <a:lnSpc>
                <a:spcPct val="107000"/>
              </a:lnSpc>
            </a:pPr>
            <a:r>
              <a:rPr lang="fr-FR" sz="1500" dirty="0"/>
              <a:t>Réduire le coût de l’informatique et des opérations en </a:t>
            </a:r>
            <a:r>
              <a:rPr lang="fr-FR" sz="1500" b="1" dirty="0"/>
              <a:t>délocalisant des activités </a:t>
            </a:r>
            <a:r>
              <a:rPr lang="fr-FR" sz="1500" dirty="0"/>
              <a:t>chaque fois que cela est possible et praticable sans effet déplorable.</a:t>
            </a:r>
          </a:p>
          <a:p>
            <a:pPr>
              <a:lnSpc>
                <a:spcPct val="107000"/>
              </a:lnSpc>
              <a:spcAft>
                <a:spcPts val="800"/>
              </a:spcAft>
            </a:pPr>
            <a:r>
              <a:rPr lang="fr-FR" dirty="0"/>
              <a:t>Le coût de l’IT, dans l’acception que lui donne la SG dans le contexte présent, est composé du coût des développeurs et autres fonctions relevant de l’IT ; du coût d’usage des infrastructures ; et des investissements (appréciés en </a:t>
            </a:r>
            <a:r>
              <a:rPr lang="fr-FR" i="1" dirty="0"/>
              <a:t>cash out</a:t>
            </a:r>
            <a:r>
              <a:rPr lang="fr-FR" dirty="0"/>
              <a:t>). </a:t>
            </a:r>
          </a:p>
          <a:p>
            <a:pPr>
              <a:lnSpc>
                <a:spcPct val="107000"/>
              </a:lnSpc>
              <a:spcAft>
                <a:spcPts val="800"/>
              </a:spcAft>
            </a:pPr>
            <a:r>
              <a:rPr lang="fr-FR" dirty="0"/>
              <a:t>Il pèse </a:t>
            </a:r>
            <a:r>
              <a:rPr lang="fr-FR" b="1" dirty="0"/>
              <a:t>19,7% du PNB en 2023 </a:t>
            </a:r>
            <a:r>
              <a:rPr lang="fr-FR" dirty="0"/>
              <a:t>(la moyenne des meilleurs concurrents est à 13%) et doit passer à </a:t>
            </a:r>
            <a:r>
              <a:rPr lang="fr-FR" b="1" dirty="0"/>
              <a:t>14,7% en 2026</a:t>
            </a:r>
            <a:r>
              <a:rPr lang="fr-FR" dirty="0"/>
              <a:t>, en agissant sur les charges et en augmentant les revenus de GBIS.</a:t>
            </a:r>
          </a:p>
          <a:p>
            <a:pPr>
              <a:lnSpc>
                <a:spcPct val="107000"/>
              </a:lnSpc>
              <a:spcAft>
                <a:spcPts val="800"/>
              </a:spcAft>
            </a:pPr>
            <a:endParaRPr lang="fr-FR" dirty="0"/>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2</a:t>
            </a:r>
            <a:r>
              <a:rPr lang="fr-FR" baseline="30000" dirty="0"/>
              <a:t>ème</a:t>
            </a:r>
            <a:r>
              <a:rPr lang="fr-FR" dirty="0"/>
              <a:t> attendu : faire des économies par la transformation de GBSU sans mettre en péril la capacité à délivrer des services à GBIS et leur qualité</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15</a:t>
            </a:fld>
            <a:endParaRPr lang="fr-FR" altLang="fr-FR" dirty="0"/>
          </a:p>
        </p:txBody>
      </p:sp>
      <p:pic>
        <p:nvPicPr>
          <p:cNvPr id="3" name="Image 3">
            <a:extLst>
              <a:ext uri="{FF2B5EF4-FFF2-40B4-BE49-F238E27FC236}">
                <a16:creationId xmlns:a16="http://schemas.microsoft.com/office/drawing/2014/main" id="{618F1C77-F8AC-96AF-C148-5AE0B244FE9E}"/>
              </a:ext>
            </a:extLst>
          </p:cNvPr>
          <p:cNvPicPr preferRelativeResize="0">
            <a:picLocks noChangeArrowheads="1"/>
          </p:cNvPicPr>
          <p:nvPr/>
        </p:nvPicPr>
        <p:blipFill rotWithShape="1">
          <a:blip r:embed="rId3">
            <a:extLst>
              <a:ext uri="{BEBA8EAE-BF5A-486C-A8C5-ECC9F3942E4B}">
                <a14:imgProps xmlns:a14="http://schemas.microsoft.com/office/drawing/2010/main">
                  <a14:imgLayer r:embed="rId4">
                    <a14:imgEffect>
                      <a14:sharpenSoften amount="32000"/>
                    </a14:imgEffect>
                    <a14:imgEffect>
                      <a14:colorTemperature colorTemp="9090"/>
                    </a14:imgEffect>
                    <a14:imgEffect>
                      <a14:saturation sat="96000"/>
                    </a14:imgEffect>
                    <a14:imgEffect>
                      <a14:brightnessContrast bright="-19000" contrast="21000"/>
                    </a14:imgEffect>
                  </a14:imgLayer>
                </a14:imgProps>
              </a:ext>
              <a:ext uri="{28A0092B-C50C-407E-A947-70E740481C1C}">
                <a14:useLocalDpi xmlns:a14="http://schemas.microsoft.com/office/drawing/2010/main" val="0"/>
              </a:ext>
            </a:extLst>
          </a:blip>
          <a:srcRect l="7130" r="9205"/>
          <a:stretch/>
        </p:blipFill>
        <p:spPr bwMode="auto">
          <a:xfrm>
            <a:off x="8388000" y="1512000"/>
            <a:ext cx="4909459"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69EC9515-6CB7-707B-418B-1FDF5C9DDEA3}"/>
              </a:ext>
            </a:extLst>
          </p:cNvPr>
          <p:cNvSpPr txBox="1"/>
          <p:nvPr/>
        </p:nvSpPr>
        <p:spPr>
          <a:xfrm>
            <a:off x="11952000" y="6444000"/>
            <a:ext cx="1044000" cy="299184"/>
          </a:xfrm>
          <a:prstGeom prst="rect">
            <a:avLst/>
          </a:prstGeom>
          <a:solidFill>
            <a:srgbClr val="FFFF00"/>
          </a:solidFill>
        </p:spPr>
        <p:txBody>
          <a:bodyPr wrap="square" spcCol="0" rtlCol="0">
            <a:spAutoFit/>
          </a:bodyPr>
          <a:lstStyle/>
          <a:p>
            <a:pPr algn="l">
              <a:lnSpc>
                <a:spcPct val="120000"/>
              </a:lnSpc>
            </a:pPr>
            <a:r>
              <a:rPr lang="fr-FR" sz="1200" b="1" dirty="0">
                <a:solidFill>
                  <a:schemeClr val="tx1"/>
                </a:solidFill>
                <a:latin typeface="+mj-lt"/>
              </a:rPr>
              <a:t>Source : DFIN</a:t>
            </a:r>
          </a:p>
        </p:txBody>
      </p:sp>
    </p:spTree>
    <p:extLst>
      <p:ext uri="{BB962C8B-B14F-4D97-AF65-F5344CB8AC3E}">
        <p14:creationId xmlns:p14="http://schemas.microsoft.com/office/powerpoint/2010/main" val="3780123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59999"/>
            <a:ext cx="6300000" cy="5904000"/>
          </a:xfrm>
        </p:spPr>
        <p:txBody>
          <a:bodyPr/>
          <a:lstStyle/>
          <a:p>
            <a:pPr>
              <a:lnSpc>
                <a:spcPct val="107000"/>
              </a:lnSpc>
              <a:spcAft>
                <a:spcPts val="800"/>
              </a:spcAft>
            </a:pPr>
            <a:r>
              <a:rPr lang="fr-FR" dirty="0"/>
              <a:t>GBSU viserait </a:t>
            </a:r>
            <a:r>
              <a:rPr lang="fr-FR" b="1" dirty="0"/>
              <a:t>15% d’économies brutes </a:t>
            </a:r>
            <a:r>
              <a:rPr lang="fr-FR" dirty="0"/>
              <a:t>dans le Monde entre 2023 et 2025, soit, selon les données que nous a transmises GBSU, un montant de </a:t>
            </a:r>
            <a:r>
              <a:rPr lang="fr-FR" b="1" dirty="0"/>
              <a:t>180 M€</a:t>
            </a:r>
            <a:r>
              <a:rPr lang="fr-FR" dirty="0"/>
              <a:t> (120 M€ de montant net après inflation et effets de change).</a:t>
            </a:r>
          </a:p>
          <a:p>
            <a:pPr>
              <a:lnSpc>
                <a:spcPct val="107000"/>
              </a:lnSpc>
              <a:spcAft>
                <a:spcPts val="800"/>
              </a:spcAft>
            </a:pPr>
            <a:r>
              <a:rPr lang="fr-FR" dirty="0"/>
              <a:t>Rapportées à la base de coûts de 2022 (1.375 M€ selon le tableau ci-contre), année de référence choisie par le Groupe pour déterminer le montant d’économies brutes de 1,7 Md € à atteindre, les économies brutes ciblées par GBSU seraient de </a:t>
            </a:r>
            <a:r>
              <a:rPr lang="fr-FR" b="1" dirty="0"/>
              <a:t>202 M€</a:t>
            </a:r>
            <a:r>
              <a:rPr lang="fr-FR" dirty="0"/>
              <a:t>.</a:t>
            </a:r>
          </a:p>
          <a:p>
            <a:pPr>
              <a:lnSpc>
                <a:spcPct val="107000"/>
              </a:lnSpc>
              <a:spcAft>
                <a:spcPts val="800"/>
              </a:spcAft>
            </a:pPr>
            <a:r>
              <a:rPr lang="fr-FR" dirty="0"/>
              <a:t>Ces 180 M€ se répartiraient en </a:t>
            </a:r>
            <a:r>
              <a:rPr lang="fr-FR" b="1" dirty="0"/>
              <a:t>80 M€ d’économies de </a:t>
            </a:r>
            <a:r>
              <a:rPr lang="fr-FR" b="1" i="1" dirty="0"/>
              <a:t>CHANGE</a:t>
            </a:r>
            <a:r>
              <a:rPr lang="fr-FR" b="1" dirty="0"/>
              <a:t> </a:t>
            </a:r>
            <a:r>
              <a:rPr lang="fr-FR" dirty="0"/>
              <a:t>(essentiellement de l’informatique) et </a:t>
            </a:r>
            <a:r>
              <a:rPr lang="fr-FR" b="1" dirty="0"/>
              <a:t>100 M€ d’économies de </a:t>
            </a:r>
            <a:r>
              <a:rPr lang="fr-FR" b="1" i="1" dirty="0"/>
              <a:t>RUN</a:t>
            </a:r>
            <a:r>
              <a:rPr lang="fr-FR" b="1" dirty="0"/>
              <a:t> </a:t>
            </a:r>
            <a:r>
              <a:rPr lang="fr-FR" dirty="0"/>
              <a:t>à raison de  :</a:t>
            </a:r>
          </a:p>
          <a:p>
            <a:pPr lvl="1">
              <a:lnSpc>
                <a:spcPct val="107000"/>
              </a:lnSpc>
            </a:pPr>
            <a:r>
              <a:rPr lang="fr-FR" sz="1500" b="1" dirty="0"/>
              <a:t>15 M€ </a:t>
            </a:r>
            <a:r>
              <a:rPr lang="fr-FR" sz="1500" dirty="0"/>
              <a:t>dus aux actions passées de </a:t>
            </a:r>
            <a:r>
              <a:rPr lang="fr-FR" sz="1500" b="1" dirty="0"/>
              <a:t>décommissionnement d’applications</a:t>
            </a:r>
            <a:r>
              <a:rPr lang="fr-FR" sz="1500" dirty="0"/>
              <a:t>.</a:t>
            </a:r>
          </a:p>
          <a:p>
            <a:pPr lvl="1">
              <a:lnSpc>
                <a:spcPct val="107000"/>
              </a:lnSpc>
            </a:pPr>
            <a:r>
              <a:rPr lang="fr-FR" sz="1500" b="1" dirty="0"/>
              <a:t>35 M€</a:t>
            </a:r>
            <a:r>
              <a:rPr lang="fr-FR" sz="1500" dirty="0"/>
              <a:t> dus à la </a:t>
            </a:r>
            <a:r>
              <a:rPr lang="fr-FR" sz="1500" b="1" dirty="0"/>
              <a:t>simplification de l’organisation </a:t>
            </a:r>
            <a:r>
              <a:rPr lang="fr-FR" sz="1500" dirty="0"/>
              <a:t>informatique par regroupement d’équipes.</a:t>
            </a:r>
          </a:p>
          <a:p>
            <a:pPr lvl="1">
              <a:lnSpc>
                <a:spcPct val="107000"/>
              </a:lnSpc>
            </a:pPr>
            <a:r>
              <a:rPr lang="fr-FR" sz="1500" b="1" dirty="0"/>
              <a:t>30 M€ d’optimisation opérationnelle </a:t>
            </a:r>
            <a:r>
              <a:rPr lang="fr-FR" sz="1500" dirty="0"/>
              <a:t>réalisée dans le domaine du </a:t>
            </a:r>
            <a:r>
              <a:rPr lang="fr-FR" sz="1500" b="1" dirty="0"/>
              <a:t>KYC</a:t>
            </a:r>
            <a:r>
              <a:rPr lang="fr-FR" sz="1500" dirty="0"/>
              <a:t> et des </a:t>
            </a:r>
            <a:r>
              <a:rPr lang="fr-FR" sz="1500" b="1" dirty="0"/>
              <a:t>activités de marché</a:t>
            </a:r>
            <a:r>
              <a:rPr lang="fr-FR" sz="1500" dirty="0"/>
              <a:t>.</a:t>
            </a:r>
          </a:p>
          <a:p>
            <a:pPr lvl="1">
              <a:lnSpc>
                <a:spcPct val="107000"/>
              </a:lnSpc>
            </a:pPr>
            <a:r>
              <a:rPr lang="fr-FR" sz="1500" b="1" dirty="0"/>
              <a:t>10 M€</a:t>
            </a:r>
            <a:r>
              <a:rPr lang="fr-FR" sz="1500" dirty="0"/>
              <a:t> obtenus par </a:t>
            </a:r>
            <a:r>
              <a:rPr lang="fr-FR" sz="1500" b="1" dirty="0"/>
              <a:t>simplification de la ligne managériale</a:t>
            </a:r>
            <a:r>
              <a:rPr lang="fr-FR" sz="1500" dirty="0"/>
              <a:t>.</a:t>
            </a:r>
          </a:p>
          <a:p>
            <a:pPr lvl="1">
              <a:lnSpc>
                <a:spcPct val="107000"/>
              </a:lnSpc>
            </a:pPr>
            <a:r>
              <a:rPr lang="fr-FR" sz="1500" b="1" dirty="0"/>
              <a:t>10 M€</a:t>
            </a:r>
            <a:r>
              <a:rPr lang="fr-FR" sz="1500" dirty="0"/>
              <a:t> grâce à la </a:t>
            </a:r>
            <a:r>
              <a:rPr lang="fr-FR" sz="1500" b="1" dirty="0"/>
              <a:t>ré-internalisation des activités</a:t>
            </a:r>
            <a:r>
              <a:rPr lang="fr-FR" sz="1500" dirty="0"/>
              <a:t>, achevée en octobre 2023, précédemment chez APTP (ACCENTURE).</a:t>
            </a:r>
          </a:p>
          <a:p>
            <a:pPr>
              <a:lnSpc>
                <a:spcPct val="107000"/>
              </a:lnSpc>
              <a:spcAft>
                <a:spcPts val="800"/>
              </a:spcAft>
            </a:pPr>
            <a:endParaRPr lang="fr-FR" dirty="0"/>
          </a:p>
          <a:p>
            <a:endParaRPr lang="fr-FR" sz="1600" b="1" dirty="0">
              <a:ea typeface="+mn-ea"/>
            </a:endParaRP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Les économies que GBSU compte réaliser requerront une tension permanente dans l’effort (1/2)</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16</a:t>
            </a:fld>
            <a:endParaRPr lang="fr-FR" altLang="fr-FR" dirty="0"/>
          </a:p>
        </p:txBody>
      </p:sp>
      <p:pic>
        <p:nvPicPr>
          <p:cNvPr id="7" name="Image 6">
            <a:extLst>
              <a:ext uri="{FF2B5EF4-FFF2-40B4-BE49-F238E27FC236}">
                <a16:creationId xmlns:a16="http://schemas.microsoft.com/office/drawing/2014/main" id="{5F515402-717E-9D2B-6CE7-5DF361EB17D6}"/>
              </a:ext>
            </a:extLst>
          </p:cNvPr>
          <p:cNvPicPr preferRelativeResize="0">
            <a:picLocks/>
          </p:cNvPicPr>
          <p:nvPr/>
        </p:nvPicPr>
        <p:blipFill>
          <a:blip r:embed="rId3"/>
          <a:stretch>
            <a:fillRect/>
          </a:stretch>
        </p:blipFill>
        <p:spPr>
          <a:xfrm>
            <a:off x="7200006" y="900002"/>
            <a:ext cx="5976000" cy="6334220"/>
          </a:xfrm>
          <a:prstGeom prst="rect">
            <a:avLst/>
          </a:prstGeom>
        </p:spPr>
      </p:pic>
      <p:sp>
        <p:nvSpPr>
          <p:cNvPr id="8" name="ZoneTexte 7">
            <a:extLst>
              <a:ext uri="{FF2B5EF4-FFF2-40B4-BE49-F238E27FC236}">
                <a16:creationId xmlns:a16="http://schemas.microsoft.com/office/drawing/2014/main" id="{BFDFDB3E-9BA2-E4F1-F544-DF0F1A36D13E}"/>
              </a:ext>
            </a:extLst>
          </p:cNvPr>
          <p:cNvSpPr txBox="1"/>
          <p:nvPr/>
        </p:nvSpPr>
        <p:spPr>
          <a:xfrm>
            <a:off x="12420000" y="1332000"/>
            <a:ext cx="1044000" cy="299184"/>
          </a:xfrm>
          <a:prstGeom prst="rect">
            <a:avLst/>
          </a:prstGeom>
          <a:solidFill>
            <a:srgbClr val="FFFF00"/>
          </a:solidFill>
        </p:spPr>
        <p:txBody>
          <a:bodyPr wrap="square" spcCol="0" rtlCol="0">
            <a:spAutoFit/>
          </a:bodyPr>
          <a:lstStyle/>
          <a:p>
            <a:pPr algn="l">
              <a:lnSpc>
                <a:spcPct val="120000"/>
              </a:lnSpc>
            </a:pPr>
            <a:r>
              <a:rPr lang="fr-FR" sz="1200" b="1" dirty="0">
                <a:solidFill>
                  <a:schemeClr val="tx1"/>
                </a:solidFill>
                <a:latin typeface="+mj-lt"/>
              </a:rPr>
              <a:t>Source : GBSU</a:t>
            </a:r>
          </a:p>
        </p:txBody>
      </p:sp>
    </p:spTree>
    <p:extLst>
      <p:ext uri="{BB962C8B-B14F-4D97-AF65-F5344CB8AC3E}">
        <p14:creationId xmlns:p14="http://schemas.microsoft.com/office/powerpoint/2010/main" val="37947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59999"/>
            <a:ext cx="12204000" cy="5904000"/>
          </a:xfrm>
        </p:spPr>
        <p:txBody>
          <a:bodyPr/>
          <a:lstStyle/>
          <a:p>
            <a:pPr>
              <a:lnSpc>
                <a:spcPct val="107000"/>
              </a:lnSpc>
              <a:spcAft>
                <a:spcPts val="800"/>
              </a:spcAft>
            </a:pPr>
            <a:r>
              <a:rPr lang="fr-FR" dirty="0"/>
              <a:t>Par nature de charge, les économies se répartiraient à hauteur de </a:t>
            </a:r>
            <a:r>
              <a:rPr lang="fr-FR" b="1" dirty="0"/>
              <a:t>50 M€ en frais de personnel (interne et externe) </a:t>
            </a:r>
            <a:r>
              <a:rPr lang="fr-FR" dirty="0"/>
              <a:t>et de </a:t>
            </a:r>
            <a:r>
              <a:rPr lang="fr-FR" b="1" dirty="0"/>
              <a:t>50 M€ d’autres frais. </a:t>
            </a:r>
            <a:r>
              <a:rPr lang="fr-FR" dirty="0"/>
              <a:t>La plus grande partie (90%) des suppressions de poste serait réalisée en 2024, le reste en 2025.</a:t>
            </a:r>
          </a:p>
          <a:p>
            <a:pPr>
              <a:lnSpc>
                <a:spcPct val="107000"/>
              </a:lnSpc>
              <a:spcAft>
                <a:spcPts val="800"/>
              </a:spcAft>
            </a:pPr>
            <a:r>
              <a:rPr lang="fr-FR" dirty="0"/>
              <a:t>La concrétisation de ces économies, à hauteur de ce que GBSU annonce, requerra </a:t>
            </a:r>
            <a:r>
              <a:rPr lang="fr-FR" b="1" dirty="0"/>
              <a:t>des efforts très importants, et soutenus dans la durée</a:t>
            </a:r>
            <a:r>
              <a:rPr lang="fr-FR" dirty="0"/>
              <a:t>, dans tous les domaines, qu’ils relèvent du quotidien avec le </a:t>
            </a:r>
            <a:r>
              <a:rPr lang="fr-FR" i="1" dirty="0"/>
              <a:t>RUN</a:t>
            </a:r>
            <a:r>
              <a:rPr lang="fr-FR" dirty="0"/>
              <a:t> ou de l’amélioration des processus et de l’organisation avec le </a:t>
            </a:r>
            <a:r>
              <a:rPr lang="fr-FR" i="1" dirty="0"/>
              <a:t>CHANG</a:t>
            </a:r>
            <a:r>
              <a:rPr lang="fr-FR" dirty="0"/>
              <a:t>E, en recourant à une myriade d’actions dont l’accumulation seule permettra d’atteindre les 180 M€.</a:t>
            </a:r>
          </a:p>
          <a:p>
            <a:pPr>
              <a:lnSpc>
                <a:spcPct val="107000"/>
              </a:lnSpc>
              <a:spcAft>
                <a:spcPts val="800"/>
              </a:spcAft>
            </a:pPr>
            <a:r>
              <a:rPr lang="fr-FR" dirty="0"/>
              <a:t>Dans le </a:t>
            </a:r>
            <a:r>
              <a:rPr lang="fr-FR" i="1" dirty="0"/>
              <a:t>CHANGE</a:t>
            </a:r>
            <a:r>
              <a:rPr lang="fr-FR" dirty="0"/>
              <a:t>, il faudra répondre aux </a:t>
            </a:r>
            <a:r>
              <a:rPr lang="fr-FR" b="1" dirty="0"/>
              <a:t>besoins prioritaires des métiers des BU dans GBIS </a:t>
            </a:r>
            <a:r>
              <a:rPr lang="fr-FR" dirty="0"/>
              <a:t>et procéder au </a:t>
            </a:r>
            <a:r>
              <a:rPr lang="fr-FR" b="1" dirty="0"/>
              <a:t>déploiement de la stratégie de plates-formes</a:t>
            </a:r>
            <a:r>
              <a:rPr lang="fr-FR" dirty="0"/>
              <a:t>, tout en conduisant à leur terme les </a:t>
            </a:r>
            <a:r>
              <a:rPr lang="fr-FR" b="1" dirty="0"/>
              <a:t>projets en cou</a:t>
            </a:r>
            <a:r>
              <a:rPr lang="fr-FR" dirty="0"/>
              <a:t>rs et en réalisant les </a:t>
            </a:r>
            <a:r>
              <a:rPr lang="fr-FR" b="1" dirty="0"/>
              <a:t>projets obligatoires d’ordre réglementaire</a:t>
            </a:r>
            <a:r>
              <a:rPr lang="fr-FR" dirty="0"/>
              <a:t>, avec des moyens </a:t>
            </a:r>
            <a:r>
              <a:rPr lang="fr-FR" b="1" dirty="0"/>
              <a:t>en diminution globalement de -22%, </a:t>
            </a:r>
            <a:r>
              <a:rPr lang="fr-FR" dirty="0"/>
              <a:t>alors que GBSU ajuste habituellement ses investissements aux revenus anticipés pour les 2-3 années à venir.</a:t>
            </a:r>
          </a:p>
          <a:p>
            <a:pPr>
              <a:lnSpc>
                <a:spcPct val="107000"/>
              </a:lnSpc>
              <a:spcAft>
                <a:spcPts val="800"/>
              </a:spcAft>
            </a:pPr>
            <a:r>
              <a:rPr lang="fr-FR" dirty="0"/>
              <a:t>Dans le </a:t>
            </a:r>
            <a:r>
              <a:rPr lang="fr-FR" i="1" dirty="0"/>
              <a:t>RUN,</a:t>
            </a:r>
            <a:r>
              <a:rPr lang="fr-FR" dirty="0"/>
              <a:t> les leviers permettant de faire des économies ne sont pas nombreux et nécessitent de </a:t>
            </a:r>
            <a:r>
              <a:rPr lang="fr-FR" b="1" dirty="0"/>
              <a:t>multiplier les actions </a:t>
            </a:r>
            <a:r>
              <a:rPr lang="fr-FR" dirty="0"/>
              <a:t>à l’infini du fait même de la nature de l’activité de GBSU qui est volatile, avec des </a:t>
            </a:r>
            <a:r>
              <a:rPr lang="fr-FR" b="1" dirty="0"/>
              <a:t>variations de charge de travail importantes</a:t>
            </a:r>
            <a:r>
              <a:rPr lang="fr-FR" dirty="0"/>
              <a:t>. Les gains de productivité ne sont pas réguliers. Ils résultent de changements de processus spécifiques, par automatisation ou décommissionnement de chaînes de traitement.</a:t>
            </a:r>
          </a:p>
          <a:p>
            <a:pPr>
              <a:lnSpc>
                <a:spcPct val="107000"/>
              </a:lnSpc>
              <a:spcAft>
                <a:spcPts val="800"/>
              </a:spcAft>
            </a:pPr>
            <a:r>
              <a:rPr lang="fr-FR" dirty="0"/>
              <a:t>Une des sources d’économies réside dans la </a:t>
            </a:r>
            <a:r>
              <a:rPr lang="fr-FR" b="1" dirty="0"/>
              <a:t>différence de coût entre les personnels basés en France, en Europe de l’Est et en Inde </a:t>
            </a:r>
            <a:r>
              <a:rPr lang="fr-FR" dirty="0"/>
              <a:t>(coût standard par tête et par an : France 115 K€, Pologne 70-80 K€, Inde 35-40 K€ à différencier entre IT et opérations – source : GBSU).</a:t>
            </a:r>
          </a:p>
          <a:p>
            <a:pPr>
              <a:lnSpc>
                <a:spcPct val="107000"/>
              </a:lnSpc>
              <a:spcAft>
                <a:spcPts val="800"/>
              </a:spcAft>
            </a:pPr>
            <a:r>
              <a:rPr lang="fr-FR" dirty="0"/>
              <a:t>Pour représenter un montant significatif, cette source d’économie implique qu’elle soit </a:t>
            </a:r>
            <a:r>
              <a:rPr lang="fr-FR" b="1" dirty="0"/>
              <a:t>exploitée à grande échelle</a:t>
            </a:r>
            <a:r>
              <a:rPr lang="fr-FR" dirty="0"/>
              <a:t>, avec de nombreux </a:t>
            </a:r>
            <a:r>
              <a:rPr lang="fr-FR" b="1" dirty="0"/>
              <a:t>risques d’exécution, </a:t>
            </a:r>
            <a:r>
              <a:rPr lang="fr-FR" dirty="0"/>
              <a:t>car chaque géographie a ses spécificités et compétences (la Roumanie apporte des compétences informatiques, moins pour les opérations ; la Pologne des compétences en opérations mais aussi, potentiellement des compétences informatiques, d’où la volonté de s’y développer ; l’Inde des compétences IT et opérations, mais il y a le problème de la maîtrise des langues européennes et du décalage horaire).</a:t>
            </a:r>
          </a:p>
          <a:p>
            <a:pPr>
              <a:lnSpc>
                <a:spcPct val="107000"/>
              </a:lnSpc>
              <a:spcAft>
                <a:spcPts val="800"/>
              </a:spcAft>
            </a:pPr>
            <a:endParaRPr lang="fr-FR" sz="1600" b="1" dirty="0">
              <a:ea typeface="+mn-ea"/>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17</a:t>
            </a:fld>
            <a:endParaRPr lang="fr-FR" altLang="fr-FR" dirty="0"/>
          </a:p>
        </p:txBody>
      </p:sp>
      <p:sp>
        <p:nvSpPr>
          <p:cNvPr id="6" name="Titre 4">
            <a:extLst>
              <a:ext uri="{FF2B5EF4-FFF2-40B4-BE49-F238E27FC236}">
                <a16:creationId xmlns:a16="http://schemas.microsoft.com/office/drawing/2014/main" id="{743730D4-D291-B4EB-F596-F5DBEC504335}"/>
              </a:ext>
            </a:extLst>
          </p:cNvPr>
          <p:cNvSpPr txBox="1">
            <a:spLocks/>
          </p:cNvSpPr>
          <p:nvPr/>
        </p:nvSpPr>
        <p:spPr bwMode="auto">
          <a:xfrm>
            <a:off x="720000" y="360000"/>
            <a:ext cx="12708000" cy="82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5999" rIns="36000" bIns="36000" numCol="1" anchor="t" anchorCtr="0" compatLnSpc="1">
            <a:prstTxWarp prst="textNoShape">
              <a:avLst/>
            </a:prstTxWarp>
            <a:noAutofit/>
          </a:bodyPr>
          <a:lstStyle>
            <a:lvl1pPr algn="l" defTabSz="593121" rtl="0" eaLnBrk="1" fontAlgn="base" hangingPunct="1">
              <a:spcBef>
                <a:spcPct val="0"/>
              </a:spcBef>
              <a:spcAft>
                <a:spcPct val="0"/>
              </a:spcAft>
              <a:defRPr sz="2800" b="1" cap="none" baseline="0">
                <a:solidFill>
                  <a:schemeClr val="tx2"/>
                </a:solidFill>
                <a:latin typeface="+mn-lt"/>
                <a:ea typeface="BatangChe" panose="02030609000101010101" pitchFamily="49" charset="-127"/>
                <a:cs typeface="Segoe UI Semilight" panose="020B0402040204020203" pitchFamily="34" charset="0"/>
              </a:defRPr>
            </a:lvl1pPr>
            <a:lvl2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2pPr>
            <a:lvl3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3pPr>
            <a:lvl4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4pPr>
            <a:lvl5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5pPr>
            <a:lvl6pPr marL="267741" algn="r" defTabSz="593121" rtl="0" eaLnBrk="1" fontAlgn="base" hangingPunct="1">
              <a:lnSpc>
                <a:spcPct val="90000"/>
              </a:lnSpc>
              <a:spcBef>
                <a:spcPct val="0"/>
              </a:spcBef>
              <a:spcAft>
                <a:spcPct val="0"/>
              </a:spcAft>
              <a:defRPr sz="1181">
                <a:solidFill>
                  <a:srgbClr val="000000"/>
                </a:solidFill>
                <a:latin typeface="Univers" pitchFamily="34" charset="0"/>
              </a:defRPr>
            </a:lvl6pPr>
            <a:lvl7pPr marL="535482" algn="r" defTabSz="593121" rtl="0" eaLnBrk="1" fontAlgn="base" hangingPunct="1">
              <a:lnSpc>
                <a:spcPct val="90000"/>
              </a:lnSpc>
              <a:spcBef>
                <a:spcPct val="0"/>
              </a:spcBef>
              <a:spcAft>
                <a:spcPct val="0"/>
              </a:spcAft>
              <a:defRPr sz="1181">
                <a:solidFill>
                  <a:srgbClr val="000000"/>
                </a:solidFill>
                <a:latin typeface="Univers" pitchFamily="34" charset="0"/>
              </a:defRPr>
            </a:lvl7pPr>
            <a:lvl8pPr marL="803223" algn="r" defTabSz="593121" rtl="0" eaLnBrk="1" fontAlgn="base" hangingPunct="1">
              <a:lnSpc>
                <a:spcPct val="90000"/>
              </a:lnSpc>
              <a:spcBef>
                <a:spcPct val="0"/>
              </a:spcBef>
              <a:spcAft>
                <a:spcPct val="0"/>
              </a:spcAft>
              <a:defRPr sz="1181">
                <a:solidFill>
                  <a:srgbClr val="000000"/>
                </a:solidFill>
                <a:latin typeface="Univers" pitchFamily="34" charset="0"/>
              </a:defRPr>
            </a:lvl8pPr>
            <a:lvl9pPr marL="1070964" algn="r" defTabSz="593121" rtl="0" eaLnBrk="1" fontAlgn="base" hangingPunct="1">
              <a:lnSpc>
                <a:spcPct val="90000"/>
              </a:lnSpc>
              <a:spcBef>
                <a:spcPct val="0"/>
              </a:spcBef>
              <a:spcAft>
                <a:spcPct val="0"/>
              </a:spcAft>
              <a:defRPr sz="1181">
                <a:solidFill>
                  <a:srgbClr val="000000"/>
                </a:solidFill>
                <a:latin typeface="Univers" pitchFamily="34" charset="0"/>
              </a:defRPr>
            </a:lvl9pPr>
          </a:lstStyle>
          <a:p>
            <a:r>
              <a:rPr lang="fr-FR" kern="0" dirty="0"/>
              <a:t>Les économies que GBSU compte réaliser requerront une tension permanente dans l’effort (2/2)</a:t>
            </a:r>
            <a:endParaRPr lang="fr-FR" i="1" kern="0" dirty="0">
              <a:solidFill>
                <a:srgbClr val="00B050"/>
              </a:solidFill>
            </a:endParaRPr>
          </a:p>
        </p:txBody>
      </p:sp>
    </p:spTree>
    <p:extLst>
      <p:ext uri="{BB962C8B-B14F-4D97-AF65-F5344CB8AC3E}">
        <p14:creationId xmlns:p14="http://schemas.microsoft.com/office/powerpoint/2010/main" val="519047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59999"/>
            <a:ext cx="12204000" cy="5904000"/>
          </a:xfrm>
        </p:spPr>
        <p:txBody>
          <a:bodyPr/>
          <a:lstStyle/>
          <a:p>
            <a:pPr>
              <a:lnSpc>
                <a:spcPct val="107000"/>
              </a:lnSpc>
              <a:spcAft>
                <a:spcPts val="800"/>
              </a:spcAft>
            </a:pPr>
            <a:r>
              <a:rPr lang="fr-FR" dirty="0"/>
              <a:t>Quant aux </a:t>
            </a:r>
            <a:r>
              <a:rPr lang="fr-FR" b="1" dirty="0"/>
              <a:t>prestataires</a:t>
            </a:r>
            <a:r>
              <a:rPr lang="fr-FR" dirty="0"/>
              <a:t>, ils servent de </a:t>
            </a:r>
            <a:r>
              <a:rPr lang="fr-FR" b="1" dirty="0"/>
              <a:t>variable d’ajustement </a:t>
            </a:r>
            <a:r>
              <a:rPr lang="fr-FR" dirty="0"/>
              <a:t>aux fluctuations de la charge de travail. Dans la dernière période, GBSU aurait internalisé des postes de prestataires qui étaient devenus quasi permanents (à 90% dans l’informatique, ingénieurs software ou cyber), ce que confirme le tableau de la page suivante (-57% entre 2022 et 2024).</a:t>
            </a:r>
          </a:p>
          <a:p>
            <a:pPr>
              <a:lnSpc>
                <a:spcPct val="107000"/>
              </a:lnSpc>
              <a:spcAft>
                <a:spcPts val="800"/>
              </a:spcAft>
            </a:pPr>
            <a:r>
              <a:rPr lang="fr-FR" dirty="0"/>
              <a:t>Fin 2023, il y avait </a:t>
            </a:r>
            <a:r>
              <a:rPr lang="fr-FR" b="1" dirty="0"/>
              <a:t>935 prestataires en France</a:t>
            </a:r>
            <a:r>
              <a:rPr lang="fr-FR" dirty="0"/>
              <a:t>, contre 2446 ressources internes. En 2026, GBSU prévoit qu’ils devraient être environ </a:t>
            </a:r>
            <a:r>
              <a:rPr lang="fr-FR" b="1" dirty="0"/>
              <a:t>500 prestataires, en passant par 700 fin 2024.</a:t>
            </a:r>
          </a:p>
          <a:p>
            <a:pPr>
              <a:lnSpc>
                <a:spcPct val="107000"/>
              </a:lnSpc>
              <a:spcAft>
                <a:spcPts val="800"/>
              </a:spcAft>
            </a:pPr>
            <a:r>
              <a:rPr lang="fr-FR" b="1" dirty="0"/>
              <a:t>La gouvernance de GBTO ne changerait pas </a:t>
            </a:r>
            <a:r>
              <a:rPr lang="fr-FR" dirty="0"/>
              <a:t>par rapport à celle de GBSU, mais le CIO de GBTO et de GBIS (c’est la même personne) assurerait la cohérence d’action, en les pilotant, des équipes IT distribuées dans les départements EQD, FIC, FTB… Le CIO aura la main sur l’architecture, la sécurité informatique, le pilotage de la production et sur quelques équipes IT jouant un rôle-clé dans la transformation des SI (référentiels et systèmes de risques) avec </a:t>
            </a:r>
            <a:r>
              <a:rPr lang="fr-FR" i="1" dirty="0"/>
              <a:t>NORTH STAR</a:t>
            </a:r>
            <a:r>
              <a:rPr lang="fr-FR" dirty="0"/>
              <a:t>.</a:t>
            </a:r>
          </a:p>
          <a:p>
            <a:pPr>
              <a:lnSpc>
                <a:spcPct val="107000"/>
              </a:lnSpc>
              <a:spcAft>
                <a:spcPts val="800"/>
              </a:spcAft>
            </a:pPr>
            <a:r>
              <a:rPr lang="fr-FR" dirty="0"/>
              <a:t>Pour </a:t>
            </a:r>
            <a:r>
              <a:rPr lang="fr-FR" b="1" dirty="0"/>
              <a:t>COO</a:t>
            </a:r>
            <a:r>
              <a:rPr lang="fr-FR" dirty="0"/>
              <a:t>, la logique serait différente avec de la </a:t>
            </a:r>
            <a:r>
              <a:rPr lang="fr-FR" b="1" dirty="0"/>
              <a:t>simplification et </a:t>
            </a:r>
            <a:r>
              <a:rPr lang="fr-FR" dirty="0"/>
              <a:t>de la </a:t>
            </a:r>
            <a:r>
              <a:rPr lang="fr-FR" b="1" dirty="0"/>
              <a:t>rationalisation</a:t>
            </a:r>
            <a:r>
              <a:rPr lang="fr-FR" dirty="0"/>
              <a:t>. Aujourd’hui, plusieurs fonctions font du pilotage et de la gouvernance dans RPM (incidents opérationnels, comités de gouvernance) et dans COO (pilotage des ressources et des effectifs), ce qui créait de la complexité pour savoir qui fait quoi. Dorénavant, </a:t>
            </a:r>
            <a:r>
              <a:rPr lang="fr-FR" b="1" dirty="0"/>
              <a:t>COO assumerait seul tout le pilotage</a:t>
            </a:r>
            <a:r>
              <a:rPr lang="fr-FR" dirty="0"/>
              <a:t>.</a:t>
            </a:r>
          </a:p>
          <a:p>
            <a:pPr>
              <a:lnSpc>
                <a:spcPct val="107000"/>
              </a:lnSpc>
              <a:spcAft>
                <a:spcPts val="800"/>
              </a:spcAft>
            </a:pPr>
            <a:r>
              <a:rPr lang="fr-FR" dirty="0"/>
              <a:t>GBSU est en charge de développer la plate-forme </a:t>
            </a:r>
            <a:r>
              <a:rPr lang="fr-FR" i="1" dirty="0"/>
              <a:t>WHOLESALE</a:t>
            </a:r>
            <a:r>
              <a:rPr lang="fr-FR" dirty="0"/>
              <a:t> (GBIS). Elle s’appuie sur la partie </a:t>
            </a:r>
            <a:r>
              <a:rPr lang="fr-FR" i="1" dirty="0"/>
              <a:t>FRONT END </a:t>
            </a:r>
            <a:r>
              <a:rPr lang="fr-FR" dirty="0"/>
              <a:t>(ce que voient les clients et les employés) dénommée SG MARKET développée depuis 2013-2014. Dans la logique de plates-formes informatiques, GBSU chercherait à </a:t>
            </a:r>
            <a:r>
              <a:rPr lang="fr-FR" b="1" dirty="0"/>
              <a:t>unifier complètement la partie </a:t>
            </a:r>
            <a:r>
              <a:rPr lang="fr-FR" b="1" i="1" dirty="0"/>
              <a:t>FRONT END </a:t>
            </a:r>
            <a:r>
              <a:rPr lang="fr-FR" b="1" dirty="0"/>
              <a:t>pour l’ensemble des métiers </a:t>
            </a:r>
            <a:r>
              <a:rPr lang="fr-FR" dirty="0"/>
              <a:t>et des usines-produits qui mettent à disposition les produits.</a:t>
            </a:r>
          </a:p>
          <a:p>
            <a:pPr>
              <a:lnSpc>
                <a:spcPct val="107000"/>
              </a:lnSpc>
              <a:spcAft>
                <a:spcPts val="800"/>
              </a:spcAft>
            </a:pPr>
            <a:endParaRPr lang="fr-FR" sz="1600" b="1" dirty="0">
              <a:ea typeface="+mn-ea"/>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18</a:t>
            </a:fld>
            <a:endParaRPr lang="fr-FR" altLang="fr-FR" dirty="0"/>
          </a:p>
        </p:txBody>
      </p:sp>
      <p:sp>
        <p:nvSpPr>
          <p:cNvPr id="6" name="Titre 4">
            <a:extLst>
              <a:ext uri="{FF2B5EF4-FFF2-40B4-BE49-F238E27FC236}">
                <a16:creationId xmlns:a16="http://schemas.microsoft.com/office/drawing/2014/main" id="{743730D4-D291-B4EB-F596-F5DBEC504335}"/>
              </a:ext>
            </a:extLst>
          </p:cNvPr>
          <p:cNvSpPr txBox="1">
            <a:spLocks/>
          </p:cNvSpPr>
          <p:nvPr/>
        </p:nvSpPr>
        <p:spPr bwMode="auto">
          <a:xfrm>
            <a:off x="720000" y="360000"/>
            <a:ext cx="12708000" cy="82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5999" rIns="36000" bIns="36000" numCol="1" anchor="t" anchorCtr="0" compatLnSpc="1">
            <a:prstTxWarp prst="textNoShape">
              <a:avLst/>
            </a:prstTxWarp>
            <a:noAutofit/>
          </a:bodyPr>
          <a:lstStyle>
            <a:lvl1pPr algn="l" defTabSz="593121" rtl="0" eaLnBrk="1" fontAlgn="base" hangingPunct="1">
              <a:spcBef>
                <a:spcPct val="0"/>
              </a:spcBef>
              <a:spcAft>
                <a:spcPct val="0"/>
              </a:spcAft>
              <a:defRPr sz="2800" b="1" cap="none" baseline="0">
                <a:solidFill>
                  <a:schemeClr val="tx2"/>
                </a:solidFill>
                <a:latin typeface="+mn-lt"/>
                <a:ea typeface="BatangChe" panose="02030609000101010101" pitchFamily="49" charset="-127"/>
                <a:cs typeface="Segoe UI Semilight" panose="020B0402040204020203" pitchFamily="34" charset="0"/>
              </a:defRPr>
            </a:lvl1pPr>
            <a:lvl2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2pPr>
            <a:lvl3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3pPr>
            <a:lvl4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4pPr>
            <a:lvl5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5pPr>
            <a:lvl6pPr marL="267741" algn="r" defTabSz="593121" rtl="0" eaLnBrk="1" fontAlgn="base" hangingPunct="1">
              <a:lnSpc>
                <a:spcPct val="90000"/>
              </a:lnSpc>
              <a:spcBef>
                <a:spcPct val="0"/>
              </a:spcBef>
              <a:spcAft>
                <a:spcPct val="0"/>
              </a:spcAft>
              <a:defRPr sz="1181">
                <a:solidFill>
                  <a:srgbClr val="000000"/>
                </a:solidFill>
                <a:latin typeface="Univers" pitchFamily="34" charset="0"/>
              </a:defRPr>
            </a:lvl6pPr>
            <a:lvl7pPr marL="535482" algn="r" defTabSz="593121" rtl="0" eaLnBrk="1" fontAlgn="base" hangingPunct="1">
              <a:lnSpc>
                <a:spcPct val="90000"/>
              </a:lnSpc>
              <a:spcBef>
                <a:spcPct val="0"/>
              </a:spcBef>
              <a:spcAft>
                <a:spcPct val="0"/>
              </a:spcAft>
              <a:defRPr sz="1181">
                <a:solidFill>
                  <a:srgbClr val="000000"/>
                </a:solidFill>
                <a:latin typeface="Univers" pitchFamily="34" charset="0"/>
              </a:defRPr>
            </a:lvl7pPr>
            <a:lvl8pPr marL="803223" algn="r" defTabSz="593121" rtl="0" eaLnBrk="1" fontAlgn="base" hangingPunct="1">
              <a:lnSpc>
                <a:spcPct val="90000"/>
              </a:lnSpc>
              <a:spcBef>
                <a:spcPct val="0"/>
              </a:spcBef>
              <a:spcAft>
                <a:spcPct val="0"/>
              </a:spcAft>
              <a:defRPr sz="1181">
                <a:solidFill>
                  <a:srgbClr val="000000"/>
                </a:solidFill>
                <a:latin typeface="Univers" pitchFamily="34" charset="0"/>
              </a:defRPr>
            </a:lvl8pPr>
            <a:lvl9pPr marL="1070964" algn="r" defTabSz="593121" rtl="0" eaLnBrk="1" fontAlgn="base" hangingPunct="1">
              <a:lnSpc>
                <a:spcPct val="90000"/>
              </a:lnSpc>
              <a:spcBef>
                <a:spcPct val="0"/>
              </a:spcBef>
              <a:spcAft>
                <a:spcPct val="0"/>
              </a:spcAft>
              <a:defRPr sz="1181">
                <a:solidFill>
                  <a:srgbClr val="000000"/>
                </a:solidFill>
                <a:latin typeface="Univers" pitchFamily="34" charset="0"/>
              </a:defRPr>
            </a:lvl9pPr>
          </a:lstStyle>
          <a:p>
            <a:r>
              <a:rPr lang="fr-FR" kern="0" dirty="0"/>
              <a:t>La transformation de l’IT devrait jouer un rôle-clé pour permettre à GBSU devenant GBTO de réaliser les économies projetées (1/3)</a:t>
            </a:r>
            <a:endParaRPr lang="fr-FR" i="1" kern="0" dirty="0">
              <a:solidFill>
                <a:srgbClr val="00B050"/>
              </a:solidFill>
            </a:endParaRPr>
          </a:p>
        </p:txBody>
      </p:sp>
    </p:spTree>
    <p:extLst>
      <p:ext uri="{BB962C8B-B14F-4D97-AF65-F5344CB8AC3E}">
        <p14:creationId xmlns:p14="http://schemas.microsoft.com/office/powerpoint/2010/main" val="4013593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59999"/>
            <a:ext cx="12204000" cy="5904000"/>
          </a:xfrm>
        </p:spPr>
        <p:txBody>
          <a:bodyPr/>
          <a:lstStyle/>
          <a:p>
            <a:pPr>
              <a:lnSpc>
                <a:spcPct val="107000"/>
              </a:lnSpc>
              <a:spcAft>
                <a:spcPts val="800"/>
              </a:spcAft>
            </a:pPr>
            <a:r>
              <a:rPr lang="fr-FR" dirty="0"/>
              <a:t>Le portefeuille d’applications exploitées par GBSU reste encore très fragmenté, ce qui signifie que la réalisation de la plate-forme devrait requérir du temps. Il y a encore 1.000 applications dans le portefeuille de GBSU, parmi lesquelles certaines font les mêmes opérations.</a:t>
            </a:r>
          </a:p>
          <a:p>
            <a:pPr>
              <a:lnSpc>
                <a:spcPct val="107000"/>
              </a:lnSpc>
              <a:spcAft>
                <a:spcPts val="800"/>
              </a:spcAft>
            </a:pPr>
            <a:r>
              <a:rPr lang="fr-FR" dirty="0"/>
              <a:t>Ainsi, GBSU a 8 applications qui calculent les risques. Il n’en faudrait qu’une seule. La rationalisation de ce portefeuille a débuté il y a 5-6 ans, mais c’est un historique d’une trentaine d’années qu’il faut traiter.</a:t>
            </a:r>
          </a:p>
          <a:p>
            <a:pPr>
              <a:lnSpc>
                <a:spcPct val="107000"/>
              </a:lnSpc>
              <a:spcAft>
                <a:spcPts val="800"/>
              </a:spcAft>
            </a:pPr>
            <a:r>
              <a:rPr lang="fr-FR" dirty="0"/>
              <a:t>GBSU a commencé à travailler de manière détaillée sur l’architecture, avec quels domaines applicatifs, quelles briques, à quel horizon de temps. Le plan de marche devrait être prêt à la fin de 2024. </a:t>
            </a:r>
          </a:p>
          <a:p>
            <a:pPr>
              <a:lnSpc>
                <a:spcPct val="107000"/>
              </a:lnSpc>
              <a:spcAft>
                <a:spcPts val="800"/>
              </a:spcAft>
            </a:pPr>
            <a:r>
              <a:rPr lang="fr-FR" dirty="0"/>
              <a:t>Le mouvement vers le </a:t>
            </a:r>
            <a:r>
              <a:rPr lang="fr-FR" i="1" dirty="0"/>
              <a:t>Cloud</a:t>
            </a:r>
            <a:r>
              <a:rPr lang="fr-FR" dirty="0"/>
              <a:t> se ferait simultanément, en utilisant comme clé de sélection le TCO (</a:t>
            </a:r>
            <a:r>
              <a:rPr lang="fr-FR" i="1" dirty="0"/>
              <a:t>TOTAL COST OF OWNERSHIP</a:t>
            </a:r>
            <a:r>
              <a:rPr lang="fr-FR" dirty="0"/>
              <a:t>). Vers la fin de l’année, GBSU devrait avoir transféré environ 50% du TCO dans le </a:t>
            </a:r>
            <a:r>
              <a:rPr lang="fr-FR" i="1" dirty="0"/>
              <a:t>Cloud</a:t>
            </a:r>
            <a:r>
              <a:rPr lang="fr-FR" dirty="0"/>
              <a:t> (public et SG) pour GBIS.</a:t>
            </a:r>
          </a:p>
          <a:p>
            <a:pPr>
              <a:lnSpc>
                <a:spcPct val="107000"/>
              </a:lnSpc>
              <a:spcAft>
                <a:spcPts val="800"/>
              </a:spcAft>
            </a:pPr>
            <a:r>
              <a:rPr lang="fr-FR" b="1" dirty="0"/>
              <a:t>Le pilotage financier des ressources sera logé dans COO.</a:t>
            </a:r>
          </a:p>
          <a:p>
            <a:pPr>
              <a:lnSpc>
                <a:spcPct val="107000"/>
              </a:lnSpc>
              <a:spcAft>
                <a:spcPts val="800"/>
              </a:spcAft>
            </a:pPr>
            <a:r>
              <a:rPr lang="fr-FR" i="1" dirty="0"/>
              <a:t>NORTH STAR </a:t>
            </a:r>
            <a:r>
              <a:rPr lang="fr-FR" dirty="0"/>
              <a:t>a démarré il y a 18 mois. En 2023, GBSU a défini l’architecture-cible et la feuille de route. 2024 verrait le démarrage de l’exécution.</a:t>
            </a:r>
          </a:p>
          <a:p>
            <a:pPr>
              <a:lnSpc>
                <a:spcPct val="107000"/>
              </a:lnSpc>
              <a:spcAft>
                <a:spcPts val="800"/>
              </a:spcAft>
            </a:pPr>
            <a:r>
              <a:rPr lang="fr-FR" dirty="0"/>
              <a:t>Environ 10% du budget serait alloué aux projets dénommés Fondations. Cela devrait monter à 30%. Ce qui aurait pour conséquence de </a:t>
            </a:r>
            <a:r>
              <a:rPr lang="fr-FR" b="1" dirty="0"/>
              <a:t>concentrer progressivement les ressources sur des projets stratégiques de transformation plutôt que sur une multitude de petits projets qui ne sont pas forcément structurés et alignés avec la vision-cible.</a:t>
            </a:r>
          </a:p>
          <a:p>
            <a:endParaRPr lang="fr-FR" sz="1600" b="1" dirty="0">
              <a:ea typeface="+mn-ea"/>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19</a:t>
            </a:fld>
            <a:endParaRPr lang="fr-FR" altLang="fr-FR" dirty="0"/>
          </a:p>
        </p:txBody>
      </p:sp>
      <p:sp>
        <p:nvSpPr>
          <p:cNvPr id="6" name="Titre 4">
            <a:extLst>
              <a:ext uri="{FF2B5EF4-FFF2-40B4-BE49-F238E27FC236}">
                <a16:creationId xmlns:a16="http://schemas.microsoft.com/office/drawing/2014/main" id="{743730D4-D291-B4EB-F596-F5DBEC504335}"/>
              </a:ext>
            </a:extLst>
          </p:cNvPr>
          <p:cNvSpPr txBox="1">
            <a:spLocks/>
          </p:cNvSpPr>
          <p:nvPr/>
        </p:nvSpPr>
        <p:spPr bwMode="auto">
          <a:xfrm>
            <a:off x="720000" y="360000"/>
            <a:ext cx="12708000" cy="82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5999" rIns="36000" bIns="36000" numCol="1" anchor="t" anchorCtr="0" compatLnSpc="1">
            <a:prstTxWarp prst="textNoShape">
              <a:avLst/>
            </a:prstTxWarp>
            <a:noAutofit/>
          </a:bodyPr>
          <a:lstStyle>
            <a:lvl1pPr algn="l" defTabSz="593121" rtl="0" eaLnBrk="1" fontAlgn="base" hangingPunct="1">
              <a:spcBef>
                <a:spcPct val="0"/>
              </a:spcBef>
              <a:spcAft>
                <a:spcPct val="0"/>
              </a:spcAft>
              <a:defRPr sz="2800" b="1" cap="none" baseline="0">
                <a:solidFill>
                  <a:schemeClr val="tx2"/>
                </a:solidFill>
                <a:latin typeface="+mn-lt"/>
                <a:ea typeface="BatangChe" panose="02030609000101010101" pitchFamily="49" charset="-127"/>
                <a:cs typeface="Segoe UI Semilight" panose="020B0402040204020203" pitchFamily="34" charset="0"/>
              </a:defRPr>
            </a:lvl1pPr>
            <a:lvl2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2pPr>
            <a:lvl3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3pPr>
            <a:lvl4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4pPr>
            <a:lvl5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5pPr>
            <a:lvl6pPr marL="267741" algn="r" defTabSz="593121" rtl="0" eaLnBrk="1" fontAlgn="base" hangingPunct="1">
              <a:lnSpc>
                <a:spcPct val="90000"/>
              </a:lnSpc>
              <a:spcBef>
                <a:spcPct val="0"/>
              </a:spcBef>
              <a:spcAft>
                <a:spcPct val="0"/>
              </a:spcAft>
              <a:defRPr sz="1181">
                <a:solidFill>
                  <a:srgbClr val="000000"/>
                </a:solidFill>
                <a:latin typeface="Univers" pitchFamily="34" charset="0"/>
              </a:defRPr>
            </a:lvl6pPr>
            <a:lvl7pPr marL="535482" algn="r" defTabSz="593121" rtl="0" eaLnBrk="1" fontAlgn="base" hangingPunct="1">
              <a:lnSpc>
                <a:spcPct val="90000"/>
              </a:lnSpc>
              <a:spcBef>
                <a:spcPct val="0"/>
              </a:spcBef>
              <a:spcAft>
                <a:spcPct val="0"/>
              </a:spcAft>
              <a:defRPr sz="1181">
                <a:solidFill>
                  <a:srgbClr val="000000"/>
                </a:solidFill>
                <a:latin typeface="Univers" pitchFamily="34" charset="0"/>
              </a:defRPr>
            </a:lvl7pPr>
            <a:lvl8pPr marL="803223" algn="r" defTabSz="593121" rtl="0" eaLnBrk="1" fontAlgn="base" hangingPunct="1">
              <a:lnSpc>
                <a:spcPct val="90000"/>
              </a:lnSpc>
              <a:spcBef>
                <a:spcPct val="0"/>
              </a:spcBef>
              <a:spcAft>
                <a:spcPct val="0"/>
              </a:spcAft>
              <a:defRPr sz="1181">
                <a:solidFill>
                  <a:srgbClr val="000000"/>
                </a:solidFill>
                <a:latin typeface="Univers" pitchFamily="34" charset="0"/>
              </a:defRPr>
            </a:lvl8pPr>
            <a:lvl9pPr marL="1070964" algn="r" defTabSz="593121" rtl="0" eaLnBrk="1" fontAlgn="base" hangingPunct="1">
              <a:lnSpc>
                <a:spcPct val="90000"/>
              </a:lnSpc>
              <a:spcBef>
                <a:spcPct val="0"/>
              </a:spcBef>
              <a:spcAft>
                <a:spcPct val="0"/>
              </a:spcAft>
              <a:defRPr sz="1181">
                <a:solidFill>
                  <a:srgbClr val="000000"/>
                </a:solidFill>
                <a:latin typeface="Univers" pitchFamily="34" charset="0"/>
              </a:defRPr>
            </a:lvl9pPr>
          </a:lstStyle>
          <a:p>
            <a:r>
              <a:rPr lang="fr-FR" kern="0" dirty="0"/>
              <a:t>La transformation de l’IT devrait jouer un rôle-clé pour permettre à GBSU devenant GBTO de réaliser les économies projetées (2/3)</a:t>
            </a:r>
            <a:endParaRPr lang="fr-FR" i="1" kern="0" dirty="0">
              <a:solidFill>
                <a:srgbClr val="00B050"/>
              </a:solidFill>
            </a:endParaRPr>
          </a:p>
        </p:txBody>
      </p:sp>
    </p:spTree>
    <p:extLst>
      <p:ext uri="{BB962C8B-B14F-4D97-AF65-F5344CB8AC3E}">
        <p14:creationId xmlns:p14="http://schemas.microsoft.com/office/powerpoint/2010/main" val="1698319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705B498-E6D7-4533-A2B7-06BEB0159626}"/>
              </a:ext>
            </a:extLst>
          </p:cNvPr>
          <p:cNvSpPr>
            <a:spLocks noGrp="1"/>
          </p:cNvSpPr>
          <p:nvPr>
            <p:ph type="ftr" sz="quarter" idx="10"/>
          </p:nvPr>
        </p:nvSpPr>
        <p:spPr/>
        <p:txBody>
          <a:bodyPr/>
          <a:lstStyle/>
          <a:p>
            <a:r>
              <a:rPr lang="fr-FR" dirty="0"/>
              <a:t>SOMMAIRE</a:t>
            </a:r>
          </a:p>
        </p:txBody>
      </p:sp>
      <p:sp>
        <p:nvSpPr>
          <p:cNvPr id="2" name="Espace réservé du numéro de diapositive 1">
            <a:extLst>
              <a:ext uri="{FF2B5EF4-FFF2-40B4-BE49-F238E27FC236}">
                <a16:creationId xmlns:a16="http://schemas.microsoft.com/office/drawing/2014/main" id="{14F3BCEB-4B73-41B4-BA20-4E21E00DF670}"/>
              </a:ext>
            </a:extLst>
          </p:cNvPr>
          <p:cNvSpPr>
            <a:spLocks noGrp="1"/>
          </p:cNvSpPr>
          <p:nvPr>
            <p:ph type="sldNum" sz="quarter" idx="11"/>
          </p:nvPr>
        </p:nvSpPr>
        <p:spPr/>
        <p:txBody>
          <a:bodyPr/>
          <a:lstStyle/>
          <a:p>
            <a:fld id="{FD495AF3-2BE3-4F2F-A3F0-65C3F202E4D2}" type="slidenum">
              <a:rPr lang="fr-FR" altLang="fr-FR" smtClean="0"/>
              <a:pPr/>
              <a:t>2</a:t>
            </a:fld>
            <a:endParaRPr lang="fr-FR" altLang="fr-FR" dirty="0"/>
          </a:p>
        </p:txBody>
      </p:sp>
      <p:graphicFrame>
        <p:nvGraphicFramePr>
          <p:cNvPr id="4" name="Tableau 3">
            <a:extLst>
              <a:ext uri="{FF2B5EF4-FFF2-40B4-BE49-F238E27FC236}">
                <a16:creationId xmlns:a16="http://schemas.microsoft.com/office/drawing/2014/main" id="{27E883CD-B72D-4976-99B3-86BC5AFDC4C2}"/>
              </a:ext>
            </a:extLst>
          </p:cNvPr>
          <p:cNvGraphicFramePr>
            <a:graphicFrameLocks noGrp="1"/>
          </p:cNvGraphicFramePr>
          <p:nvPr>
            <p:extLst>
              <p:ext uri="{D42A27DB-BD31-4B8C-83A1-F6EECF244321}">
                <p14:modId xmlns:p14="http://schemas.microsoft.com/office/powerpoint/2010/main" val="3232389087"/>
              </p:ext>
            </p:extLst>
          </p:nvPr>
        </p:nvGraphicFramePr>
        <p:xfrm>
          <a:off x="2576697" y="1264920"/>
          <a:ext cx="10731500" cy="1884680"/>
        </p:xfrm>
        <a:graphic>
          <a:graphicData uri="http://schemas.openxmlformats.org/drawingml/2006/table">
            <a:tbl>
              <a:tblPr firstRow="1" bandRow="1">
                <a:tableStyleId>{2D5ABB26-0587-4C30-8999-92F81FD0307C}</a:tableStyleId>
              </a:tblPr>
              <a:tblGrid>
                <a:gridCol w="9715500">
                  <a:extLst>
                    <a:ext uri="{9D8B030D-6E8A-4147-A177-3AD203B41FA5}">
                      <a16:colId xmlns:a16="http://schemas.microsoft.com/office/drawing/2014/main" val="88661134"/>
                    </a:ext>
                  </a:extLst>
                </a:gridCol>
                <a:gridCol w="1016000">
                  <a:extLst>
                    <a:ext uri="{9D8B030D-6E8A-4147-A177-3AD203B41FA5}">
                      <a16:colId xmlns:a16="http://schemas.microsoft.com/office/drawing/2014/main" val="3426694826"/>
                    </a:ext>
                  </a:extLst>
                </a:gridCol>
              </a:tblGrid>
              <a:tr h="370840">
                <a:tc>
                  <a:txBody>
                    <a:bodyPr/>
                    <a:lstStyle/>
                    <a:p>
                      <a:pPr lvl="1"/>
                      <a:r>
                        <a:rPr lang="fr-FR" sz="1800" b="0" dirty="0">
                          <a:solidFill>
                            <a:srgbClr val="7F7F7F"/>
                          </a:solidFill>
                        </a:rPr>
                        <a:t>Introduction</a:t>
                      </a:r>
                    </a:p>
                  </a:txBody>
                  <a:tcPr anchor="b">
                    <a:lnT>
                      <a:solidFill>
                        <a:srgbClr val="BFBFBF"/>
                      </a:solidFill>
                      <a:prstDash val="solid"/>
                    </a:lnT>
                  </a:tcPr>
                </a:tc>
                <a:tc>
                  <a:txBody>
                    <a:bodyPr/>
                    <a:lstStyle/>
                    <a:p>
                      <a:pPr algn="r"/>
                      <a:r>
                        <a:rPr lang="fr-FR" sz="1800" b="0" dirty="0">
                          <a:solidFill>
                            <a:srgbClr val="7F7F7F"/>
                          </a:solidFill>
                          <a:hlinkClick r:id="rId2" action="ppaction://hlinksldjump"/>
                        </a:rPr>
                        <a:t>page 3</a:t>
                      </a:r>
                      <a:endParaRPr lang="fr-FR" sz="1800" b="0" dirty="0">
                        <a:solidFill>
                          <a:srgbClr val="7F7F7F"/>
                        </a:solidFill>
                      </a:endParaRPr>
                    </a:p>
                  </a:txBody>
                  <a:tcPr anchor="b">
                    <a:lnT>
                      <a:solidFill>
                        <a:srgbClr val="BFBFBF"/>
                      </a:solidFill>
                      <a:prstDash val="solid"/>
                    </a:lnT>
                  </a:tcPr>
                </a:tc>
                <a:extLst>
                  <a:ext uri="{0D108BD9-81ED-4DB2-BD59-A6C34878D82A}">
                    <a16:rowId xmlns:a16="http://schemas.microsoft.com/office/drawing/2014/main" val="1140996589"/>
                  </a:ext>
                </a:extLst>
              </a:tr>
              <a:tr h="370840">
                <a:tc>
                  <a:txBody>
                    <a:bodyPr/>
                    <a:lstStyle/>
                    <a:p>
                      <a:pPr lvl="1"/>
                      <a:r>
                        <a:rPr lang="fr-FR" sz="1800" b="0" dirty="0">
                          <a:solidFill>
                            <a:srgbClr val="7F7F7F"/>
                          </a:solidFill>
                        </a:rPr>
                        <a:t>Synthèse</a:t>
                      </a:r>
                    </a:p>
                  </a:txBody>
                  <a:tcPr anchor="b"/>
                </a:tc>
                <a:tc>
                  <a:txBody>
                    <a:bodyPr/>
                    <a:lstStyle/>
                    <a:p>
                      <a:pPr algn="r"/>
                      <a:r>
                        <a:rPr lang="fr-FR" sz="1800" b="0" dirty="0">
                          <a:solidFill>
                            <a:srgbClr val="7F7F7F"/>
                          </a:solidFill>
                          <a:hlinkClick r:id="" action="ppaction://noaction"/>
                        </a:rPr>
                        <a:t>page 5</a:t>
                      </a:r>
                      <a:endParaRPr lang="fr-FR" sz="1800" b="0" dirty="0">
                        <a:solidFill>
                          <a:srgbClr val="7F7F7F"/>
                        </a:solidFill>
                      </a:endParaRPr>
                    </a:p>
                  </a:txBody>
                  <a:tcPr anchor="b"/>
                </a:tc>
                <a:extLst>
                  <a:ext uri="{0D108BD9-81ED-4DB2-BD59-A6C34878D82A}">
                    <a16:rowId xmlns:a16="http://schemas.microsoft.com/office/drawing/2014/main" val="1553393257"/>
                  </a:ext>
                </a:extLst>
              </a:tr>
              <a:tr h="370840">
                <a:tc>
                  <a:txBody>
                    <a:bodyPr/>
                    <a:lstStyle/>
                    <a:p>
                      <a:pPr marL="267741" marR="0" lvl="1" indent="0" algn="l" defTabSz="535482" rtl="0" eaLnBrk="1" fontAlgn="auto" latinLnBrk="0" hangingPunct="1">
                        <a:lnSpc>
                          <a:spcPct val="100000"/>
                        </a:lnSpc>
                        <a:spcBef>
                          <a:spcPts val="0"/>
                        </a:spcBef>
                        <a:spcAft>
                          <a:spcPts val="0"/>
                        </a:spcAft>
                        <a:buClrTx/>
                        <a:buSzTx/>
                        <a:buFontTx/>
                        <a:buNone/>
                        <a:tabLst/>
                        <a:defRPr/>
                      </a:pPr>
                      <a:r>
                        <a:rPr lang="fr-FR" sz="1800" b="0" dirty="0">
                          <a:solidFill>
                            <a:srgbClr val="7F7F7F"/>
                          </a:solidFill>
                        </a:rPr>
                        <a:t>Les attendus de la réorganisation de GBSU devenant GBTO</a:t>
                      </a:r>
                    </a:p>
                  </a:txBody>
                  <a:tcPr anchor="b"/>
                </a:tc>
                <a:tc>
                  <a:txBody>
                    <a:bodyPr/>
                    <a:lstStyle/>
                    <a:p>
                      <a:pPr algn="r"/>
                      <a:r>
                        <a:rPr lang="fr-FR" sz="1800" b="0" dirty="0">
                          <a:solidFill>
                            <a:srgbClr val="7F7F7F"/>
                          </a:solidFill>
                          <a:hlinkClick r:id="" action="ppaction://noaction"/>
                        </a:rPr>
                        <a:t>page 13</a:t>
                      </a:r>
                      <a:endParaRPr lang="fr-FR" sz="1800" b="0" dirty="0">
                        <a:solidFill>
                          <a:srgbClr val="7F7F7F"/>
                        </a:solidFill>
                      </a:endParaRPr>
                    </a:p>
                  </a:txBody>
                  <a:tcPr anchor="b"/>
                </a:tc>
                <a:extLst>
                  <a:ext uri="{0D108BD9-81ED-4DB2-BD59-A6C34878D82A}">
                    <a16:rowId xmlns:a16="http://schemas.microsoft.com/office/drawing/2014/main" val="3265333468"/>
                  </a:ext>
                </a:extLst>
              </a:tr>
              <a:tr h="398780">
                <a:tc>
                  <a:txBody>
                    <a:bodyPr/>
                    <a:lstStyle/>
                    <a:p>
                      <a:pPr marL="267741" marR="0" lvl="1" indent="0" algn="l" defTabSz="535482" rtl="0" eaLnBrk="1" fontAlgn="auto" latinLnBrk="0" hangingPunct="1">
                        <a:lnSpc>
                          <a:spcPct val="100000"/>
                        </a:lnSpc>
                        <a:spcBef>
                          <a:spcPts val="0"/>
                        </a:spcBef>
                        <a:spcAft>
                          <a:spcPts val="0"/>
                        </a:spcAft>
                        <a:buClrTx/>
                        <a:buSzTx/>
                        <a:buFontTx/>
                        <a:buNone/>
                        <a:tabLst/>
                        <a:defRPr/>
                      </a:pPr>
                      <a:r>
                        <a:rPr lang="fr-FR" sz="1800" b="0" dirty="0">
                          <a:solidFill>
                            <a:srgbClr val="7F7F7F"/>
                          </a:solidFill>
                        </a:rPr>
                        <a:t>Revue de la réorganisation de GBSU devenant GBTO</a:t>
                      </a:r>
                    </a:p>
                  </a:txBody>
                  <a:tcPr anchor="b"/>
                </a:tc>
                <a:tc>
                  <a:txBody>
                    <a:bodyPr/>
                    <a:lstStyle/>
                    <a:p>
                      <a:pPr algn="r"/>
                      <a:r>
                        <a:rPr lang="fr-FR" sz="1800" b="0" dirty="0">
                          <a:solidFill>
                            <a:srgbClr val="7F7F7F"/>
                          </a:solidFill>
                          <a:hlinkClick r:id="" action="ppaction://noaction"/>
                        </a:rPr>
                        <a:t>page 2</a:t>
                      </a:r>
                      <a:r>
                        <a:rPr lang="fr-FR" sz="1800" b="0" dirty="0">
                          <a:solidFill>
                            <a:srgbClr val="7F7F7F"/>
                          </a:solidFill>
                        </a:rPr>
                        <a:t>2</a:t>
                      </a:r>
                    </a:p>
                  </a:txBody>
                  <a:tcPr anchor="b"/>
                </a:tc>
                <a:extLst>
                  <a:ext uri="{0D108BD9-81ED-4DB2-BD59-A6C34878D82A}">
                    <a16:rowId xmlns:a16="http://schemas.microsoft.com/office/drawing/2014/main" val="1036616395"/>
                  </a:ext>
                </a:extLst>
              </a:tr>
              <a:tr h="373380">
                <a:tc>
                  <a:txBody>
                    <a:bodyPr/>
                    <a:lstStyle/>
                    <a:p>
                      <a:pPr marL="267741" lvl="1" algn="l" defTabSz="535482" rtl="0" eaLnBrk="1" latinLnBrk="0" hangingPunct="1"/>
                      <a:endParaRPr lang="fr-FR" sz="1800" b="0" kern="1200" dirty="0">
                        <a:solidFill>
                          <a:srgbClr val="7F7F7F"/>
                        </a:solidFill>
                        <a:latin typeface="+mn-lt"/>
                        <a:ea typeface="+mn-ea"/>
                        <a:cs typeface="+mn-cs"/>
                      </a:endParaRPr>
                    </a:p>
                  </a:txBody>
                  <a:tcPr anchor="b"/>
                </a:tc>
                <a:tc>
                  <a:txBody>
                    <a:bodyPr/>
                    <a:lstStyle/>
                    <a:p>
                      <a:pPr marL="0" marR="0" lvl="0" indent="0" algn="r" defTabSz="535482" rtl="0" eaLnBrk="1" fontAlgn="auto" latinLnBrk="0" hangingPunct="1">
                        <a:lnSpc>
                          <a:spcPct val="100000"/>
                        </a:lnSpc>
                        <a:spcBef>
                          <a:spcPts val="0"/>
                        </a:spcBef>
                        <a:spcAft>
                          <a:spcPts val="0"/>
                        </a:spcAft>
                        <a:buClrTx/>
                        <a:buSzTx/>
                        <a:buFontTx/>
                        <a:buNone/>
                        <a:tabLst/>
                        <a:defRPr/>
                      </a:pPr>
                      <a:endParaRPr lang="fr-FR" sz="1800" b="0" dirty="0">
                        <a:solidFill>
                          <a:srgbClr val="7F7F7F"/>
                        </a:solidFill>
                      </a:endParaRPr>
                    </a:p>
                  </a:txBody>
                  <a:tcPr anchor="b"/>
                </a:tc>
                <a:extLst>
                  <a:ext uri="{0D108BD9-81ED-4DB2-BD59-A6C34878D82A}">
                    <a16:rowId xmlns:a16="http://schemas.microsoft.com/office/drawing/2014/main" val="2381366419"/>
                  </a:ext>
                </a:extLst>
              </a:tr>
            </a:tbl>
          </a:graphicData>
        </a:graphic>
      </p:graphicFrame>
    </p:spTree>
    <p:extLst>
      <p:ext uri="{BB962C8B-B14F-4D97-AF65-F5344CB8AC3E}">
        <p14:creationId xmlns:p14="http://schemas.microsoft.com/office/powerpoint/2010/main" val="1575612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59999"/>
            <a:ext cx="12204000" cy="5904000"/>
          </a:xfrm>
        </p:spPr>
        <p:txBody>
          <a:bodyPr/>
          <a:lstStyle/>
          <a:p>
            <a:pPr>
              <a:lnSpc>
                <a:spcPct val="107000"/>
              </a:lnSpc>
              <a:spcAft>
                <a:spcPts val="800"/>
              </a:spcAft>
            </a:pPr>
            <a:r>
              <a:rPr lang="fr-FR" dirty="0"/>
              <a:t>En rythme de croisière, le portefeuille-projets devrait être d’environ </a:t>
            </a:r>
            <a:r>
              <a:rPr lang="fr-FR" b="1" dirty="0"/>
              <a:t>300 M€/an pendant 5 ans</a:t>
            </a:r>
            <a:r>
              <a:rPr lang="fr-FR" dirty="0"/>
              <a:t>. Tout ne serait pas affecté à </a:t>
            </a:r>
            <a:r>
              <a:rPr lang="fr-FR" i="1" dirty="0"/>
              <a:t>NORTH STAR</a:t>
            </a:r>
            <a:r>
              <a:rPr lang="fr-FR" dirty="0"/>
              <a:t>, qui n’est pas un programme de projets, mais une vision méthodologique de long terme et avec une gouvernance mise régulièrement sur la sellette.</a:t>
            </a:r>
          </a:p>
          <a:p>
            <a:pPr>
              <a:lnSpc>
                <a:spcPct val="107000"/>
              </a:lnSpc>
              <a:spcAft>
                <a:spcPts val="800"/>
              </a:spcAft>
            </a:pPr>
            <a:r>
              <a:rPr lang="fr-FR" dirty="0"/>
              <a:t>Tous les projets adventices aux projets Fondations devraient être alignés avec les principes d’architecture qui ont été définis.</a:t>
            </a:r>
          </a:p>
          <a:p>
            <a:pPr>
              <a:lnSpc>
                <a:spcPct val="107000"/>
              </a:lnSpc>
              <a:spcAft>
                <a:spcPts val="800"/>
              </a:spcAft>
            </a:pPr>
            <a:r>
              <a:rPr lang="fr-FR" dirty="0"/>
              <a:t>Ainsi, </a:t>
            </a:r>
            <a:r>
              <a:rPr lang="fr-FR" b="1" dirty="0"/>
              <a:t>GBTO rejetterait des projets</a:t>
            </a:r>
            <a:r>
              <a:rPr lang="fr-FR" dirty="0"/>
              <a:t> fonctionnant avec des systèmes </a:t>
            </a:r>
            <a:r>
              <a:rPr lang="fr-FR" i="1" dirty="0"/>
              <a:t>LEGACY</a:t>
            </a:r>
            <a:r>
              <a:rPr lang="fr-FR" dirty="0"/>
              <a:t> et </a:t>
            </a:r>
            <a:r>
              <a:rPr lang="fr-FR" b="1" dirty="0"/>
              <a:t>non alignés avec ces principes d’architecture</a:t>
            </a:r>
            <a:r>
              <a:rPr lang="fr-FR" dirty="0"/>
              <a:t>. Ces projets non alignés pèsent aujourd’hui </a:t>
            </a:r>
            <a:r>
              <a:rPr lang="fr-FR" b="1" dirty="0"/>
              <a:t>30% du budget </a:t>
            </a:r>
            <a:r>
              <a:rPr lang="fr-FR" dirty="0"/>
              <a:t>et devraient disparaître. Les autres projets, sans apport à la transformation du SI, mais répondant à des besoins réglementaires ou commerciaux, qui pèseraient à terme 70% du budget, devant s’aligner avec les nouveaux principes d’architecture.</a:t>
            </a:r>
          </a:p>
          <a:p>
            <a:pPr>
              <a:lnSpc>
                <a:spcPct val="107000"/>
              </a:lnSpc>
              <a:spcAft>
                <a:spcPts val="800"/>
              </a:spcAft>
            </a:pPr>
            <a:r>
              <a:rPr lang="fr-FR" dirty="0"/>
              <a:t>Dans les activités très homogènes de production, la SG a des ratios pour </a:t>
            </a:r>
            <a:r>
              <a:rPr lang="fr-FR" b="1" dirty="0"/>
              <a:t>calibrer l’encadrement </a:t>
            </a:r>
            <a:r>
              <a:rPr lang="fr-FR" dirty="0"/>
              <a:t>: 8 échelons hiérarchiques maximum et 12 collaborateurs au maximum par encadrant.</a:t>
            </a:r>
          </a:p>
          <a:p>
            <a:pPr>
              <a:lnSpc>
                <a:spcPct val="107000"/>
              </a:lnSpc>
              <a:spcAft>
                <a:spcPts val="800"/>
              </a:spcAft>
            </a:pPr>
            <a:r>
              <a:rPr lang="fr-FR" dirty="0"/>
              <a:t>Les métiers de GBSU ne permettraient guère d’appliquer ces ratios.</a:t>
            </a:r>
          </a:p>
          <a:p>
            <a:pPr>
              <a:lnSpc>
                <a:spcPct val="107000"/>
              </a:lnSpc>
              <a:spcAft>
                <a:spcPts val="800"/>
              </a:spcAft>
            </a:pPr>
            <a:r>
              <a:rPr lang="fr-FR" dirty="0"/>
              <a:t>Dans le projet de réorganisation, GBSU ne rationalise pas tant la chaîne managériale des N+1 des opérationnels que les </a:t>
            </a:r>
            <a:r>
              <a:rPr lang="fr-FR" b="1" dirty="0"/>
              <a:t>responsables intermédiaires</a:t>
            </a:r>
            <a:r>
              <a:rPr lang="fr-FR" dirty="0"/>
              <a:t>, en raisonnant en termes d’organisation et en cherchant des périmètres d’activité pouvant être confiés à un seul manager.</a:t>
            </a:r>
          </a:p>
          <a:p>
            <a:pPr>
              <a:lnSpc>
                <a:spcPct val="107000"/>
              </a:lnSpc>
              <a:spcAft>
                <a:spcPts val="800"/>
              </a:spcAft>
            </a:pPr>
            <a:r>
              <a:rPr lang="fr-FR" dirty="0"/>
              <a:t>C’est ainsi que les </a:t>
            </a:r>
            <a:r>
              <a:rPr lang="fr-FR" b="1" dirty="0"/>
              <a:t>redécoupages de CA </a:t>
            </a:r>
            <a:r>
              <a:rPr lang="fr-FR" dirty="0"/>
              <a:t>ont été opérés.</a:t>
            </a:r>
          </a:p>
          <a:p>
            <a:pPr>
              <a:lnSpc>
                <a:spcPct val="107000"/>
              </a:lnSpc>
              <a:spcAft>
                <a:spcPts val="800"/>
              </a:spcAft>
            </a:pPr>
            <a:endParaRPr lang="fr-FR" dirty="0"/>
          </a:p>
          <a:p>
            <a:endParaRPr lang="fr-FR" sz="1600" b="1" dirty="0">
              <a:ea typeface="+mn-ea"/>
            </a:endParaRPr>
          </a:p>
          <a:p>
            <a:endParaRPr lang="fr-FR" sz="1600" b="1" dirty="0">
              <a:ea typeface="+mn-ea"/>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20</a:t>
            </a:fld>
            <a:endParaRPr lang="fr-FR" altLang="fr-FR" dirty="0"/>
          </a:p>
        </p:txBody>
      </p:sp>
      <p:sp>
        <p:nvSpPr>
          <p:cNvPr id="6" name="Titre 4">
            <a:extLst>
              <a:ext uri="{FF2B5EF4-FFF2-40B4-BE49-F238E27FC236}">
                <a16:creationId xmlns:a16="http://schemas.microsoft.com/office/drawing/2014/main" id="{743730D4-D291-B4EB-F596-F5DBEC504335}"/>
              </a:ext>
            </a:extLst>
          </p:cNvPr>
          <p:cNvSpPr txBox="1">
            <a:spLocks/>
          </p:cNvSpPr>
          <p:nvPr/>
        </p:nvSpPr>
        <p:spPr bwMode="auto">
          <a:xfrm>
            <a:off x="720000" y="360000"/>
            <a:ext cx="12708000" cy="82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5999" rIns="36000" bIns="36000" numCol="1" anchor="t" anchorCtr="0" compatLnSpc="1">
            <a:prstTxWarp prst="textNoShape">
              <a:avLst/>
            </a:prstTxWarp>
            <a:noAutofit/>
          </a:bodyPr>
          <a:lstStyle>
            <a:lvl1pPr algn="l" defTabSz="593121" rtl="0" eaLnBrk="1" fontAlgn="base" hangingPunct="1">
              <a:spcBef>
                <a:spcPct val="0"/>
              </a:spcBef>
              <a:spcAft>
                <a:spcPct val="0"/>
              </a:spcAft>
              <a:defRPr sz="2800" b="1" cap="none" baseline="0">
                <a:solidFill>
                  <a:schemeClr val="tx2"/>
                </a:solidFill>
                <a:latin typeface="+mn-lt"/>
                <a:ea typeface="BatangChe" panose="02030609000101010101" pitchFamily="49" charset="-127"/>
                <a:cs typeface="Segoe UI Semilight" panose="020B0402040204020203" pitchFamily="34" charset="0"/>
              </a:defRPr>
            </a:lvl1pPr>
            <a:lvl2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2pPr>
            <a:lvl3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3pPr>
            <a:lvl4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4pPr>
            <a:lvl5pPr algn="r" defTabSz="593121" rtl="0" eaLnBrk="1" fontAlgn="base" hangingPunct="1">
              <a:spcBef>
                <a:spcPct val="0"/>
              </a:spcBef>
              <a:spcAft>
                <a:spcPct val="0"/>
              </a:spcAft>
              <a:defRPr sz="1181" b="1">
                <a:solidFill>
                  <a:srgbClr val="004070"/>
                </a:solidFill>
                <a:latin typeface="Segoe UI" pitchFamily="34" charset="0"/>
                <a:cs typeface="Segoe UI" pitchFamily="34" charset="0"/>
              </a:defRPr>
            </a:lvl5pPr>
            <a:lvl6pPr marL="267741" algn="r" defTabSz="593121" rtl="0" eaLnBrk="1" fontAlgn="base" hangingPunct="1">
              <a:lnSpc>
                <a:spcPct val="90000"/>
              </a:lnSpc>
              <a:spcBef>
                <a:spcPct val="0"/>
              </a:spcBef>
              <a:spcAft>
                <a:spcPct val="0"/>
              </a:spcAft>
              <a:defRPr sz="1181">
                <a:solidFill>
                  <a:srgbClr val="000000"/>
                </a:solidFill>
                <a:latin typeface="Univers" pitchFamily="34" charset="0"/>
              </a:defRPr>
            </a:lvl6pPr>
            <a:lvl7pPr marL="535482" algn="r" defTabSz="593121" rtl="0" eaLnBrk="1" fontAlgn="base" hangingPunct="1">
              <a:lnSpc>
                <a:spcPct val="90000"/>
              </a:lnSpc>
              <a:spcBef>
                <a:spcPct val="0"/>
              </a:spcBef>
              <a:spcAft>
                <a:spcPct val="0"/>
              </a:spcAft>
              <a:defRPr sz="1181">
                <a:solidFill>
                  <a:srgbClr val="000000"/>
                </a:solidFill>
                <a:latin typeface="Univers" pitchFamily="34" charset="0"/>
              </a:defRPr>
            </a:lvl7pPr>
            <a:lvl8pPr marL="803223" algn="r" defTabSz="593121" rtl="0" eaLnBrk="1" fontAlgn="base" hangingPunct="1">
              <a:lnSpc>
                <a:spcPct val="90000"/>
              </a:lnSpc>
              <a:spcBef>
                <a:spcPct val="0"/>
              </a:spcBef>
              <a:spcAft>
                <a:spcPct val="0"/>
              </a:spcAft>
              <a:defRPr sz="1181">
                <a:solidFill>
                  <a:srgbClr val="000000"/>
                </a:solidFill>
                <a:latin typeface="Univers" pitchFamily="34" charset="0"/>
              </a:defRPr>
            </a:lvl8pPr>
            <a:lvl9pPr marL="1070964" algn="r" defTabSz="593121" rtl="0" eaLnBrk="1" fontAlgn="base" hangingPunct="1">
              <a:lnSpc>
                <a:spcPct val="90000"/>
              </a:lnSpc>
              <a:spcBef>
                <a:spcPct val="0"/>
              </a:spcBef>
              <a:spcAft>
                <a:spcPct val="0"/>
              </a:spcAft>
              <a:defRPr sz="1181">
                <a:solidFill>
                  <a:srgbClr val="000000"/>
                </a:solidFill>
                <a:latin typeface="Univers" pitchFamily="34" charset="0"/>
              </a:defRPr>
            </a:lvl9pPr>
          </a:lstStyle>
          <a:p>
            <a:r>
              <a:rPr lang="fr-FR" kern="0" dirty="0"/>
              <a:t>La transformation de l’IT devrait jouer un rôle-clé pour permettre à GBSU devenant GBTO de réaliser les économies projetées (3/3)</a:t>
            </a:r>
            <a:endParaRPr lang="fr-FR" i="1" kern="0" dirty="0">
              <a:solidFill>
                <a:srgbClr val="00B050"/>
              </a:solidFill>
            </a:endParaRPr>
          </a:p>
        </p:txBody>
      </p:sp>
    </p:spTree>
    <p:extLst>
      <p:ext uri="{BB962C8B-B14F-4D97-AF65-F5344CB8AC3E}">
        <p14:creationId xmlns:p14="http://schemas.microsoft.com/office/powerpoint/2010/main" val="3709662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21</a:t>
            </a:fld>
            <a:endParaRPr lang="fr-FR" altLang="fr-FR" dirty="0"/>
          </a:p>
        </p:txBody>
      </p:sp>
      <p:pic>
        <p:nvPicPr>
          <p:cNvPr id="3" name="Graphique 2">
            <a:extLst>
              <a:ext uri="{FF2B5EF4-FFF2-40B4-BE49-F238E27FC236}">
                <a16:creationId xmlns:a16="http://schemas.microsoft.com/office/drawing/2014/main" id="{E4EFA338-79BD-CF51-02DC-CAE66B6583B8}"/>
              </a:ext>
            </a:extLst>
          </p:cNvPr>
          <p:cNvPicPr preferRelativeResize="0">
            <a:picLocks/>
          </p:cNvPicPr>
          <p:nvPr/>
        </p:nvPicPr>
        <p:blipFill>
          <a:blip r:embed="rId2">
            <a:extLst>
              <a:ext uri="{96DAC541-7B7A-43D3-8B79-37D633B846F1}">
                <asvg:svgBlip xmlns:asvg="http://schemas.microsoft.com/office/drawing/2016/SVG/main" r:embed="rId3"/>
              </a:ext>
            </a:extLst>
          </a:blip>
          <a:stretch>
            <a:fillRect/>
          </a:stretch>
        </p:blipFill>
        <p:spPr>
          <a:xfrm>
            <a:off x="360000" y="3276000"/>
            <a:ext cx="468000" cy="288000"/>
          </a:xfrm>
          <a:prstGeom prst="rect">
            <a:avLst/>
          </a:prstGeom>
        </p:spPr>
      </p:pic>
      <p:sp>
        <p:nvSpPr>
          <p:cNvPr id="7" name="Titre 4">
            <a:extLst>
              <a:ext uri="{FF2B5EF4-FFF2-40B4-BE49-F238E27FC236}">
                <a16:creationId xmlns:a16="http://schemas.microsoft.com/office/drawing/2014/main" id="{AC2FAA9D-4283-01AB-75CC-1A3567B43A2E}"/>
              </a:ext>
            </a:extLst>
          </p:cNvPr>
          <p:cNvSpPr>
            <a:spLocks noGrp="1"/>
          </p:cNvSpPr>
          <p:nvPr>
            <p:ph type="title"/>
          </p:nvPr>
        </p:nvSpPr>
        <p:spPr>
          <a:xfrm>
            <a:off x="720000" y="360000"/>
            <a:ext cx="12708000" cy="825739"/>
          </a:xfrm>
        </p:spPr>
        <p:txBody>
          <a:bodyPr/>
          <a:lstStyle/>
          <a:p>
            <a:r>
              <a:rPr lang="fr-FR" dirty="0"/>
              <a:t>Effectif GBSU Monde </a:t>
            </a:r>
            <a:endParaRPr lang="fr-FR" i="1" dirty="0">
              <a:solidFill>
                <a:srgbClr val="00B050"/>
              </a:solidFill>
            </a:endParaRPr>
          </a:p>
        </p:txBody>
      </p:sp>
      <p:pic>
        <p:nvPicPr>
          <p:cNvPr id="6" name="Image 5">
            <a:extLst>
              <a:ext uri="{FF2B5EF4-FFF2-40B4-BE49-F238E27FC236}">
                <a16:creationId xmlns:a16="http://schemas.microsoft.com/office/drawing/2014/main" id="{D4B0DB82-FEE0-EC1B-F883-21771CE570E9}"/>
              </a:ext>
            </a:extLst>
          </p:cNvPr>
          <p:cNvPicPr preferRelativeResize="0">
            <a:picLocks/>
          </p:cNvPicPr>
          <p:nvPr/>
        </p:nvPicPr>
        <p:blipFill>
          <a:blip r:embed="rId4"/>
          <a:stretch>
            <a:fillRect/>
          </a:stretch>
        </p:blipFill>
        <p:spPr>
          <a:xfrm>
            <a:off x="2" y="900003"/>
            <a:ext cx="13680000" cy="6372000"/>
          </a:xfrm>
          <a:prstGeom prst="rect">
            <a:avLst/>
          </a:prstGeom>
        </p:spPr>
      </p:pic>
    </p:spTree>
    <p:extLst>
      <p:ext uri="{BB962C8B-B14F-4D97-AF65-F5344CB8AC3E}">
        <p14:creationId xmlns:p14="http://schemas.microsoft.com/office/powerpoint/2010/main" val="2480346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0156A2D-874D-40A7-99E7-78AC9F0430B3}"/>
              </a:ext>
            </a:extLst>
          </p:cNvPr>
          <p:cNvSpPr>
            <a:spLocks noGrp="1"/>
          </p:cNvSpPr>
          <p:nvPr>
            <p:ph type="body" sz="quarter" idx="12"/>
          </p:nvPr>
        </p:nvSpPr>
        <p:spPr>
          <a:xfrm>
            <a:off x="6439694" y="2266950"/>
            <a:ext cx="5161756" cy="2436369"/>
          </a:xfrm>
        </p:spPr>
        <p:txBody>
          <a:bodyPr>
            <a:normAutofit fontScale="92500"/>
          </a:bodyPr>
          <a:lstStyle/>
          <a:p>
            <a:r>
              <a:rPr lang="fr-FR" dirty="0"/>
              <a:t>Revue de la réorganisation de GBSU devenant GBTO</a:t>
            </a:r>
          </a:p>
        </p:txBody>
      </p:sp>
      <p:sp>
        <p:nvSpPr>
          <p:cNvPr id="3" name="Espace réservé du pied de page 2">
            <a:extLst>
              <a:ext uri="{FF2B5EF4-FFF2-40B4-BE49-F238E27FC236}">
                <a16:creationId xmlns:a16="http://schemas.microsoft.com/office/drawing/2014/main" id="{BF7B7DD0-F470-431D-B41B-ECF483885F14}"/>
              </a:ext>
            </a:extLst>
          </p:cNvPr>
          <p:cNvSpPr>
            <a:spLocks noGrp="1"/>
          </p:cNvSpPr>
          <p:nvPr>
            <p:ph type="ftr" sz="quarter" idx="13"/>
          </p:nvPr>
        </p:nvSpPr>
        <p:spPr>
          <a:xfrm>
            <a:off x="2852620" y="7234766"/>
            <a:ext cx="10080000" cy="249385"/>
          </a:xfrm>
        </p:spPr>
        <p:txBody>
          <a:bodyPr/>
          <a:lstStyle/>
          <a:p>
            <a:r>
              <a:rPr lang="fr-FR"/>
              <a:t>SG - Réorganisation des BU/SU - CSEE des Services Centraux Parisiens – La réorganisation de RESG - Avril 2024</a:t>
            </a:r>
            <a:endParaRPr lang="fr-FR" dirty="0"/>
          </a:p>
        </p:txBody>
      </p:sp>
      <p:sp>
        <p:nvSpPr>
          <p:cNvPr id="4" name="Espace réservé du numéro de diapositive 3">
            <a:extLst>
              <a:ext uri="{FF2B5EF4-FFF2-40B4-BE49-F238E27FC236}">
                <a16:creationId xmlns:a16="http://schemas.microsoft.com/office/drawing/2014/main" id="{E3281870-894B-4C78-8761-F41CDCC7B8C4}"/>
              </a:ext>
            </a:extLst>
          </p:cNvPr>
          <p:cNvSpPr>
            <a:spLocks noGrp="1"/>
          </p:cNvSpPr>
          <p:nvPr>
            <p:ph type="sldNum" sz="quarter" idx="14"/>
          </p:nvPr>
        </p:nvSpPr>
        <p:spPr>
          <a:xfrm>
            <a:off x="13047856" y="7258579"/>
            <a:ext cx="520683" cy="213823"/>
          </a:xfrm>
        </p:spPr>
        <p:txBody>
          <a:bodyPr/>
          <a:lstStyle/>
          <a:p>
            <a:fld id="{FD495AF3-2BE3-4F2F-A3F0-65C3F202E4D2}" type="slidenum">
              <a:rPr lang="fr-FR" altLang="fr-FR" smtClean="0"/>
              <a:pPr/>
              <a:t>22</a:t>
            </a:fld>
            <a:endParaRPr lang="fr-FR" altLang="fr-FR" dirty="0"/>
          </a:p>
        </p:txBody>
      </p:sp>
    </p:spTree>
    <p:extLst>
      <p:ext uri="{BB962C8B-B14F-4D97-AF65-F5344CB8AC3E}">
        <p14:creationId xmlns:p14="http://schemas.microsoft.com/office/powerpoint/2010/main" val="1756683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368000"/>
            <a:ext cx="12204000" cy="5613821"/>
          </a:xfrm>
        </p:spPr>
        <p:txBody>
          <a:bodyPr/>
          <a:lstStyle/>
          <a:p>
            <a:r>
              <a:rPr lang="fr-FR" dirty="0"/>
              <a:t>Nous avons systématiquement restitué nos analyses par des </a:t>
            </a:r>
            <a:r>
              <a:rPr lang="fr-FR" b="1" dirty="0"/>
              <a:t>matrices de transfert détaillées par CA </a:t>
            </a:r>
            <a:r>
              <a:rPr lang="fr-FR" dirty="0"/>
              <a:t>classant la </a:t>
            </a:r>
            <a:r>
              <a:rPr lang="fr-FR" b="1" dirty="0"/>
              <a:t>justification donnée des suppressions de poste </a:t>
            </a:r>
            <a:r>
              <a:rPr lang="fr-FR" dirty="0"/>
              <a:t>selon la typologie suivante :</a:t>
            </a:r>
          </a:p>
          <a:p>
            <a:pPr lvl="1"/>
            <a:r>
              <a:rPr lang="fr-FR" b="1" dirty="0"/>
              <a:t>Optimisation des processus.</a:t>
            </a:r>
          </a:p>
          <a:p>
            <a:pPr lvl="1"/>
            <a:r>
              <a:rPr lang="fr-FR" b="1" dirty="0"/>
              <a:t>Fin de projet &amp; renoncement.</a:t>
            </a:r>
          </a:p>
          <a:p>
            <a:pPr lvl="1"/>
            <a:r>
              <a:rPr lang="fr-FR" b="1" dirty="0"/>
              <a:t>Baisse ou transfert d’activité.</a:t>
            </a:r>
          </a:p>
          <a:p>
            <a:pPr lvl="1"/>
            <a:r>
              <a:rPr lang="fr-FR" b="1" dirty="0"/>
              <a:t>Simplification de l’organisation.</a:t>
            </a:r>
          </a:p>
          <a:p>
            <a:pPr lvl="1"/>
            <a:r>
              <a:rPr lang="fr-FR" b="1" dirty="0"/>
              <a:t>Délocalisation d’activité.</a:t>
            </a:r>
          </a:p>
          <a:p>
            <a:r>
              <a:rPr lang="fr-FR" dirty="0"/>
              <a:t>Pour les départements et CA pour lesquels nous avons eu des entretiens, nous avons effectué une </a:t>
            </a:r>
            <a:r>
              <a:rPr lang="fr-FR" b="1" dirty="0"/>
              <a:t>revue explicative des éléments contextuels </a:t>
            </a:r>
            <a:r>
              <a:rPr lang="fr-FR" dirty="0"/>
              <a:t>qui nous ont été communiqués.</a:t>
            </a:r>
          </a:p>
          <a:p>
            <a:r>
              <a:rPr lang="fr-FR" dirty="0"/>
              <a:t>Pour chaque département, nous avons indiqué </a:t>
            </a:r>
            <a:r>
              <a:rPr lang="fr-FR" b="1" dirty="0"/>
              <a:t>le poids</a:t>
            </a:r>
            <a:r>
              <a:rPr lang="fr-FR" dirty="0"/>
              <a:t> des </a:t>
            </a:r>
            <a:r>
              <a:rPr lang="fr-FR" b="1" dirty="0"/>
              <a:t>suppressions de poste </a:t>
            </a:r>
            <a:r>
              <a:rPr lang="fr-FR" dirty="0"/>
              <a:t>dans le total des suppressions de poste de GBTO.</a:t>
            </a:r>
          </a:p>
          <a:p>
            <a:r>
              <a:rPr lang="fr-FR" dirty="0"/>
              <a:t>Avec cette réorganisation, GBSU devenant GBTO passerait de 14 départements à 10+3 départements.</a:t>
            </a:r>
          </a:p>
          <a:p>
            <a:r>
              <a:rPr lang="fr-FR" dirty="0"/>
              <a:t>Et l’effectif logé dans les Services centraux parisiens passerait de 2.623 postes à GBSU à 2.459 postes à GBTO.</a:t>
            </a: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La réorganisation de GBSU devenant GBTO s’inscrit dans une logique mondiale</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23</a:t>
            </a:fld>
            <a:endParaRPr lang="fr-FR" altLang="fr-FR" dirty="0"/>
          </a:p>
        </p:txBody>
      </p:sp>
    </p:spTree>
    <p:extLst>
      <p:ext uri="{BB962C8B-B14F-4D97-AF65-F5344CB8AC3E}">
        <p14:creationId xmlns:p14="http://schemas.microsoft.com/office/powerpoint/2010/main" val="695317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CBA75B8-64C7-4B44-8500-D562C4044AF7}"/>
              </a:ext>
            </a:extLst>
          </p:cNvPr>
          <p:cNvSpPr>
            <a:spLocks noGrp="1"/>
          </p:cNvSpPr>
          <p:nvPr>
            <p:ph type="body" sz="quarter" idx="11"/>
          </p:nvPr>
        </p:nvSpPr>
        <p:spPr>
          <a:xfrm>
            <a:off x="4775262" y="382338"/>
            <a:ext cx="8536298" cy="871215"/>
          </a:xfrm>
        </p:spPr>
        <p:txBody>
          <a:bodyPr>
            <a:normAutofit/>
          </a:bodyPr>
          <a:lstStyle/>
          <a:p>
            <a:r>
              <a:rPr lang="fr-FR" dirty="0"/>
              <a:t>Revue de la réorganisation de GBSU devenant GBTO</a:t>
            </a:r>
          </a:p>
        </p:txBody>
      </p:sp>
      <p:sp>
        <p:nvSpPr>
          <p:cNvPr id="3" name="Espace réservé du texte 2">
            <a:extLst>
              <a:ext uri="{FF2B5EF4-FFF2-40B4-BE49-F238E27FC236}">
                <a16:creationId xmlns:a16="http://schemas.microsoft.com/office/drawing/2014/main" id="{4D242FC0-8D89-45D7-B5A1-5DD01F37B2DD}"/>
              </a:ext>
            </a:extLst>
          </p:cNvPr>
          <p:cNvSpPr>
            <a:spLocks noGrp="1"/>
          </p:cNvSpPr>
          <p:nvPr>
            <p:ph type="body" sz="quarter" idx="12"/>
          </p:nvPr>
        </p:nvSpPr>
        <p:spPr>
          <a:xfrm>
            <a:off x="4775262" y="2756329"/>
            <a:ext cx="8022904" cy="1631092"/>
          </a:xfrm>
        </p:spPr>
        <p:txBody>
          <a:bodyPr>
            <a:normAutofit/>
          </a:bodyPr>
          <a:lstStyle/>
          <a:p>
            <a:r>
              <a:rPr lang="fr-FR" dirty="0"/>
              <a:t>La réorganisation de GBSU/EQD devenant GBTO/EQD</a:t>
            </a:r>
          </a:p>
        </p:txBody>
      </p:sp>
      <p:sp>
        <p:nvSpPr>
          <p:cNvPr id="4" name="Espace réservé du pied de page 3">
            <a:extLst>
              <a:ext uri="{FF2B5EF4-FFF2-40B4-BE49-F238E27FC236}">
                <a16:creationId xmlns:a16="http://schemas.microsoft.com/office/drawing/2014/main" id="{F787F61D-E450-419F-8A17-AC397A508B52}"/>
              </a:ext>
            </a:extLst>
          </p:cNvPr>
          <p:cNvSpPr>
            <a:spLocks noGrp="1"/>
          </p:cNvSpPr>
          <p:nvPr>
            <p:ph type="ftr" sz="quarter" idx="13"/>
          </p:nvPr>
        </p:nvSpPr>
        <p:spPr>
          <a:xfrm>
            <a:off x="2852620" y="7234766"/>
            <a:ext cx="10080000" cy="249385"/>
          </a:xfrm>
        </p:spPr>
        <p:txBody>
          <a:bodyPr/>
          <a:lstStyle/>
          <a:p>
            <a:r>
              <a:rPr lang="fr-FR"/>
              <a:t>SG - Réorganisation des BU/SU - CSEE des Services Centraux Parisiens – La réorganisation de RESG - Avril 2024</a:t>
            </a:r>
          </a:p>
        </p:txBody>
      </p:sp>
      <p:sp>
        <p:nvSpPr>
          <p:cNvPr id="5" name="Espace réservé du numéro de diapositive 4">
            <a:extLst>
              <a:ext uri="{FF2B5EF4-FFF2-40B4-BE49-F238E27FC236}">
                <a16:creationId xmlns:a16="http://schemas.microsoft.com/office/drawing/2014/main" id="{3D3C6882-E342-43E1-8B9A-BACDF799B472}"/>
              </a:ext>
            </a:extLst>
          </p:cNvPr>
          <p:cNvSpPr>
            <a:spLocks noGrp="1"/>
          </p:cNvSpPr>
          <p:nvPr>
            <p:ph type="sldNum" sz="quarter" idx="14"/>
          </p:nvPr>
        </p:nvSpPr>
        <p:spPr>
          <a:xfrm>
            <a:off x="13047856" y="7258579"/>
            <a:ext cx="520683" cy="213823"/>
          </a:xfrm>
        </p:spPr>
        <p:txBody>
          <a:bodyPr/>
          <a:lstStyle/>
          <a:p>
            <a:fld id="{FD495AF3-2BE3-4F2F-A3F0-65C3F202E4D2}" type="slidenum">
              <a:rPr lang="fr-FR" altLang="fr-FR" smtClean="0"/>
              <a:pPr/>
              <a:t>24</a:t>
            </a:fld>
            <a:endParaRPr lang="fr-FR" altLang="fr-FR" dirty="0"/>
          </a:p>
        </p:txBody>
      </p:sp>
    </p:spTree>
    <p:extLst>
      <p:ext uri="{BB962C8B-B14F-4D97-AF65-F5344CB8AC3E}">
        <p14:creationId xmlns:p14="http://schemas.microsoft.com/office/powerpoint/2010/main" val="2242472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pPr>
              <a:lnSpc>
                <a:spcPct val="107000"/>
              </a:lnSpc>
              <a:spcAft>
                <a:spcPts val="800"/>
              </a:spcAft>
            </a:pPr>
            <a:r>
              <a:rPr lang="fr-FR" dirty="0"/>
              <a:t>EQD assure le support IT et opérations pour les opérations de la BU MARK en produits actions et dérivés actions. En interface avec MARK, EQD a des entités dites SMALL COMPANIES qui sont des DESKS de trading ou de vente et qui couvrent divers types d’activités liés aux produits action et dérivés action.</a:t>
            </a:r>
          </a:p>
          <a:p>
            <a:pPr>
              <a:lnSpc>
                <a:spcPct val="107000"/>
              </a:lnSpc>
              <a:spcAft>
                <a:spcPts val="800"/>
              </a:spcAft>
            </a:pPr>
            <a:r>
              <a:rPr lang="fr-FR" dirty="0"/>
              <a:t>EQD est structuré en 2 grands ensembles :</a:t>
            </a:r>
          </a:p>
          <a:p>
            <a:pPr lvl="1">
              <a:lnSpc>
                <a:spcPct val="107000"/>
              </a:lnSpc>
              <a:spcAft>
                <a:spcPts val="600"/>
              </a:spcAft>
            </a:pPr>
            <a:r>
              <a:rPr lang="fr-FR" sz="1500" dirty="0"/>
              <a:t>Les activités AGENCY, dans lesquelles EQD est l’intermédiaire entre les clients et de la liquidité sur différents types de produits. Ces activités AGENCY sont elles-mêmes subdivisées en 1 pôle FINANCING et 1 pôle PRIME BROKERAGE PSC, de 500 ETP chacun environ. </a:t>
            </a:r>
          </a:p>
          <a:p>
            <a:pPr lvl="1">
              <a:lnSpc>
                <a:spcPct val="107000"/>
              </a:lnSpc>
              <a:spcAft>
                <a:spcPts val="600"/>
              </a:spcAft>
            </a:pPr>
            <a:r>
              <a:rPr lang="fr-FR" sz="1500" dirty="0"/>
              <a:t>Les activités PRINCIPAL, dans lesquelles EQD est dépositaire des portefeuilles des clients (SG est alors teneur de compte), sont aussi subdivisées en 2 pôles ; LINEAR et INVESTMENT, d’environ 500 ETP également chacun. </a:t>
            </a:r>
          </a:p>
          <a:p>
            <a:pPr>
              <a:lnSpc>
                <a:spcPct val="107000"/>
              </a:lnSpc>
              <a:spcAft>
                <a:spcPts val="800"/>
              </a:spcAft>
            </a:pPr>
            <a:r>
              <a:rPr lang="fr-FR" dirty="0"/>
              <a:t>Dans l’ensemble PRINCIPAL, le pôle LINEAR gère les accès au marché et les algorithmes d’exécution face au marché et une activité dénommée DLB récupérée de COMMERZBANK en 2019-2020, qui porte sur l’animation du marché pour des warrants turbo EDF, en particulier sur le marché allemand. Le pôle INVESTMENT commercialise auprès des clients des produits de flux assez simples, qui se traitent de façon automatisée, et des produits exotiques qui sont un peu la marque de fabrique de la SG.</a:t>
            </a:r>
          </a:p>
          <a:p>
            <a:pPr>
              <a:lnSpc>
                <a:spcPct val="107000"/>
              </a:lnSpc>
              <a:spcAft>
                <a:spcPts val="800"/>
              </a:spcAft>
            </a:pPr>
            <a:r>
              <a:rPr lang="fr-FR" dirty="0"/>
              <a:t>En 2020, la SG a eu des difficultés sur ces produits exotiques, ce qui l’a obligée à limiter la voilure en matière de RWA. Il en est résulté que l’organisation est devenue un peu disparate, certaines fonctions dans PRINCIPAL étant traitées de manière exclusive par tel ou tel pôle.</a:t>
            </a:r>
          </a:p>
          <a:p>
            <a:pPr>
              <a:lnSpc>
                <a:spcPct val="107000"/>
              </a:lnSpc>
              <a:spcAft>
                <a:spcPts val="800"/>
              </a:spcAft>
            </a:pPr>
            <a:r>
              <a:rPr lang="fr-FR" dirty="0"/>
              <a:t>L’organisation actuelle d’EQD date de 2019. Les équipes sont localisées à Paris (pour AGENCY, la moitié du pôle FINANCING et une toute petite équipe d’une quinzaine de personnes du PRIME BROKERAGE PSC), Londres (pour AGENCY avec PRIME BROKERAGE PSC principalement depuis l’intégration totale de NEW AGE en 2017 et l’autre moitié de FINANCING), New-York et Chicago, Hong-Kong et ailleurs en Asie où il s’agit d’équipes on shore, i.e. détachées à proximité des métiers.</a:t>
            </a:r>
          </a:p>
          <a:p>
            <a:endParaRPr lang="fr-FR" sz="1600" b="1" dirty="0">
              <a:ea typeface="+mn-ea"/>
            </a:endParaRP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Présentation de la structuration actuelle de GBSU/EQD (produits action et dérivés action)</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25</a:t>
            </a:fld>
            <a:endParaRPr lang="fr-FR" altLang="fr-FR" dirty="0"/>
          </a:p>
        </p:txBody>
      </p:sp>
    </p:spTree>
    <p:extLst>
      <p:ext uri="{BB962C8B-B14F-4D97-AF65-F5344CB8AC3E}">
        <p14:creationId xmlns:p14="http://schemas.microsoft.com/office/powerpoint/2010/main" val="1663819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pPr>
              <a:lnSpc>
                <a:spcPct val="107000"/>
              </a:lnSpc>
              <a:spcAft>
                <a:spcPts val="800"/>
              </a:spcAft>
            </a:pPr>
            <a:r>
              <a:rPr lang="fr-FR" dirty="0"/>
              <a:t>EQD utilise 3 centres de services : Bangalore (le plus gros, pour l’IT et l’opérationnel), Chennai (pour la résilience) et Bucarest pour l’IT, ainsi qu’un centre à Montréal, qui fait du support opérationnel et IT pour les Etats-Unis.</a:t>
            </a:r>
          </a:p>
          <a:p>
            <a:pPr>
              <a:lnSpc>
                <a:spcPct val="107000"/>
              </a:lnSpc>
              <a:spcAft>
                <a:spcPts val="800"/>
              </a:spcAft>
            </a:pPr>
            <a:r>
              <a:rPr lang="fr-FR" dirty="0"/>
              <a:t>EQD compte environ 2.000 personnes dans le Monde dont 339 dans le périmètre des Services centraux parisiens. Les ressources externes, notamment dans les GSC, sont environ 2.000 également. EQD a beaucoup réduit le recours aux prestataires ces dernières années. Il y en reste 110 personnes actuellement à Paris (il n’y en pas ailleurs).</a:t>
            </a:r>
          </a:p>
          <a:p>
            <a:pPr>
              <a:lnSpc>
                <a:spcPct val="107000"/>
              </a:lnSpc>
              <a:spcAft>
                <a:spcPts val="800"/>
              </a:spcAft>
            </a:pPr>
            <a:r>
              <a:rPr lang="fr-FR" dirty="0"/>
              <a:t>L’élément déclencheur des travaux ayant conduit au présent projet de réorganisation de GBSU est évidemment l’impératif assigné à tous le Groupe de réduire ses ratios coûts/revenus.</a:t>
            </a:r>
          </a:p>
          <a:p>
            <a:pPr>
              <a:lnSpc>
                <a:spcPct val="107000"/>
              </a:lnSpc>
              <a:spcAft>
                <a:spcPts val="800"/>
              </a:spcAft>
            </a:pPr>
            <a:r>
              <a:rPr lang="fr-FR" dirty="0"/>
              <a:t>Un autre ressort de cette réorganisation est la </a:t>
            </a:r>
            <a:r>
              <a:rPr lang="fr-FR" b="1" dirty="0"/>
              <a:t>baisse d’activité, </a:t>
            </a:r>
            <a:r>
              <a:rPr lang="fr-FR" dirty="0"/>
              <a:t>d’ores et déjà engagée mais surtout à venir, due à la </a:t>
            </a:r>
            <a:r>
              <a:rPr lang="fr-FR" b="1" dirty="0"/>
              <a:t>contraction du portefeuille de projets </a:t>
            </a:r>
            <a:r>
              <a:rPr lang="fr-FR" dirty="0"/>
              <a:t>à développer et à déployer.</a:t>
            </a:r>
          </a:p>
          <a:p>
            <a:pPr>
              <a:lnSpc>
                <a:spcPct val="107000"/>
              </a:lnSpc>
              <a:spcAft>
                <a:spcPts val="800"/>
              </a:spcAft>
            </a:pPr>
            <a:r>
              <a:rPr lang="fr-FR" dirty="0"/>
              <a:t>L’opportunité ainsi donnée de se réorganiser a conduit EQD à remédier à 4 problèmes ou faiblesses de l’organisation existante :</a:t>
            </a:r>
          </a:p>
          <a:p>
            <a:pPr lvl="1">
              <a:lnSpc>
                <a:spcPct val="107000"/>
              </a:lnSpc>
              <a:spcBef>
                <a:spcPts val="600"/>
              </a:spcBef>
            </a:pPr>
            <a:r>
              <a:rPr lang="fr-FR" sz="1500" dirty="0"/>
              <a:t>Traiter le risque de </a:t>
            </a:r>
            <a:r>
              <a:rPr lang="fr-FR" sz="1500" b="1" dirty="0"/>
              <a:t>cybersécurité</a:t>
            </a:r>
            <a:r>
              <a:rPr lang="fr-FR" sz="1500" dirty="0"/>
              <a:t> dans la gestion de la production IT et des opérations.</a:t>
            </a:r>
          </a:p>
          <a:p>
            <a:pPr lvl="1">
              <a:lnSpc>
                <a:spcPct val="107000"/>
              </a:lnSpc>
              <a:spcBef>
                <a:spcPts val="600"/>
              </a:spcBef>
            </a:pPr>
            <a:r>
              <a:rPr lang="fr-FR" sz="1500" dirty="0"/>
              <a:t>Améliorer la </a:t>
            </a:r>
            <a:r>
              <a:rPr lang="fr-FR" sz="1500" b="1" dirty="0"/>
              <a:t>capacité à délivrer les projets</a:t>
            </a:r>
            <a:r>
              <a:rPr lang="fr-FR" sz="1500" dirty="0"/>
              <a:t>.</a:t>
            </a:r>
          </a:p>
          <a:p>
            <a:pPr lvl="1">
              <a:lnSpc>
                <a:spcPct val="107000"/>
              </a:lnSpc>
              <a:spcBef>
                <a:spcPts val="600"/>
              </a:spcBef>
            </a:pPr>
            <a:r>
              <a:rPr lang="fr-FR" sz="1500" dirty="0"/>
              <a:t>Favoriser la </a:t>
            </a:r>
            <a:r>
              <a:rPr lang="fr-FR" sz="1500" b="1" dirty="0"/>
              <a:t>mise en œuvre de </a:t>
            </a:r>
            <a:r>
              <a:rPr lang="fr-FR" sz="1500" b="1" i="1" dirty="0"/>
              <a:t>NORTH STAR</a:t>
            </a:r>
            <a:r>
              <a:rPr lang="fr-FR" sz="1500" dirty="0"/>
              <a:t>.</a:t>
            </a:r>
          </a:p>
          <a:p>
            <a:pPr lvl="1">
              <a:lnSpc>
                <a:spcPct val="107000"/>
              </a:lnSpc>
              <a:spcBef>
                <a:spcPts val="600"/>
              </a:spcBef>
            </a:pPr>
            <a:r>
              <a:rPr lang="fr-FR" sz="1500" b="1" dirty="0"/>
              <a:t>Remédier à la spécialisation excessive </a:t>
            </a:r>
            <a:r>
              <a:rPr lang="fr-FR" sz="1500" dirty="0"/>
              <a:t>des 2 pôles de l’ensemble </a:t>
            </a:r>
            <a:r>
              <a:rPr lang="fr-FR" sz="1500" b="1" i="1" dirty="0"/>
              <a:t>PRINCIPAL.</a:t>
            </a:r>
            <a:r>
              <a:rPr lang="fr-FR" sz="1500" dirty="0"/>
              <a:t>   </a:t>
            </a:r>
          </a:p>
          <a:p>
            <a:endParaRPr lang="fr-FR" sz="1600" b="1" dirty="0">
              <a:ea typeface="+mn-ea"/>
            </a:endParaRP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Les principaux ressorts et axes de la réorganisation de GBSU/EQD devenant GBTO/EQD (1/4)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26</a:t>
            </a:fld>
            <a:endParaRPr lang="fr-FR" altLang="fr-FR" dirty="0"/>
          </a:p>
        </p:txBody>
      </p:sp>
    </p:spTree>
    <p:extLst>
      <p:ext uri="{BB962C8B-B14F-4D97-AF65-F5344CB8AC3E}">
        <p14:creationId xmlns:p14="http://schemas.microsoft.com/office/powerpoint/2010/main" val="3891860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r>
              <a:rPr lang="fr-FR" sz="1600" b="1" u="sng" dirty="0">
                <a:ea typeface="+mn-ea"/>
              </a:rPr>
              <a:t>Le risque cyber</a:t>
            </a:r>
          </a:p>
          <a:p>
            <a:pPr marL="85725" indent="0">
              <a:spcBef>
                <a:spcPts val="600"/>
              </a:spcBef>
              <a:buNone/>
            </a:pPr>
            <a:r>
              <a:rPr lang="fr-FR" sz="1600" dirty="0">
                <a:ea typeface="+mn-ea"/>
              </a:rPr>
              <a:t>Le constat qui est fait est que </a:t>
            </a:r>
            <a:r>
              <a:rPr lang="fr-FR" dirty="0"/>
              <a:t>la gestion de ce risque est très éparpillée entre les départements. Les équipes IT actuelles font de la production informatique et de la transformation en forte proximité avec les SI. De ce fait, quand un risque cyber apparaît, ce n’est pas l’ensemble de l’organisation IT qui se mobilise. Il faut le faire traiter par délégation par ces équipes pour les 220 applications utilisées par EQD, ce qui réduit la consistance du traitement délivré. D’où la volonté de centraliser le gestion de la sécurité et de recentrer les équipes IT d’EQD sur la production informatique face à des équipes de production opérationnelle. La transformation informatique sera donc séparée de la production opérationnelle.</a:t>
            </a:r>
            <a:endParaRPr lang="fr-FR" sz="1600" dirty="0">
              <a:ea typeface="+mn-ea"/>
            </a:endParaRPr>
          </a:p>
          <a:p>
            <a:r>
              <a:rPr lang="fr-FR" sz="1600" b="1" u="sng" dirty="0">
                <a:ea typeface="+mn-ea"/>
              </a:rPr>
              <a:t>La capacité à délivrer les projets</a:t>
            </a:r>
          </a:p>
          <a:p>
            <a:pPr marL="85725" indent="0">
              <a:spcBef>
                <a:spcPts val="600"/>
              </a:spcBef>
              <a:buNone/>
            </a:pPr>
            <a:r>
              <a:rPr lang="fr-FR" dirty="0"/>
              <a:t>Le constat est que le développement en mode Agile a conduit à une dissémination des forces dans l’organisation, avec des gens qui travaillent sur un périmètre donné d’applications. En restant sur ce périmètre, il devient difficile de les faire intervenir sur d’autres applications, même quand le besoin s’en fait sentir et le travail perd en efficacité. D’où la volonté de créer des équipes de développement plus substantielles, ce qui permettrait de faire intervenir les gens sur des périmètres plus variés et moins « natifs ».</a:t>
            </a:r>
          </a:p>
          <a:p>
            <a:r>
              <a:rPr lang="fr-FR" b="1" u="sng" dirty="0"/>
              <a:t>Favoriser la mise ne œuvre de NORTH STAR</a:t>
            </a:r>
          </a:p>
          <a:p>
            <a:pPr marL="85725" indent="0">
              <a:spcBef>
                <a:spcPts val="600"/>
              </a:spcBef>
              <a:buFontTx/>
              <a:buNone/>
            </a:pPr>
            <a:r>
              <a:rPr lang="fr-FR" dirty="0"/>
              <a:t>Pour cela, il convient d’augmenter la diversité des projets proposés aux développeurs, tant dans le domaine du business que du SI.</a:t>
            </a:r>
          </a:p>
          <a:p>
            <a:r>
              <a:rPr lang="fr-FR" b="1" u="sng" dirty="0"/>
              <a:t>La spécialisation excessive des pôles de PRINCIPAL</a:t>
            </a:r>
          </a:p>
          <a:p>
            <a:pPr marL="85725" indent="0">
              <a:spcBef>
                <a:spcPts val="600"/>
              </a:spcBef>
              <a:buFontTx/>
              <a:buNone/>
            </a:pPr>
            <a:r>
              <a:rPr lang="fr-FR" dirty="0"/>
              <a:t>Pour y remédier, il est proposé de créer d’une part, un pôle pour les fonctions pré-TRADE, d’autre part, un pôle exclusivement focalisé sur les fonctions post-Trade. Des transformations assez importantes sont en effet à engager sur ces activités avec NORTH STAR afin de reconfigurer le poste de pilotage et de contrôle du trading des activités PRINCIPAL et la gestion des transactions à l’intérieur d’ELLIOTT (application-cœur de l’activité PRINCIPAL historique). Ainsi, la mise en œuvre des programmes de transformation relatifs à pré-TRADE et post-TRADE devrait en être facilitée.</a:t>
            </a:r>
          </a:p>
          <a:p>
            <a:pPr>
              <a:lnSpc>
                <a:spcPct val="107000"/>
              </a:lnSpc>
              <a:spcAft>
                <a:spcPts val="800"/>
              </a:spcAft>
            </a:pPr>
            <a:endParaRPr lang="fr-FR" dirty="0"/>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Les principaux ressorts et axes de la réorganisation de GBSU/EQD devenant GBTO/EQD (2/4)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27</a:t>
            </a:fld>
            <a:endParaRPr lang="fr-FR" altLang="fr-FR" dirty="0"/>
          </a:p>
        </p:txBody>
      </p:sp>
    </p:spTree>
    <p:extLst>
      <p:ext uri="{BB962C8B-B14F-4D97-AF65-F5344CB8AC3E}">
        <p14:creationId xmlns:p14="http://schemas.microsoft.com/office/powerpoint/2010/main" val="3150039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pPr>
              <a:lnSpc>
                <a:spcPct val="107000"/>
              </a:lnSpc>
              <a:spcAft>
                <a:spcPts val="800"/>
              </a:spcAft>
            </a:pPr>
            <a:r>
              <a:rPr lang="fr-FR" dirty="0"/>
              <a:t>Dans le cadre de cette transformation, EQD entend faire des </a:t>
            </a:r>
            <a:r>
              <a:rPr lang="fr-FR" b="1" dirty="0"/>
              <a:t>regroupements par fonction </a:t>
            </a:r>
            <a:r>
              <a:rPr lang="fr-FR" dirty="0"/>
              <a:t>au sein des pôles pour avoir une meilleure lisibilité et un meilleur pilotage, pour mieux traiter les priorités (l’éparpillement rend plus difficile la communication et crée des risques de divergence) et pour activer des synergies. Cela entraînerait des suppressions de poste.</a:t>
            </a:r>
          </a:p>
          <a:p>
            <a:pPr>
              <a:lnSpc>
                <a:spcPct val="107000"/>
              </a:lnSpc>
              <a:spcAft>
                <a:spcPts val="800"/>
              </a:spcAft>
            </a:pPr>
            <a:r>
              <a:rPr lang="fr-FR" dirty="0"/>
              <a:t>Dans l’IT, pour le support et le développement, la </a:t>
            </a:r>
            <a:r>
              <a:rPr lang="fr-FR" b="1" dirty="0"/>
              <a:t>mutualisation applicative et par technologie </a:t>
            </a:r>
            <a:r>
              <a:rPr lang="fr-FR" dirty="0"/>
              <a:t>favoriserait les synergies. La </a:t>
            </a:r>
            <a:r>
              <a:rPr lang="fr-FR" b="1" dirty="0"/>
              <a:t>gestion des compétences </a:t>
            </a:r>
            <a:r>
              <a:rPr lang="fr-FR" dirty="0"/>
              <a:t>serait</a:t>
            </a:r>
            <a:r>
              <a:rPr lang="fr-FR" b="1" dirty="0"/>
              <a:t> plus homogène</a:t>
            </a:r>
            <a:r>
              <a:rPr lang="fr-FR" dirty="0"/>
              <a:t>, avec des groupes d’applications plus larges, une meilleure visibilité sur l’activité des métiers et un travail sur des chaînes plus longues, ce qui aiderait les équipes à se situer sur ces chaînes, et leur donnerait accès à des </a:t>
            </a:r>
            <a:r>
              <a:rPr lang="fr-FR" b="1" dirty="0"/>
              <a:t>missions plus variées</a:t>
            </a:r>
            <a:r>
              <a:rPr lang="fr-FR" dirty="0"/>
              <a:t>.</a:t>
            </a:r>
          </a:p>
          <a:p>
            <a:pPr>
              <a:lnSpc>
                <a:spcPct val="107000"/>
              </a:lnSpc>
              <a:spcAft>
                <a:spcPts val="800"/>
              </a:spcAft>
            </a:pPr>
            <a:r>
              <a:rPr lang="fr-FR" dirty="0"/>
              <a:t>La partie Opérations étant moins éparpillée dans l’organisation actuelle, elle serait logée dans le pôle post-TRADE. La petite équipe Opérations dans LINEAR, relevant de l’activité issue de COMMERZBANK, serait positionnée dans post-TRADE, notamment pour avoir une équipe complète sur ces processus opérationnels, pour les transformer et mieux traiter le risque opérationnel.</a:t>
            </a:r>
          </a:p>
          <a:p>
            <a:pPr>
              <a:lnSpc>
                <a:spcPct val="107000"/>
              </a:lnSpc>
              <a:spcAft>
                <a:spcPts val="800"/>
              </a:spcAft>
            </a:pPr>
            <a:r>
              <a:rPr lang="fr-FR" dirty="0"/>
              <a:t>Avec le 2</a:t>
            </a:r>
            <a:r>
              <a:rPr lang="fr-FR" baseline="30000" dirty="0"/>
              <a:t>ème</a:t>
            </a:r>
            <a:r>
              <a:rPr lang="fr-FR" dirty="0"/>
              <a:t> ressort de la réorganisation (la baisse d’activité due à la contraction du portefeuille de projets, qui varie selon les domaines, les activités et les priorités du management), </a:t>
            </a:r>
            <a:r>
              <a:rPr lang="fr-FR" b="1" dirty="0"/>
              <a:t>EQD</a:t>
            </a:r>
            <a:r>
              <a:rPr lang="fr-FR" dirty="0"/>
              <a:t>, dans le cadre du décommissionnement des outils pour aller vers les GLOBAL TOOTHS (son portefeuille applicatif en compte encore 220), </a:t>
            </a:r>
            <a:r>
              <a:rPr lang="fr-FR" b="1" dirty="0"/>
              <a:t>se concentrerait sur les grosses applications</a:t>
            </a:r>
            <a:r>
              <a:rPr lang="fr-FR" dirty="0"/>
              <a:t>.</a:t>
            </a:r>
          </a:p>
          <a:p>
            <a:pPr>
              <a:lnSpc>
                <a:spcPct val="107000"/>
              </a:lnSpc>
              <a:spcAft>
                <a:spcPts val="800"/>
              </a:spcAft>
            </a:pPr>
            <a:r>
              <a:rPr lang="fr-FR" dirty="0"/>
              <a:t>En 2019, EQD avait un peu moins de 350 applications. Le rythme de décommissionnement est de l’ordre de 20 à 30 applications par an. Pour certaines, les fonctionnalités sont intégrées dans une application plus grosse, ce qui est très vertueux. Dans d’autres cas, 4 petites applications sont fondues en une seule complètement nouvelle.</a:t>
            </a:r>
          </a:p>
          <a:p>
            <a:pPr>
              <a:lnSpc>
                <a:spcPct val="107000"/>
              </a:lnSpc>
              <a:spcAft>
                <a:spcPts val="800"/>
              </a:spcAft>
            </a:pPr>
            <a:r>
              <a:rPr lang="fr-FR" dirty="0"/>
              <a:t>À cet égard, l’exemple est donné par GBSU/FFC devenant GBTO/FIC (FIXED INCOME) qui n’a que 35 applications.</a:t>
            </a: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Les principaux ressorts et axes de la réorganisation de GBSU/EQD devenant GBTO/EQD (3/4)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28</a:t>
            </a:fld>
            <a:endParaRPr lang="fr-FR" altLang="fr-FR" dirty="0"/>
          </a:p>
        </p:txBody>
      </p:sp>
    </p:spTree>
    <p:extLst>
      <p:ext uri="{BB962C8B-B14F-4D97-AF65-F5344CB8AC3E}">
        <p14:creationId xmlns:p14="http://schemas.microsoft.com/office/powerpoint/2010/main" val="2930174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pPr>
              <a:lnSpc>
                <a:spcPct val="107000"/>
              </a:lnSpc>
              <a:spcAft>
                <a:spcPts val="800"/>
              </a:spcAft>
            </a:pPr>
            <a:r>
              <a:rPr lang="fr-FR" i="1" dirty="0"/>
              <a:t>FIXED INCOME </a:t>
            </a:r>
            <a:r>
              <a:rPr lang="fr-FR" dirty="0"/>
              <a:t>a fait le choix il y a plus de 10 ans de concentrer des fonctions sur un nombre limité d’applications, tant pour l’IT que pour le l’activité-métier avec le système X ONE, auquel GBSU/FFC vient attacher des modules au fur et à mesure du développement des activités. FIXED INCOME a mis un terme à la multiplicité des petits systèmes éparpillés, traitant différents types d’activités. EQD a commencé utiliser X ONE, mais reste très loin de FIC. A l’atterrissage de la rationalisation du portefeuille d’applications, EQD devrait être entre 120 et 150 applications. </a:t>
            </a:r>
          </a:p>
          <a:p>
            <a:pPr>
              <a:lnSpc>
                <a:spcPct val="107000"/>
              </a:lnSpc>
              <a:spcAft>
                <a:spcPts val="800"/>
              </a:spcAft>
            </a:pPr>
            <a:r>
              <a:rPr lang="fr-FR" dirty="0"/>
              <a:t>EQD escompte que le projet de réorganisation permette de faire baisser le coût du </a:t>
            </a:r>
            <a:r>
              <a:rPr lang="fr-FR" i="1" dirty="0"/>
              <a:t>RUN</a:t>
            </a:r>
            <a:r>
              <a:rPr lang="fr-FR" dirty="0"/>
              <a:t> par la rationalisation de l’organisation par regroupement de fonctions, la simplification de la ligne managériale, la délocalisation vers les CDS qui permet de consolider certaines activités IT vers Bucarest ou certaines opérations de </a:t>
            </a:r>
            <a:r>
              <a:rPr lang="fr-FR" i="1" dirty="0"/>
              <a:t>MIDDLE </a:t>
            </a:r>
            <a:r>
              <a:rPr lang="fr-FR" dirty="0"/>
              <a:t>ou</a:t>
            </a:r>
            <a:r>
              <a:rPr lang="fr-FR" i="1" dirty="0"/>
              <a:t> BACK OFFICE </a:t>
            </a:r>
            <a:r>
              <a:rPr lang="fr-FR" dirty="0"/>
              <a:t>vers l’Inde.</a:t>
            </a:r>
          </a:p>
          <a:p>
            <a:pPr>
              <a:lnSpc>
                <a:spcPct val="107000"/>
              </a:lnSpc>
              <a:spcAft>
                <a:spcPts val="800"/>
              </a:spcAft>
            </a:pPr>
            <a:endParaRPr lang="fr-FR" dirty="0"/>
          </a:p>
          <a:p>
            <a:pPr>
              <a:lnSpc>
                <a:spcPct val="107000"/>
              </a:lnSpc>
              <a:spcAft>
                <a:spcPts val="800"/>
              </a:spcAft>
            </a:pPr>
            <a:endParaRPr lang="fr-FR" dirty="0"/>
          </a:p>
          <a:p>
            <a:pPr>
              <a:lnSpc>
                <a:spcPct val="107000"/>
              </a:lnSpc>
              <a:spcAft>
                <a:spcPts val="800"/>
              </a:spcAft>
            </a:pPr>
            <a:endParaRPr lang="fr-FR" sz="1500" dirty="0"/>
          </a:p>
          <a:p>
            <a:endParaRPr lang="fr-FR" sz="1600" b="1" dirty="0">
              <a:ea typeface="+mn-ea"/>
            </a:endParaRP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Les principaux ressorts et axes de la réorganisation de GBSU/EQD devenant GBTO/EQD (4/4)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29</a:t>
            </a:fld>
            <a:endParaRPr lang="fr-FR" altLang="fr-FR" dirty="0"/>
          </a:p>
        </p:txBody>
      </p:sp>
    </p:spTree>
    <p:extLst>
      <p:ext uri="{BB962C8B-B14F-4D97-AF65-F5344CB8AC3E}">
        <p14:creationId xmlns:p14="http://schemas.microsoft.com/office/powerpoint/2010/main" val="1108820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106F127-4B89-4C75-9D4F-B624E9BF0CAD}"/>
              </a:ext>
            </a:extLst>
          </p:cNvPr>
          <p:cNvSpPr>
            <a:spLocks noGrp="1"/>
          </p:cNvSpPr>
          <p:nvPr>
            <p:ph sz="quarter" idx="11"/>
          </p:nvPr>
        </p:nvSpPr>
        <p:spPr/>
        <p:txBody>
          <a:bodyPr/>
          <a:lstStyle/>
          <a:p>
            <a:r>
              <a:rPr lang="fr-FR" dirty="0"/>
              <a:t>Ce rapport d’expertise relatif aux projets de transformation de GBSU restitue notre appréciation à son sujet, basée sur l’exploitation des données et informations documentaires qui nous ont été communiquées et des entretiens individuels ou collectifs conduits avec des dirigeants et des managers de différentes entités organisationnelles de GBSU ainsi que certains salariés d’entités organisationnelles affectées par le projet de réorganisation de GBSU.</a:t>
            </a:r>
          </a:p>
          <a:p>
            <a:r>
              <a:rPr lang="fr-FR" dirty="0"/>
              <a:t>Les dirigeants et managers rencontrés, que nous remercions pour leur disponibilité et la qualité des échanges que nous avons eus avec eux, sont Mesdames DAURCES, EL GANNOUNI, FREYMANN, LAVALETTE, LE GOFF, LOURY, MILA, MNOUNY, PARENTE, SERFATY et Messieurs CHAAR, DELLANI, GOUAT, HINSCHBERGER, LATTUADA, QUONIAM, ROUSSEAU, SFARTMAN.</a:t>
            </a:r>
          </a:p>
          <a:p>
            <a:r>
              <a:rPr lang="fr-FR" dirty="0"/>
              <a:t>Les salariés rencontrés, que nous remercions de s’être rendus disponibles et pour la bonne tenue des débats lors des entretiens collectifs qui ont été organisés, relevaient des entités organisationnelles suivantes.</a:t>
            </a:r>
          </a:p>
          <a:p>
            <a:pPr lvl="1"/>
            <a:r>
              <a:rPr lang="fr-FR" dirty="0"/>
              <a:t>GBSU/FRM/APR</a:t>
            </a:r>
          </a:p>
          <a:p>
            <a:pPr lvl="1"/>
            <a:r>
              <a:rPr lang="fr-FR" dirty="0"/>
              <a:t>GBSU/EQD/EXS</a:t>
            </a:r>
          </a:p>
          <a:p>
            <a:pPr lvl="1"/>
            <a:r>
              <a:rPr lang="fr-FR" dirty="0"/>
              <a:t>GBSU/EQD/LMS/OPS</a:t>
            </a:r>
          </a:p>
          <a:p>
            <a:pPr lvl="1"/>
            <a:r>
              <a:rPr lang="fr-FR" dirty="0"/>
              <a:t>GBSU/CLD/REF</a:t>
            </a:r>
          </a:p>
          <a:p>
            <a:pPr lvl="1"/>
            <a:r>
              <a:rPr lang="fr-FR" dirty="0"/>
              <a:t>GBSU/EQD/EXO/DOS</a:t>
            </a:r>
          </a:p>
          <a:p>
            <a:pPr lvl="1"/>
            <a:r>
              <a:rPr lang="fr-FR" dirty="0"/>
              <a:t>GBSU/REG/RGI</a:t>
            </a:r>
          </a:p>
          <a:p>
            <a:pPr lvl="1"/>
            <a:r>
              <a:rPr lang="fr-FR" dirty="0"/>
              <a:t>GBSU/MTR/SEC/OPS</a:t>
            </a:r>
          </a:p>
          <a:p>
            <a:pPr lvl="1"/>
            <a:r>
              <a:rPr lang="fr-FR" dirty="0"/>
              <a:t>GBSU/CLD/CIT/TRA</a:t>
            </a:r>
          </a:p>
          <a:p>
            <a:pPr lvl="1"/>
            <a:r>
              <a:rPr lang="fr-FR" dirty="0"/>
              <a:t>GBSU/RPM/GRC</a:t>
            </a:r>
          </a:p>
          <a:p>
            <a:endParaRPr lang="fr-FR" dirty="0"/>
          </a:p>
        </p:txBody>
      </p:sp>
      <p:sp>
        <p:nvSpPr>
          <p:cNvPr id="3" name="Titre 2">
            <a:extLst>
              <a:ext uri="{FF2B5EF4-FFF2-40B4-BE49-F238E27FC236}">
                <a16:creationId xmlns:a16="http://schemas.microsoft.com/office/drawing/2014/main" id="{90EED10B-07C0-4CF8-B830-F974654DACD6}"/>
              </a:ext>
            </a:extLst>
          </p:cNvPr>
          <p:cNvSpPr>
            <a:spLocks noGrp="1"/>
          </p:cNvSpPr>
          <p:nvPr>
            <p:ph type="title"/>
          </p:nvPr>
        </p:nvSpPr>
        <p:spPr/>
        <p:txBody>
          <a:bodyPr/>
          <a:lstStyle/>
          <a:p>
            <a:r>
              <a:rPr lang="fr-FR" dirty="0"/>
              <a:t>Avis aux lecteurs (1/2)</a:t>
            </a:r>
          </a:p>
        </p:txBody>
      </p:sp>
      <p:sp>
        <p:nvSpPr>
          <p:cNvPr id="4" name="Espace réservé du pied de page 3">
            <a:extLst>
              <a:ext uri="{FF2B5EF4-FFF2-40B4-BE49-F238E27FC236}">
                <a16:creationId xmlns:a16="http://schemas.microsoft.com/office/drawing/2014/main" id="{DF94BABE-6ED7-40BB-B39D-2125FA073DF9}"/>
              </a:ext>
            </a:extLst>
          </p:cNvPr>
          <p:cNvSpPr>
            <a:spLocks noGrp="1"/>
          </p:cNvSpPr>
          <p:nvPr>
            <p:ph type="ftr" sz="quarter" idx="12"/>
          </p:nvPr>
        </p:nvSpPr>
        <p:spPr/>
        <p:txBody>
          <a:bodyPr/>
          <a:lstStyle/>
          <a:p>
            <a:r>
              <a:rPr lang="fr-FR" dirty="0"/>
              <a:t>SG - Réorganisation des BU/SU - CSEE des Services Centraux Parisiens – La réorganisation de RESG - Avril 2024</a:t>
            </a:r>
          </a:p>
        </p:txBody>
      </p:sp>
      <p:sp>
        <p:nvSpPr>
          <p:cNvPr id="5" name="Espace réservé du numéro de diapositive 4">
            <a:extLst>
              <a:ext uri="{FF2B5EF4-FFF2-40B4-BE49-F238E27FC236}">
                <a16:creationId xmlns:a16="http://schemas.microsoft.com/office/drawing/2014/main" id="{21CC5EB8-0036-4B02-9C42-80FEAF702BFA}"/>
              </a:ext>
            </a:extLst>
          </p:cNvPr>
          <p:cNvSpPr>
            <a:spLocks noGrp="1"/>
          </p:cNvSpPr>
          <p:nvPr>
            <p:ph type="sldNum" sz="quarter" idx="13"/>
          </p:nvPr>
        </p:nvSpPr>
        <p:spPr/>
        <p:txBody>
          <a:bodyPr/>
          <a:lstStyle/>
          <a:p>
            <a:fld id="{FD495AF3-2BE3-4F2F-A3F0-65C3F202E4D2}" type="slidenum">
              <a:rPr lang="fr-FR" altLang="fr-FR" smtClean="0"/>
              <a:pPr/>
              <a:t>3</a:t>
            </a:fld>
            <a:endParaRPr lang="fr-FR" altLang="fr-FR" dirty="0"/>
          </a:p>
        </p:txBody>
      </p:sp>
    </p:spTree>
    <p:extLst>
      <p:ext uri="{BB962C8B-B14F-4D97-AF65-F5344CB8AC3E}">
        <p14:creationId xmlns:p14="http://schemas.microsoft.com/office/powerpoint/2010/main" val="624057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504000"/>
          </a:xfrm>
          <a:solidFill>
            <a:schemeClr val="accent5">
              <a:lumMod val="20000"/>
              <a:lumOff val="80000"/>
            </a:schemeClr>
          </a:solidFill>
        </p:spPr>
        <p:txBody>
          <a:bodyPr/>
          <a:lstStyle/>
          <a:p>
            <a:r>
              <a:rPr lang="fr-FR" dirty="0"/>
              <a:t>Matrice de transfert détaillée de GBSU/EQD devenant GBTO/EQD</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30</a:t>
            </a:fld>
            <a:endParaRPr lang="fr-FR" altLang="fr-FR" dirty="0"/>
          </a:p>
        </p:txBody>
      </p:sp>
      <p:pic>
        <p:nvPicPr>
          <p:cNvPr id="9" name="Graphique 8">
            <a:extLst>
              <a:ext uri="{FF2B5EF4-FFF2-40B4-BE49-F238E27FC236}">
                <a16:creationId xmlns:a16="http://schemas.microsoft.com/office/drawing/2014/main" id="{CD315C39-06A8-3865-60E7-BDBA650C9ABE}"/>
              </a:ext>
            </a:extLst>
          </p:cNvPr>
          <p:cNvPicPr preferRelativeResize="0">
            <a:picLocks/>
          </p:cNvPicPr>
          <p:nvPr/>
        </p:nvPicPr>
        <p:blipFill>
          <a:blip r:embed="rId2">
            <a:extLst>
              <a:ext uri="{96DAC541-7B7A-43D3-8B79-37D633B846F1}">
                <asvg:svgBlip xmlns:asvg="http://schemas.microsoft.com/office/drawing/2016/SVG/main" r:embed="rId3"/>
              </a:ext>
            </a:extLst>
          </a:blip>
          <a:stretch>
            <a:fillRect/>
          </a:stretch>
        </p:blipFill>
        <p:spPr>
          <a:xfrm>
            <a:off x="540000" y="5616000"/>
            <a:ext cx="468000" cy="288000"/>
          </a:xfrm>
          <a:prstGeom prst="rect">
            <a:avLst/>
          </a:prstGeom>
        </p:spPr>
      </p:pic>
      <p:pic>
        <p:nvPicPr>
          <p:cNvPr id="3" name="Graphique 2">
            <a:extLst>
              <a:ext uri="{FF2B5EF4-FFF2-40B4-BE49-F238E27FC236}">
                <a16:creationId xmlns:a16="http://schemas.microsoft.com/office/drawing/2014/main" id="{E4EFA338-79BD-CF51-02DC-CAE66B6583B8}"/>
              </a:ext>
            </a:extLst>
          </p:cNvPr>
          <p:cNvPicPr preferRelativeResize="0">
            <a:picLocks/>
          </p:cNvPicPr>
          <p:nvPr/>
        </p:nvPicPr>
        <p:blipFill>
          <a:blip r:embed="rId2">
            <a:extLst>
              <a:ext uri="{96DAC541-7B7A-43D3-8B79-37D633B846F1}">
                <asvg:svgBlip xmlns:asvg="http://schemas.microsoft.com/office/drawing/2016/SVG/main" r:embed="rId3"/>
              </a:ext>
            </a:extLst>
          </a:blip>
          <a:stretch>
            <a:fillRect/>
          </a:stretch>
        </p:blipFill>
        <p:spPr>
          <a:xfrm>
            <a:off x="360000" y="3276000"/>
            <a:ext cx="468000" cy="288000"/>
          </a:xfrm>
          <a:prstGeom prst="rect">
            <a:avLst/>
          </a:prstGeom>
        </p:spPr>
      </p:pic>
      <p:pic>
        <p:nvPicPr>
          <p:cNvPr id="7" name="Image 6">
            <a:extLst>
              <a:ext uri="{FF2B5EF4-FFF2-40B4-BE49-F238E27FC236}">
                <a16:creationId xmlns:a16="http://schemas.microsoft.com/office/drawing/2014/main" id="{2C47549D-8F9D-2B27-C444-38FEBD42F131}"/>
              </a:ext>
            </a:extLst>
          </p:cNvPr>
          <p:cNvPicPr>
            <a:picLocks noChangeAspect="1"/>
          </p:cNvPicPr>
          <p:nvPr/>
        </p:nvPicPr>
        <p:blipFill>
          <a:blip r:embed="rId4"/>
          <a:stretch>
            <a:fillRect/>
          </a:stretch>
        </p:blipFill>
        <p:spPr>
          <a:xfrm>
            <a:off x="0" y="936000"/>
            <a:ext cx="13679488" cy="6741361"/>
          </a:xfrm>
          <a:prstGeom prst="rect">
            <a:avLst/>
          </a:prstGeom>
        </p:spPr>
      </p:pic>
    </p:spTree>
    <p:extLst>
      <p:ext uri="{BB962C8B-B14F-4D97-AF65-F5344CB8AC3E}">
        <p14:creationId xmlns:p14="http://schemas.microsoft.com/office/powerpoint/2010/main" val="4277118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pPr>
              <a:lnSpc>
                <a:spcPct val="107000"/>
              </a:lnSpc>
              <a:spcAft>
                <a:spcPts val="800"/>
              </a:spcAft>
            </a:pPr>
            <a:r>
              <a:rPr lang="fr-FR" dirty="0"/>
              <a:t>Dans </a:t>
            </a:r>
            <a:r>
              <a:rPr lang="fr-FR" b="1" u="sng" dirty="0"/>
              <a:t>GBTO/EQD/DIR</a:t>
            </a:r>
            <a:r>
              <a:rPr lang="fr-FR" dirty="0"/>
              <a:t>, 1 poste sur 10 (soit 10,0% de la base existant à la création) serait supprimé et 1 poste serait créé. 1 poste serait supprimé par simplification de l’organisation et allègement de la ligne managériale.</a:t>
            </a:r>
          </a:p>
          <a:p>
            <a:pPr>
              <a:lnSpc>
                <a:spcPct val="107000"/>
              </a:lnSpc>
              <a:spcAft>
                <a:spcPts val="800"/>
              </a:spcAft>
            </a:pPr>
            <a:r>
              <a:rPr lang="fr-FR" dirty="0"/>
              <a:t>La fonction de CHIEF OF STAFF assure, au niveau de chaque pôle, le pilotage financier, de la ressource humaine et le suivi de l’activité quotidienne. Ce pilotage est transféré dans GBTO/EQD/DIR, d’où la suppression d’1 poste, la création d’1 poste renforcé pour le pilotage des pôles et la suppression de 4 postes de CHIEF OPERATING OFFICER dans les pôles.</a:t>
            </a:r>
          </a:p>
          <a:p>
            <a:pPr>
              <a:lnSpc>
                <a:spcPct val="107000"/>
              </a:lnSpc>
              <a:spcAft>
                <a:spcPts val="800"/>
              </a:spcAft>
            </a:pPr>
            <a:r>
              <a:rPr lang="fr-FR" dirty="0"/>
              <a:t>Dans </a:t>
            </a:r>
            <a:r>
              <a:rPr lang="fr-FR" b="1" u="sng" dirty="0"/>
              <a:t>GBTO/EQD/FPR</a:t>
            </a:r>
            <a:r>
              <a:rPr lang="fr-FR" dirty="0"/>
              <a:t>, </a:t>
            </a:r>
            <a:r>
              <a:rPr lang="fr-FR" b="1" dirty="0"/>
              <a:t>1 poste sur 12 </a:t>
            </a:r>
            <a:r>
              <a:rPr lang="fr-FR" dirty="0"/>
              <a:t>(soit 8,3% de la base existant à la création) serait supprimé et 1 poste serait créé. La suppression de poste  serait motivée par l’optimisation de processus.</a:t>
            </a:r>
          </a:p>
          <a:p>
            <a:pPr>
              <a:lnSpc>
                <a:spcPct val="107000"/>
              </a:lnSpc>
              <a:spcAft>
                <a:spcPts val="800"/>
              </a:spcAft>
            </a:pPr>
            <a:r>
              <a:rPr lang="fr-FR" dirty="0"/>
              <a:t>En l’occurrence, dans GBSU/EQD/FPR, 1 poste de travail était tenu par une personne qui est partie et qui ne serait pas remplacée. Ce que faisait la personne serait assumé par 1 poste à créer qui serait en charge de la mise en œuvre de la production dans ce pôle.</a:t>
            </a:r>
          </a:p>
          <a:p>
            <a:pPr>
              <a:lnSpc>
                <a:spcPct val="107000"/>
              </a:lnSpc>
              <a:spcAft>
                <a:spcPts val="800"/>
              </a:spcAft>
            </a:pPr>
            <a:r>
              <a:rPr lang="fr-FR" dirty="0"/>
              <a:t>Dans </a:t>
            </a:r>
            <a:r>
              <a:rPr lang="fr-FR" b="1" u="sng" dirty="0"/>
              <a:t>GBTO/EQD/FPB</a:t>
            </a:r>
            <a:r>
              <a:rPr lang="fr-FR" dirty="0"/>
              <a:t>, </a:t>
            </a:r>
            <a:r>
              <a:rPr lang="fr-FR" b="1" dirty="0"/>
              <a:t>1 poste sur 22 </a:t>
            </a:r>
            <a:r>
              <a:rPr lang="fr-FR" dirty="0"/>
              <a:t>(soit 4,5% de la base existant à la création) serait supprimé. 1 poste de pilotage de l’activité serait supprimé par simplification de l’organisation avec la prise en charge de cette fonction par GBTO/EQD/DIR.</a:t>
            </a:r>
          </a:p>
          <a:p>
            <a:pPr>
              <a:lnSpc>
                <a:spcPct val="107000"/>
              </a:lnSpc>
              <a:spcAft>
                <a:spcPts val="800"/>
              </a:spcAft>
            </a:pPr>
            <a:r>
              <a:rPr lang="fr-FR" dirty="0"/>
              <a:t>Dans </a:t>
            </a:r>
            <a:r>
              <a:rPr lang="fr-FR" b="1" u="sng" dirty="0"/>
              <a:t>GBTO/EQD/FCO/SLB</a:t>
            </a:r>
            <a:r>
              <a:rPr lang="fr-FR" dirty="0"/>
              <a:t>, </a:t>
            </a:r>
            <a:r>
              <a:rPr lang="fr-FR" b="1" dirty="0"/>
              <a:t>6 postes sur 9 </a:t>
            </a:r>
            <a:r>
              <a:rPr lang="fr-FR" dirty="0"/>
              <a:t>(soit 66,7% de la base existant à la création) seraient supprimés. 6 postes seraient supprimés par délocalisation d’activité.</a:t>
            </a:r>
          </a:p>
          <a:p>
            <a:pPr>
              <a:lnSpc>
                <a:spcPct val="107000"/>
              </a:lnSpc>
              <a:spcAft>
                <a:spcPts val="800"/>
              </a:spcAft>
            </a:pPr>
            <a:r>
              <a:rPr lang="fr-FR" dirty="0"/>
              <a:t>Ces 6 suppressions de poste représentent la fin d’un projet de transfert d’activité en Inde qui concerne une équipe issue de GBSU/EQD/LMS/OPS. Il y a déjà 18 personnes en Inde pour les opérations et il en reste 9 à Paris. Toute la chaîne serait consolidée en Inde pour que les personnes qui travaillent sur cette chaîne en aient une meilleure vision. La dispersion actuelle est facteur de risque. Cette consolidation se ferait progressivement, d’où le maintien d’une supervision et d’une tour de contrôle à Paris. </a:t>
            </a: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Revue du contenu de la réorganisation de GBSU/EQD devenant GBTO/EQD (1/5)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31</a:t>
            </a:fld>
            <a:endParaRPr lang="fr-FR" altLang="fr-FR" dirty="0"/>
          </a:p>
        </p:txBody>
      </p:sp>
    </p:spTree>
    <p:extLst>
      <p:ext uri="{BB962C8B-B14F-4D97-AF65-F5344CB8AC3E}">
        <p14:creationId xmlns:p14="http://schemas.microsoft.com/office/powerpoint/2010/main" val="1883682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pPr>
              <a:lnSpc>
                <a:spcPct val="107000"/>
              </a:lnSpc>
              <a:spcAft>
                <a:spcPts val="800"/>
              </a:spcAft>
            </a:pPr>
            <a:r>
              <a:rPr lang="fr-FR" dirty="0"/>
              <a:t>Le manager de proximité et les salariés de GBSU/EQD/LMS/OPS que nous avons rencontrés ont indiqué que l’activité du CA était en baisse depuis quelque temps déjà, en conséquence de la diminution du volume d’affaires en provenance de SGSS.</a:t>
            </a:r>
          </a:p>
          <a:p>
            <a:pPr>
              <a:lnSpc>
                <a:spcPct val="107000"/>
              </a:lnSpc>
              <a:spcAft>
                <a:spcPts val="800"/>
              </a:spcAft>
            </a:pPr>
            <a:r>
              <a:rPr lang="fr-FR" dirty="0"/>
              <a:t>Les traitements effectués en Inde seraient d’un bon niveau. Les quelques réserves qui ont été exprimés portent sur les risques lors des contacts avec les clients et la rotation élevée du personnel en Inde qui entraînerait des pertes de savoir-faire. </a:t>
            </a:r>
          </a:p>
          <a:p>
            <a:pPr>
              <a:lnSpc>
                <a:spcPct val="107000"/>
              </a:lnSpc>
              <a:spcAft>
                <a:spcPts val="800"/>
              </a:spcAft>
            </a:pPr>
            <a:r>
              <a:rPr lang="fr-FR" dirty="0"/>
              <a:t>Dans </a:t>
            </a:r>
            <a:r>
              <a:rPr lang="fr-FR" b="1" u="sng" dirty="0"/>
              <a:t>GBTO/EQD/FCO/FRX</a:t>
            </a:r>
            <a:r>
              <a:rPr lang="fr-FR" dirty="0"/>
              <a:t>, </a:t>
            </a:r>
            <a:r>
              <a:rPr lang="fr-FR" b="1" dirty="0"/>
              <a:t>3 postes sur 3 </a:t>
            </a:r>
            <a:r>
              <a:rPr lang="fr-FR" dirty="0"/>
              <a:t>(soit 100,0% de la base existant à la création) seraient supprimés. 3 postes seraient supprimés par délocalisation d’activité.</a:t>
            </a:r>
          </a:p>
          <a:p>
            <a:pPr>
              <a:lnSpc>
                <a:spcPct val="107000"/>
              </a:lnSpc>
              <a:spcAft>
                <a:spcPts val="800"/>
              </a:spcAft>
            </a:pPr>
            <a:r>
              <a:rPr lang="fr-FR" dirty="0"/>
              <a:t>Il s’agirait de délocalisation de la partie MIDDLE OFFICE d’une activité Opérations de GBSU/EQD/LMF/OPS, dont la partie BACK OFFICE est déjà délocalisée. C’est la conséquence du décommissionnement d’un outil LEGACY ancien et la mise en place de X ONE, qui permet d’être moins en proximité avec le FRONT et de consolider les équipes en Inde.</a:t>
            </a:r>
          </a:p>
          <a:p>
            <a:pPr>
              <a:lnSpc>
                <a:spcPct val="107000"/>
              </a:lnSpc>
              <a:spcAft>
                <a:spcPts val="800"/>
              </a:spcAft>
            </a:pPr>
            <a:r>
              <a:rPr lang="fr-FR" dirty="0"/>
              <a:t>Dans </a:t>
            </a:r>
            <a:r>
              <a:rPr lang="fr-FR" b="1" u="sng" dirty="0"/>
              <a:t>GBTO/EQD/OPP/TSM</a:t>
            </a:r>
            <a:r>
              <a:rPr lang="fr-FR" dirty="0"/>
              <a:t>, </a:t>
            </a:r>
            <a:r>
              <a:rPr lang="fr-FR" b="1" dirty="0"/>
              <a:t>4 postes sur 10 </a:t>
            </a:r>
            <a:r>
              <a:rPr lang="fr-FR" dirty="0"/>
              <a:t>(soit 40,0% de la base existant à la création) seraient supprimés. Les 4 suppressions seraient motivées par la délocalisation d’activité pour 1 poste, par une baisse d’activité prévisionnelle pour 2 postes et par la simplification de la ligne managériale pour 1 poste.</a:t>
            </a:r>
          </a:p>
          <a:p>
            <a:pPr>
              <a:lnSpc>
                <a:spcPct val="107000"/>
              </a:lnSpc>
              <a:spcAft>
                <a:spcPts val="800"/>
              </a:spcAft>
            </a:pPr>
            <a:r>
              <a:rPr lang="fr-FR" dirty="0"/>
              <a:t>1 suppression est due à la centralisation du pilotage dans GBTO/EQD/DIR, 1 suppression est due au fait qu’il s’agit d’un poste de pilotage d’activités majoritairement situées en Inde, donc le poste est délocalisé. Les 2 dernières suppressions sont liées à une baisse d’activité (la fin d’EXO ONE et une réduction CTB)</a:t>
            </a:r>
          </a:p>
          <a:p>
            <a:pPr>
              <a:lnSpc>
                <a:spcPct val="107000"/>
              </a:lnSpc>
              <a:spcAft>
                <a:spcPts val="800"/>
              </a:spcAft>
            </a:pPr>
            <a:r>
              <a:rPr lang="fr-FR" dirty="0"/>
              <a:t>Dans </a:t>
            </a:r>
            <a:r>
              <a:rPr lang="fr-FR" b="1" u="sng" dirty="0"/>
              <a:t>GBTO/EQD/OPP/TSU</a:t>
            </a:r>
            <a:r>
              <a:rPr lang="fr-FR" dirty="0"/>
              <a:t>, </a:t>
            </a:r>
            <a:r>
              <a:rPr lang="fr-FR" b="1" dirty="0"/>
              <a:t>1 poste sur 45 </a:t>
            </a:r>
            <a:r>
              <a:rPr lang="fr-FR" dirty="0"/>
              <a:t>(soit 2,2% de la base existant à la création) serait supprimé. La suppression d’1 poste résulterait de l’intégration de l’équipe de trading LINEAR de GBSU/EQD/FPS/OPS de 13 postes et de l’allègement conséquent de la ligne managériale.</a:t>
            </a:r>
          </a:p>
          <a:p>
            <a:pPr>
              <a:lnSpc>
                <a:spcPct val="107000"/>
              </a:lnSpc>
              <a:spcAft>
                <a:spcPts val="800"/>
              </a:spcAft>
            </a:pPr>
            <a:endParaRPr lang="fr-FR" dirty="0"/>
          </a:p>
          <a:p>
            <a:pPr>
              <a:lnSpc>
                <a:spcPct val="107000"/>
              </a:lnSpc>
              <a:spcAft>
                <a:spcPts val="800"/>
              </a:spcAft>
            </a:pPr>
            <a:endParaRPr lang="fr-FR" dirty="0"/>
          </a:p>
          <a:p>
            <a:pPr>
              <a:lnSpc>
                <a:spcPct val="107000"/>
              </a:lnSpc>
              <a:spcAft>
                <a:spcPts val="800"/>
              </a:spcAft>
            </a:pPr>
            <a:endParaRPr lang="fr-FR" sz="1500" dirty="0"/>
          </a:p>
          <a:p>
            <a:endParaRPr lang="fr-FR" sz="1600" b="1" dirty="0">
              <a:ea typeface="+mn-ea"/>
            </a:endParaRP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Revue du contenu de la réorganisation de GBSU/EQD devenant GBTO/EQD (2/5)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32</a:t>
            </a:fld>
            <a:endParaRPr lang="fr-FR" altLang="fr-FR" dirty="0"/>
          </a:p>
        </p:txBody>
      </p:sp>
    </p:spTree>
    <p:extLst>
      <p:ext uri="{BB962C8B-B14F-4D97-AF65-F5344CB8AC3E}">
        <p14:creationId xmlns:p14="http://schemas.microsoft.com/office/powerpoint/2010/main" val="2766595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pPr>
              <a:lnSpc>
                <a:spcPct val="107000"/>
              </a:lnSpc>
              <a:spcAft>
                <a:spcPts val="800"/>
              </a:spcAft>
            </a:pPr>
            <a:r>
              <a:rPr lang="fr-FR" dirty="0"/>
              <a:t>Dans </a:t>
            </a:r>
            <a:r>
              <a:rPr lang="fr-FR" b="1" u="sng" dirty="0"/>
              <a:t>GBTO/EQD/OPP/STF</a:t>
            </a:r>
            <a:r>
              <a:rPr lang="fr-FR" dirty="0"/>
              <a:t>, </a:t>
            </a:r>
            <a:r>
              <a:rPr lang="fr-FR" b="1" dirty="0"/>
              <a:t>1 poste sur 10 </a:t>
            </a:r>
            <a:r>
              <a:rPr lang="fr-FR" dirty="0"/>
              <a:t>(soit 10,0% de la base existant à la création) serait supprimé par délocalisation d’activité.</a:t>
            </a:r>
          </a:p>
          <a:p>
            <a:pPr>
              <a:lnSpc>
                <a:spcPct val="107000"/>
              </a:lnSpc>
              <a:spcAft>
                <a:spcPts val="800"/>
              </a:spcAft>
            </a:pPr>
            <a:r>
              <a:rPr lang="fr-FR" dirty="0"/>
              <a:t>1 poste issu de GBSU/EQD/EXO/DOS relevant du règlement-livraison (SETTLEMENT) serait délocalisé en Pologne pour démarrer un processus ambitieux de délocalisation du règlement-livraison rendu possible par d’importants progrès dans l’automatisation. </a:t>
            </a:r>
            <a:r>
              <a:rPr lang="fr-FR" b="1" dirty="0"/>
              <a:t>Ce serait le 1</a:t>
            </a:r>
            <a:r>
              <a:rPr lang="fr-FR" b="1" baseline="30000" dirty="0"/>
              <a:t>er</a:t>
            </a:r>
            <a:r>
              <a:rPr lang="fr-FR" b="1" dirty="0"/>
              <a:t> poste créé en Pologne pour cette activité.</a:t>
            </a:r>
          </a:p>
          <a:p>
            <a:pPr>
              <a:lnSpc>
                <a:spcPct val="107000"/>
              </a:lnSpc>
              <a:spcAft>
                <a:spcPts val="800"/>
              </a:spcAft>
            </a:pPr>
            <a:r>
              <a:rPr lang="fr-FR" dirty="0"/>
              <a:t>Dans </a:t>
            </a:r>
            <a:r>
              <a:rPr lang="fr-FR" b="1" u="sng" dirty="0"/>
              <a:t>GBTO/EQD/OPP/DOC</a:t>
            </a:r>
            <a:r>
              <a:rPr lang="fr-FR" dirty="0"/>
              <a:t>, </a:t>
            </a:r>
            <a:r>
              <a:rPr lang="fr-FR" b="1" dirty="0"/>
              <a:t>7 postes sur 16 </a:t>
            </a:r>
            <a:r>
              <a:rPr lang="fr-FR" dirty="0"/>
              <a:t>(soit 43,8% de la base existant à la création) seraient supprimés par délocalisation d’activité.</a:t>
            </a:r>
          </a:p>
          <a:p>
            <a:pPr>
              <a:lnSpc>
                <a:spcPct val="107000"/>
              </a:lnSpc>
              <a:spcAft>
                <a:spcPts val="800"/>
              </a:spcAft>
            </a:pPr>
            <a:r>
              <a:rPr lang="fr-FR" dirty="0"/>
              <a:t>Pour la gestion de la documentation, une bonne partie de l’activité est déjà délocalisée en Inde. L’automatisation réalisée avec EXO ONE, qui est en phase d’achèvement, fait qu’on n’a plus besoin d’experts pour les produits en proximité des métiers. De ce fait, 4 postes provenant de GBSU//EQD/EXO/DOS et 3 postes provenant de GBSU/EQD/EXO/TLC.</a:t>
            </a:r>
          </a:p>
          <a:p>
            <a:pPr>
              <a:lnSpc>
                <a:spcPct val="107000"/>
              </a:lnSpc>
              <a:spcAft>
                <a:spcPts val="800"/>
              </a:spcAft>
            </a:pPr>
            <a:r>
              <a:rPr lang="fr-FR" dirty="0"/>
              <a:t>Le manager de proximité et les salariés que nous avons rencontrés ont indiqué que la qualité de service rendue par Bangalore était bonne, avec une note de contrepartie favorable. Pour l’activité de confirmation (MCA), il faudra délivrer de la formation aux équipes en Inde. Le temps requis de formation se situerait entre 5-6 mois pour MCA confirmation et 6-10 mois pour MCA négociation.</a:t>
            </a:r>
          </a:p>
          <a:p>
            <a:pPr>
              <a:lnSpc>
                <a:spcPct val="107000"/>
              </a:lnSpc>
              <a:spcAft>
                <a:spcPts val="800"/>
              </a:spcAft>
            </a:pPr>
            <a:r>
              <a:rPr lang="fr-FR" b="1" dirty="0">
                <a:solidFill>
                  <a:srgbClr val="C00000"/>
                </a:solidFill>
              </a:rPr>
              <a:t>Il n’y aurait donc pas d’obstacle rédhibitoire à ce projet de délocalisation, mais une transition relativement longue à préparer et à opérer.</a:t>
            </a:r>
          </a:p>
          <a:p>
            <a:pPr>
              <a:lnSpc>
                <a:spcPct val="107000"/>
              </a:lnSpc>
              <a:spcAft>
                <a:spcPts val="800"/>
              </a:spcAft>
            </a:pPr>
            <a:r>
              <a:rPr lang="fr-FR" dirty="0"/>
              <a:t>Dans </a:t>
            </a:r>
            <a:r>
              <a:rPr lang="fr-FR" b="1" u="sng" dirty="0"/>
              <a:t>GBTO/EQD/DPP/DPA</a:t>
            </a:r>
            <a:r>
              <a:rPr lang="fr-FR" dirty="0"/>
              <a:t>, </a:t>
            </a:r>
            <a:r>
              <a:rPr lang="fr-FR" b="1" dirty="0"/>
              <a:t>2 postes sur 35 </a:t>
            </a:r>
            <a:r>
              <a:rPr lang="fr-FR" dirty="0"/>
              <a:t>(soit 5,7% de la base existant à la création) seraient supprimés par délocalisation d’activité.</a:t>
            </a:r>
          </a:p>
          <a:p>
            <a:pPr>
              <a:lnSpc>
                <a:spcPct val="107000"/>
              </a:lnSpc>
              <a:spcAft>
                <a:spcPts val="800"/>
              </a:spcAft>
            </a:pPr>
            <a:r>
              <a:rPr lang="fr-FR" dirty="0"/>
              <a:t>La suppression de 2 postes correspondrait à la poursuite de la délocalisation à Bangalore du support de niveau 1 et de niveau 2.</a:t>
            </a:r>
          </a:p>
          <a:p>
            <a:endParaRPr lang="fr-FR" sz="1600" b="1" dirty="0">
              <a:ea typeface="+mn-ea"/>
            </a:endParaRP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Revue du contenu de la réorganisation de GBSU/EQD devenant GBTO/EQD (3/5)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33</a:t>
            </a:fld>
            <a:endParaRPr lang="fr-FR" altLang="fr-FR" dirty="0"/>
          </a:p>
        </p:txBody>
      </p:sp>
    </p:spTree>
    <p:extLst>
      <p:ext uri="{BB962C8B-B14F-4D97-AF65-F5344CB8AC3E}">
        <p14:creationId xmlns:p14="http://schemas.microsoft.com/office/powerpoint/2010/main" val="2489638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pPr>
              <a:lnSpc>
                <a:spcPct val="107000"/>
              </a:lnSpc>
              <a:spcAft>
                <a:spcPts val="800"/>
              </a:spcAft>
            </a:pPr>
            <a:r>
              <a:rPr lang="fr-FR" dirty="0"/>
              <a:t>Dans </a:t>
            </a:r>
            <a:r>
              <a:rPr lang="fr-FR" b="1" u="sng" dirty="0"/>
              <a:t>GBTO/EQD/DPP/APM</a:t>
            </a:r>
            <a:r>
              <a:rPr lang="fr-FR" dirty="0"/>
              <a:t>, </a:t>
            </a:r>
            <a:r>
              <a:rPr lang="fr-FR" b="1" dirty="0"/>
              <a:t>1 poste sur 14 </a:t>
            </a:r>
            <a:r>
              <a:rPr lang="fr-FR" dirty="0"/>
              <a:t>(soit 7,1% de la base existant à la création) seraient supprimés par délocalisation d’activité.</a:t>
            </a:r>
          </a:p>
          <a:p>
            <a:pPr>
              <a:lnSpc>
                <a:spcPct val="107000"/>
              </a:lnSpc>
              <a:spcAft>
                <a:spcPts val="800"/>
              </a:spcAft>
            </a:pPr>
            <a:r>
              <a:rPr lang="fr-FR" dirty="0"/>
              <a:t>1 poste supprimé par délocalisation en Inde vient de ce que la proportion de transactions exécutées par des processus automatisée augmente, ce qui réduit le besoin d’expertise de proximité et conduit ne plus faire que des contrôles de surface, qui sont délocalisés en Inde.</a:t>
            </a:r>
          </a:p>
          <a:p>
            <a:pPr>
              <a:lnSpc>
                <a:spcPct val="107000"/>
              </a:lnSpc>
              <a:spcAft>
                <a:spcPts val="800"/>
              </a:spcAft>
            </a:pPr>
            <a:r>
              <a:rPr lang="fr-FR" dirty="0"/>
              <a:t>Dans </a:t>
            </a:r>
            <a:r>
              <a:rPr lang="fr-FR" b="1" u="sng" dirty="0"/>
              <a:t>GBTO/EQD/SLP</a:t>
            </a:r>
            <a:r>
              <a:rPr lang="fr-FR" dirty="0"/>
              <a:t>, </a:t>
            </a:r>
            <a:r>
              <a:rPr lang="fr-FR" b="1" dirty="0"/>
              <a:t>2 postes sur 16 </a:t>
            </a:r>
            <a:r>
              <a:rPr lang="fr-FR" dirty="0"/>
              <a:t>(soit 12,5% de la base existant à la création) seraient supprimés par délocalisation d’activité.</a:t>
            </a:r>
          </a:p>
          <a:p>
            <a:pPr>
              <a:lnSpc>
                <a:spcPct val="107000"/>
              </a:lnSpc>
              <a:spcAft>
                <a:spcPts val="800"/>
              </a:spcAft>
            </a:pPr>
            <a:r>
              <a:rPr lang="fr-FR" dirty="0"/>
              <a:t>En 2024 s’achèverait l’intégration complète du périmètre COMMERZBANK dans les SI. Lors de l’acquisition de cette banque, la SG avait embarqué une plate-forme I COM et d’émission de warrants FDI. La plate-forme historique d’animation de marché de SG gérait aussi bien la partie flux que la partie EXO. En 2024, la bascule sur la plate-forme d’animation de marché issue de COMMERZBANK de tous les produits EXO se terminerait. Comme cette activité est gérée depuis Bucarest, la délocalisation de 2 postes y est projetée.</a:t>
            </a:r>
          </a:p>
          <a:p>
            <a:pPr>
              <a:lnSpc>
                <a:spcPct val="107000"/>
              </a:lnSpc>
              <a:spcAft>
                <a:spcPts val="800"/>
              </a:spcAft>
            </a:pPr>
            <a:r>
              <a:rPr lang="fr-FR" dirty="0"/>
              <a:t>Dans </a:t>
            </a:r>
            <a:r>
              <a:rPr lang="fr-FR" b="1" u="sng" dirty="0"/>
              <a:t>GBTO/EQD/TTP/MRK</a:t>
            </a:r>
            <a:r>
              <a:rPr lang="fr-FR" dirty="0"/>
              <a:t>, </a:t>
            </a:r>
            <a:r>
              <a:rPr lang="fr-FR" b="1" dirty="0"/>
              <a:t>1 poste sur 5 </a:t>
            </a:r>
            <a:r>
              <a:rPr lang="fr-FR" dirty="0"/>
              <a:t>(soit 20,0% de la base existant à la création) serait supprimé. 1 poste de manager serait supprimé par simplification de la ligne managériale après la fusion de 2 équipes composées de 2 et 3 postes chacune.</a:t>
            </a:r>
          </a:p>
          <a:p>
            <a:pPr>
              <a:lnSpc>
                <a:spcPct val="107000"/>
              </a:lnSpc>
              <a:spcAft>
                <a:spcPts val="800"/>
              </a:spcAft>
            </a:pPr>
            <a:r>
              <a:rPr lang="fr-FR" dirty="0"/>
              <a:t>Dans </a:t>
            </a:r>
            <a:r>
              <a:rPr lang="fr-FR" b="1" u="sng" dirty="0"/>
              <a:t>GBTO/EQD/TTP/MMK</a:t>
            </a:r>
            <a:r>
              <a:rPr lang="fr-FR" dirty="0"/>
              <a:t>, </a:t>
            </a:r>
            <a:r>
              <a:rPr lang="fr-FR" b="1" dirty="0"/>
              <a:t>1 poste sur 13 </a:t>
            </a:r>
            <a:r>
              <a:rPr lang="fr-FR" dirty="0"/>
              <a:t>(soit 7,7% de la base existant à la création) serait supprimé. 1 poste de CHAPTER MANAGER serait supprimé à la suite du décommissionnement d’une application majeure DOMINO (plate-forme d’animation de marché).</a:t>
            </a:r>
          </a:p>
          <a:p>
            <a:pPr>
              <a:lnSpc>
                <a:spcPct val="107000"/>
              </a:lnSpc>
              <a:spcAft>
                <a:spcPts val="800"/>
              </a:spcAft>
            </a:pPr>
            <a:r>
              <a:rPr lang="fr-FR" dirty="0"/>
              <a:t>Dans </a:t>
            </a:r>
            <a:r>
              <a:rPr lang="fr-FR" b="1" u="sng" dirty="0"/>
              <a:t>GBTO/EQD/TTP/EXE</a:t>
            </a:r>
            <a:r>
              <a:rPr lang="fr-FR" dirty="0"/>
              <a:t>, </a:t>
            </a:r>
            <a:r>
              <a:rPr lang="fr-FR" b="1" dirty="0"/>
              <a:t>1 poste sur 23 </a:t>
            </a:r>
            <a:r>
              <a:rPr lang="fr-FR" dirty="0"/>
              <a:t>(soit 4,3% de la base existant à la création) serait supprimé. La suppression d’1 poste de manager serait motivée par simplification de la ligne managériale. Elle serait rendue possible par le fait qu’une partie des collaborateurs travaille en très grande proximité avec les desks, ce qui fait qu’il y a une charge de management plus faible (le manager concerné faisait aussi du développement-métier).</a:t>
            </a: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Revue du contenu de la réorganisation de GBSU/EQD devenant GBTO/EQD (4/5)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34</a:t>
            </a:fld>
            <a:endParaRPr lang="fr-FR" altLang="fr-FR" dirty="0"/>
          </a:p>
        </p:txBody>
      </p:sp>
    </p:spTree>
    <p:extLst>
      <p:ext uri="{BB962C8B-B14F-4D97-AF65-F5344CB8AC3E}">
        <p14:creationId xmlns:p14="http://schemas.microsoft.com/office/powerpoint/2010/main" val="3364940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pPr>
              <a:lnSpc>
                <a:spcPct val="107000"/>
              </a:lnSpc>
              <a:spcAft>
                <a:spcPts val="800"/>
              </a:spcAft>
            </a:pPr>
            <a:r>
              <a:rPr lang="fr-FR" dirty="0"/>
              <a:t>Dans </a:t>
            </a:r>
            <a:r>
              <a:rPr lang="fr-FR" b="1" u="sng" dirty="0"/>
              <a:t>GBTO/EQD/CNT</a:t>
            </a:r>
            <a:r>
              <a:rPr lang="fr-FR" dirty="0"/>
              <a:t>, </a:t>
            </a:r>
            <a:r>
              <a:rPr lang="fr-FR" b="1" dirty="0"/>
              <a:t>2 postes sur 21 </a:t>
            </a:r>
            <a:r>
              <a:rPr lang="fr-FR" dirty="0"/>
              <a:t>(soit 9,5% de la base existant à la création) seraient supprimés. 1 poste de manager serait supprimé du fait du regroupement des équipes pré et post-TRADE et 1 poste serait supprimé du fait de la réduction du portefeuille de projets.</a:t>
            </a:r>
          </a:p>
          <a:p>
            <a:pPr>
              <a:lnSpc>
                <a:spcPct val="107000"/>
              </a:lnSpc>
              <a:spcAft>
                <a:spcPts val="800"/>
              </a:spcAft>
            </a:pPr>
            <a:r>
              <a:rPr lang="fr-FR" dirty="0"/>
              <a:t>Les salariés que nous avons rencontrés ont signalé que cette réorganisation était la 3</a:t>
            </a:r>
            <a:r>
              <a:rPr lang="fr-FR" baseline="30000" dirty="0"/>
              <a:t>ème</a:t>
            </a:r>
            <a:r>
              <a:rPr lang="fr-FR" dirty="0"/>
              <a:t> que subissait leur CA, avec chaque fois des suppressions de poste à la clé. Et que la baisse d’activité invoquée pour justifier la suppression d’1 poste d’analyste métier n’était pas avérée du tout.</a:t>
            </a:r>
          </a:p>
          <a:p>
            <a:pPr>
              <a:lnSpc>
                <a:spcPct val="107000"/>
              </a:lnSpc>
              <a:spcAft>
                <a:spcPts val="800"/>
              </a:spcAft>
            </a:pPr>
            <a:r>
              <a:rPr lang="fr-FR" dirty="0"/>
              <a:t>Le manager de proximité rencontré a indiqué que l’ensemble des ressources constitué de développeurs, analystes métier et support avait déjà été redimensionné dans le passé, en particulier pour ce qui concerne les prestataires, et qu’un déséquilibre s’est créé à cette occasion entre la part respective des 3 fonctions dans cet ensemble.</a:t>
            </a:r>
          </a:p>
          <a:p>
            <a:pPr>
              <a:lnSpc>
                <a:spcPct val="107000"/>
              </a:lnSpc>
              <a:spcAft>
                <a:spcPts val="800"/>
              </a:spcAft>
            </a:pPr>
            <a:r>
              <a:rPr lang="fr-FR" b="1" dirty="0">
                <a:solidFill>
                  <a:srgbClr val="C00000"/>
                </a:solidFill>
              </a:rPr>
              <a:t>La charge de travail est donc normale voire soutenue et la suppression d’1 poste d’analyste métier devrait logiquement accroître la charge sur l’équipe restante.</a:t>
            </a:r>
          </a:p>
          <a:p>
            <a:pPr>
              <a:lnSpc>
                <a:spcPct val="107000"/>
              </a:lnSpc>
              <a:spcAft>
                <a:spcPts val="800"/>
              </a:spcAft>
            </a:pPr>
            <a:r>
              <a:rPr lang="fr-FR" b="1" dirty="0">
                <a:solidFill>
                  <a:srgbClr val="C00000"/>
                </a:solidFill>
              </a:rPr>
              <a:t>Nous recommandons donc d’assurer un suivi objectif et fin de la charge de travail dans cette équipe dès la mise en œuvre de la réorganisation, afin que le management soit en capacité de réguler cette charge avec une grande réactivité. </a:t>
            </a:r>
          </a:p>
          <a:p>
            <a:pPr>
              <a:lnSpc>
                <a:spcPct val="107000"/>
              </a:lnSpc>
              <a:spcAft>
                <a:spcPts val="800"/>
              </a:spcAft>
            </a:pPr>
            <a:r>
              <a:rPr lang="fr-FR" dirty="0"/>
              <a:t>Dans </a:t>
            </a:r>
            <a:r>
              <a:rPr lang="fr-FR" b="1" u="sng" dirty="0"/>
              <a:t>GBTO/EQD/CFM</a:t>
            </a:r>
            <a:r>
              <a:rPr lang="fr-FR" dirty="0"/>
              <a:t>, </a:t>
            </a:r>
            <a:r>
              <a:rPr lang="fr-FR" b="1" dirty="0"/>
              <a:t>1 poste sur 7 </a:t>
            </a:r>
            <a:r>
              <a:rPr lang="fr-FR" dirty="0"/>
              <a:t>(soit 14,3% de la base existant à la création) serait supprimé du fait de la baisse du volume d’activité dans le métier des matières premières.</a:t>
            </a: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Revue du contenu de la réorganisation de GBSU/EQD devenant GBTO/EQD (5/5)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35</a:t>
            </a:fld>
            <a:endParaRPr lang="fr-FR" altLang="fr-FR" dirty="0"/>
          </a:p>
        </p:txBody>
      </p:sp>
    </p:spTree>
    <p:extLst>
      <p:ext uri="{BB962C8B-B14F-4D97-AF65-F5344CB8AC3E}">
        <p14:creationId xmlns:p14="http://schemas.microsoft.com/office/powerpoint/2010/main" val="1529445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CBA75B8-64C7-4B44-8500-D562C4044AF7}"/>
              </a:ext>
            </a:extLst>
          </p:cNvPr>
          <p:cNvSpPr>
            <a:spLocks noGrp="1"/>
          </p:cNvSpPr>
          <p:nvPr>
            <p:ph type="body" sz="quarter" idx="11"/>
          </p:nvPr>
        </p:nvSpPr>
        <p:spPr>
          <a:xfrm>
            <a:off x="4775262" y="382338"/>
            <a:ext cx="8536298" cy="871215"/>
          </a:xfrm>
        </p:spPr>
        <p:txBody>
          <a:bodyPr>
            <a:normAutofit/>
          </a:bodyPr>
          <a:lstStyle/>
          <a:p>
            <a:r>
              <a:rPr lang="fr-FR" dirty="0"/>
              <a:t>Revue de la réorganisation de GBSU devenant GBTO</a:t>
            </a:r>
          </a:p>
        </p:txBody>
      </p:sp>
      <p:sp>
        <p:nvSpPr>
          <p:cNvPr id="3" name="Espace réservé du texte 2">
            <a:extLst>
              <a:ext uri="{FF2B5EF4-FFF2-40B4-BE49-F238E27FC236}">
                <a16:creationId xmlns:a16="http://schemas.microsoft.com/office/drawing/2014/main" id="{4D242FC0-8D89-45D7-B5A1-5DD01F37B2DD}"/>
              </a:ext>
            </a:extLst>
          </p:cNvPr>
          <p:cNvSpPr>
            <a:spLocks noGrp="1"/>
          </p:cNvSpPr>
          <p:nvPr>
            <p:ph type="body" sz="quarter" idx="12"/>
          </p:nvPr>
        </p:nvSpPr>
        <p:spPr>
          <a:xfrm>
            <a:off x="4775262" y="2756329"/>
            <a:ext cx="8022904" cy="1631092"/>
          </a:xfrm>
        </p:spPr>
        <p:txBody>
          <a:bodyPr>
            <a:normAutofit/>
          </a:bodyPr>
          <a:lstStyle/>
          <a:p>
            <a:r>
              <a:rPr lang="fr-FR" dirty="0"/>
              <a:t>La réorganisation de GBSU/FTB devenant GBTO/FTB</a:t>
            </a:r>
          </a:p>
        </p:txBody>
      </p:sp>
      <p:sp>
        <p:nvSpPr>
          <p:cNvPr id="4" name="Espace réservé du pied de page 3">
            <a:extLst>
              <a:ext uri="{FF2B5EF4-FFF2-40B4-BE49-F238E27FC236}">
                <a16:creationId xmlns:a16="http://schemas.microsoft.com/office/drawing/2014/main" id="{F787F61D-E450-419F-8A17-AC397A508B52}"/>
              </a:ext>
            </a:extLst>
          </p:cNvPr>
          <p:cNvSpPr>
            <a:spLocks noGrp="1"/>
          </p:cNvSpPr>
          <p:nvPr>
            <p:ph type="ftr" sz="quarter" idx="13"/>
          </p:nvPr>
        </p:nvSpPr>
        <p:spPr>
          <a:xfrm>
            <a:off x="2852620" y="7234766"/>
            <a:ext cx="10080000" cy="249385"/>
          </a:xfrm>
        </p:spPr>
        <p:txBody>
          <a:bodyPr/>
          <a:lstStyle/>
          <a:p>
            <a:r>
              <a:rPr lang="fr-FR"/>
              <a:t>SG - Réorganisation des BU/SU - CSEE des Services Centraux Parisiens – La réorganisation de RESG - Avril 2024</a:t>
            </a:r>
          </a:p>
        </p:txBody>
      </p:sp>
      <p:sp>
        <p:nvSpPr>
          <p:cNvPr id="5" name="Espace réservé du numéro de diapositive 4">
            <a:extLst>
              <a:ext uri="{FF2B5EF4-FFF2-40B4-BE49-F238E27FC236}">
                <a16:creationId xmlns:a16="http://schemas.microsoft.com/office/drawing/2014/main" id="{3D3C6882-E342-43E1-8B9A-BACDF799B472}"/>
              </a:ext>
            </a:extLst>
          </p:cNvPr>
          <p:cNvSpPr>
            <a:spLocks noGrp="1"/>
          </p:cNvSpPr>
          <p:nvPr>
            <p:ph type="sldNum" sz="quarter" idx="14"/>
          </p:nvPr>
        </p:nvSpPr>
        <p:spPr>
          <a:xfrm>
            <a:off x="13047856" y="7258579"/>
            <a:ext cx="520683" cy="213823"/>
          </a:xfrm>
        </p:spPr>
        <p:txBody>
          <a:bodyPr/>
          <a:lstStyle/>
          <a:p>
            <a:fld id="{FD495AF3-2BE3-4F2F-A3F0-65C3F202E4D2}" type="slidenum">
              <a:rPr lang="fr-FR" altLang="fr-FR" smtClean="0"/>
              <a:pPr/>
              <a:t>36</a:t>
            </a:fld>
            <a:endParaRPr lang="fr-FR" altLang="fr-FR" dirty="0"/>
          </a:p>
        </p:txBody>
      </p:sp>
    </p:spTree>
    <p:extLst>
      <p:ext uri="{BB962C8B-B14F-4D97-AF65-F5344CB8AC3E}">
        <p14:creationId xmlns:p14="http://schemas.microsoft.com/office/powerpoint/2010/main" val="559617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pPr>
              <a:lnSpc>
                <a:spcPct val="107000"/>
              </a:lnSpc>
            </a:pPr>
            <a:r>
              <a:rPr lang="fr-FR" dirty="0"/>
              <a:t>Le département FTB de GBSU sert 2 métiers différents : </a:t>
            </a:r>
          </a:p>
          <a:p>
            <a:pPr lvl="1">
              <a:lnSpc>
                <a:spcPct val="107000"/>
              </a:lnSpc>
            </a:pPr>
            <a:r>
              <a:rPr lang="fr-FR" sz="1500" b="1" dirty="0"/>
              <a:t>Les paiements </a:t>
            </a:r>
            <a:r>
              <a:rPr lang="fr-FR" sz="1500" dirty="0"/>
              <a:t>de la BU GTPS.</a:t>
            </a:r>
          </a:p>
          <a:p>
            <a:pPr lvl="1">
              <a:lnSpc>
                <a:spcPct val="107000"/>
              </a:lnSpc>
            </a:pPr>
            <a:r>
              <a:rPr lang="fr-FR" sz="1500" dirty="0"/>
              <a:t>Les </a:t>
            </a:r>
            <a:r>
              <a:rPr lang="fr-FR" sz="1500" b="1" dirty="0"/>
              <a:t>financements structurés </a:t>
            </a:r>
            <a:r>
              <a:rPr lang="fr-FR" sz="1500" dirty="0"/>
              <a:t>de la BU GLBA.</a:t>
            </a:r>
          </a:p>
          <a:p>
            <a:pPr marL="361950" lvl="1" indent="-276225">
              <a:lnSpc>
                <a:spcPct val="107000"/>
              </a:lnSpc>
              <a:spcBef>
                <a:spcPts val="1197"/>
              </a:spcBef>
              <a:spcAft>
                <a:spcPts val="800"/>
              </a:spcAft>
              <a:buClr>
                <a:srgbClr val="E62930"/>
              </a:buClr>
              <a:buSzPct val="100000"/>
              <a:buBlip>
                <a:blip r:embed="rId3"/>
              </a:buBlip>
            </a:pPr>
            <a:r>
              <a:rPr lang="fr-FR" sz="1600" dirty="0">
                <a:ea typeface="+mn-ea"/>
              </a:rPr>
              <a:t>Quoique quelques équipes soient communes aux 2 activités, la réorganisation de FTB suit des </a:t>
            </a:r>
            <a:r>
              <a:rPr lang="fr-FR" sz="1600" b="1" dirty="0">
                <a:ea typeface="+mn-ea"/>
              </a:rPr>
              <a:t>objectifs et logiques différents </a:t>
            </a:r>
            <a:r>
              <a:rPr lang="fr-FR" sz="1600" dirty="0">
                <a:ea typeface="+mn-ea"/>
              </a:rPr>
              <a:t>selon les besoins de chacune des activités et du métier qu’elle sert.</a:t>
            </a:r>
          </a:p>
          <a:p>
            <a:pPr marL="361950" lvl="1" indent="-276225">
              <a:lnSpc>
                <a:spcPct val="107000"/>
              </a:lnSpc>
              <a:spcBef>
                <a:spcPts val="1197"/>
              </a:spcBef>
              <a:spcAft>
                <a:spcPts val="800"/>
              </a:spcAft>
              <a:buClr>
                <a:srgbClr val="E62930"/>
              </a:buClr>
              <a:buSzPct val="100000"/>
              <a:buBlip>
                <a:blip r:embed="rId3"/>
              </a:buBlip>
            </a:pPr>
            <a:r>
              <a:rPr lang="fr-FR" sz="1600" dirty="0">
                <a:ea typeface="+mn-ea"/>
              </a:rPr>
              <a:t>Nous examinerons donc les principaux axes de la réorganisation de chacun des 2 compartiments de FTB séparément. </a:t>
            </a:r>
          </a:p>
          <a:p>
            <a:pPr>
              <a:lnSpc>
                <a:spcPct val="107000"/>
              </a:lnSpc>
            </a:pPr>
            <a:r>
              <a:rPr lang="fr-FR" dirty="0"/>
              <a:t>Pour ce qui concerne le </a:t>
            </a:r>
            <a:r>
              <a:rPr lang="fr-FR" b="1" dirty="0"/>
              <a:t>compartiment GLBA </a:t>
            </a:r>
            <a:r>
              <a:rPr lang="fr-FR" dirty="0"/>
              <a:t>de FTB, 3 objectifs principaux sont visés :</a:t>
            </a:r>
          </a:p>
          <a:p>
            <a:pPr lvl="1">
              <a:lnSpc>
                <a:spcPct val="107000"/>
              </a:lnSpc>
            </a:pPr>
            <a:r>
              <a:rPr lang="fr-FR" sz="1500" dirty="0"/>
              <a:t>La BU GLBA souhaitant déployer une stratégie largement remaniée et modifier son fonctionnement, FTB se doit d’accompagner cette transformation.</a:t>
            </a:r>
          </a:p>
          <a:p>
            <a:pPr lvl="1">
              <a:lnSpc>
                <a:spcPct val="107000"/>
              </a:lnSpc>
            </a:pPr>
            <a:r>
              <a:rPr lang="fr-FR" sz="1500" dirty="0"/>
              <a:t>Rendre l’organisation de ses </a:t>
            </a:r>
            <a:r>
              <a:rPr lang="fr-FR" sz="1500" i="1" dirty="0"/>
              <a:t>BACK </a:t>
            </a:r>
            <a:r>
              <a:rPr lang="fr-FR" sz="1500" dirty="0"/>
              <a:t>et</a:t>
            </a:r>
            <a:r>
              <a:rPr lang="fr-FR" sz="1500" i="1" dirty="0"/>
              <a:t> MIDDLE OFFICE </a:t>
            </a:r>
            <a:r>
              <a:rPr lang="fr-FR" sz="1500" dirty="0"/>
              <a:t>plus lisible pour les partenaires internes, en remédiant aux quelques incohérences suscitées par le fait d’avoir des équipes réparties entre </a:t>
            </a:r>
            <a:r>
              <a:rPr lang="fr-FR" sz="1500" i="1" dirty="0"/>
              <a:t>BACK</a:t>
            </a:r>
            <a:r>
              <a:rPr lang="fr-FR" sz="1500" dirty="0"/>
              <a:t> et </a:t>
            </a:r>
            <a:r>
              <a:rPr lang="fr-FR" sz="1500" i="1" dirty="0"/>
              <a:t>MIDDLE OFFICE</a:t>
            </a:r>
            <a:r>
              <a:rPr lang="fr-FR" sz="1500" dirty="0"/>
              <a:t>, et mieux alignée avec les pratiques en cours dans l’industrie.</a:t>
            </a:r>
          </a:p>
          <a:p>
            <a:pPr lvl="1">
              <a:lnSpc>
                <a:spcPct val="107000"/>
              </a:lnSpc>
            </a:pPr>
            <a:r>
              <a:rPr lang="fr-FR" sz="1500" dirty="0"/>
              <a:t>Simplifier et fluidifier les processus sur la chaîne opérationnelle allant du </a:t>
            </a:r>
            <a:r>
              <a:rPr lang="fr-FR" sz="1500" i="1" dirty="0"/>
              <a:t>FRONT </a:t>
            </a:r>
            <a:r>
              <a:rPr lang="fr-FR" sz="1500" dirty="0"/>
              <a:t>(GLBA) au </a:t>
            </a:r>
            <a:r>
              <a:rPr lang="fr-FR" sz="1500" i="1" dirty="0"/>
              <a:t>MIDDLE </a:t>
            </a:r>
            <a:r>
              <a:rPr lang="fr-FR" sz="1500" dirty="0"/>
              <a:t>et au </a:t>
            </a:r>
            <a:r>
              <a:rPr lang="fr-FR" sz="1500" i="1" dirty="0"/>
              <a:t>BACK OFFICE</a:t>
            </a:r>
            <a:r>
              <a:rPr lang="fr-FR" sz="1500" dirty="0"/>
              <a:t>.</a:t>
            </a:r>
          </a:p>
          <a:p>
            <a:pPr>
              <a:lnSpc>
                <a:spcPct val="107000"/>
              </a:lnSpc>
              <a:spcAft>
                <a:spcPts val="800"/>
              </a:spcAft>
            </a:pPr>
            <a:r>
              <a:rPr lang="fr-FR" dirty="0"/>
              <a:t>La remédiation organisationnelle conduirait au </a:t>
            </a:r>
            <a:r>
              <a:rPr lang="fr-FR" b="1" dirty="0"/>
              <a:t>regroupement</a:t>
            </a:r>
            <a:r>
              <a:rPr lang="fr-FR" dirty="0"/>
              <a:t> de certains périmètres et au </a:t>
            </a:r>
            <a:r>
              <a:rPr lang="fr-FR" b="1" dirty="0"/>
              <a:t>recentrage</a:t>
            </a:r>
            <a:r>
              <a:rPr lang="fr-FR" dirty="0"/>
              <a:t> de certaines équipes sur des tâches plus homogènes, ce qui permettrait de </a:t>
            </a:r>
            <a:r>
              <a:rPr lang="fr-FR" b="1" dirty="0"/>
              <a:t>renforcer l’expertise des collaborateurs </a:t>
            </a:r>
            <a:r>
              <a:rPr lang="fr-FR" dirty="0"/>
              <a:t>et de </a:t>
            </a:r>
            <a:r>
              <a:rPr lang="fr-FR" b="1" dirty="0"/>
              <a:t>mieux gérer les priorités et la répartition de la charge</a:t>
            </a:r>
            <a:r>
              <a:rPr lang="fr-FR" dirty="0"/>
              <a:t>.</a:t>
            </a:r>
          </a:p>
          <a:p>
            <a:pPr>
              <a:lnSpc>
                <a:spcPct val="107000"/>
              </a:lnSpc>
              <a:spcAft>
                <a:spcPts val="800"/>
              </a:spcAft>
            </a:pPr>
            <a:r>
              <a:rPr lang="fr-FR" dirty="0"/>
              <a:t>Cela éviterait aux collaborateurs d’avoir à gérer, comme c’est le cas actuellement, différentes tâches avec des ordres de priorité différents. Et cela devrait leur permettre d’accéder à plusieurs lignes-métier, alors qu’actuellement ils seraient, d’une certaine manière, mono-activité en étant cantonnés à un compartiment d’un métier de GLBA.</a:t>
            </a: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Les principaux axes de la réorganisation de GBSU/FTB (</a:t>
            </a:r>
            <a:r>
              <a:rPr lang="fr-FR" i="1" dirty="0"/>
              <a:t>FINANCING &amp; TRANSACTION BANKING</a:t>
            </a:r>
            <a:r>
              <a:rPr lang="fr-FR" dirty="0"/>
              <a:t>) devenant GBTO/FTB (1/)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37</a:t>
            </a:fld>
            <a:endParaRPr lang="fr-FR" altLang="fr-FR" dirty="0"/>
          </a:p>
        </p:txBody>
      </p:sp>
    </p:spTree>
    <p:extLst>
      <p:ext uri="{BB962C8B-B14F-4D97-AF65-F5344CB8AC3E}">
        <p14:creationId xmlns:p14="http://schemas.microsoft.com/office/powerpoint/2010/main" val="1545875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pPr>
              <a:lnSpc>
                <a:spcPct val="107000"/>
              </a:lnSpc>
              <a:spcAft>
                <a:spcPts val="800"/>
              </a:spcAft>
            </a:pPr>
            <a:r>
              <a:rPr lang="fr-FR" dirty="0"/>
              <a:t>Enfin, cela devrait </a:t>
            </a:r>
            <a:r>
              <a:rPr lang="fr-FR" b="1" dirty="0"/>
              <a:t>faciliter la transformation des SI</a:t>
            </a:r>
            <a:r>
              <a:rPr lang="fr-FR" dirty="0"/>
              <a:t>.</a:t>
            </a:r>
          </a:p>
          <a:p>
            <a:pPr>
              <a:lnSpc>
                <a:spcPct val="107000"/>
              </a:lnSpc>
              <a:spcAft>
                <a:spcPts val="800"/>
              </a:spcAft>
            </a:pPr>
            <a:r>
              <a:rPr lang="fr-FR" dirty="0"/>
              <a:t>La volonté de FTB d’accompagner GLBA dans son évolution stratégique et fonctionnelle trouverait à se concrétiser à l’occasion de la création par GLBA d’un département </a:t>
            </a:r>
            <a:r>
              <a:rPr lang="fr-FR" i="1" dirty="0"/>
              <a:t>CREDIT PORTFOLIO MANAGEMENT </a:t>
            </a:r>
            <a:r>
              <a:rPr lang="fr-FR" dirty="0"/>
              <a:t>(CPM), visant à regrouper toutes les fonctions relatives à la gestion du portefeuille de crédits et à celle du risque de crédit.</a:t>
            </a:r>
          </a:p>
          <a:p>
            <a:pPr>
              <a:lnSpc>
                <a:spcPct val="107000"/>
              </a:lnSpc>
              <a:spcAft>
                <a:spcPts val="800"/>
              </a:spcAft>
            </a:pPr>
            <a:r>
              <a:rPr lang="fr-FR" dirty="0"/>
              <a:t> FTB compte dans son organisation des équipes de </a:t>
            </a:r>
            <a:r>
              <a:rPr lang="fr-FR" i="1" dirty="0"/>
              <a:t>RISK MANAGER</a:t>
            </a:r>
            <a:r>
              <a:rPr lang="fr-FR" dirty="0"/>
              <a:t>, dispersées dans plusieurs CA, qui sont chargés du suivi des risques transactionnels une fois qu’une opération a été originée et enregistrée dans les SI. Il est apparu qu’il serait cohérent de transférer ces équipes à GLBA dans CPM pour suivre le portefeuille et le risque de crédit lié à chaque transaction. 29 personnes seraient concernées par ce transfert.</a:t>
            </a:r>
          </a:p>
          <a:p>
            <a:pPr>
              <a:lnSpc>
                <a:spcPct val="107000"/>
              </a:lnSpc>
              <a:spcAft>
                <a:spcPts val="800"/>
              </a:spcAft>
            </a:pPr>
            <a:r>
              <a:rPr lang="fr-FR" dirty="0"/>
              <a:t>À l’heure actuelle, les </a:t>
            </a:r>
            <a:r>
              <a:rPr lang="fr-FR" i="1" dirty="0"/>
              <a:t>MIDDLE OFFICE </a:t>
            </a:r>
            <a:r>
              <a:rPr lang="fr-FR" dirty="0"/>
              <a:t>de FTB sont organisés par compartiment d’activité. La volonté de FTB serait de les réorganiser par fonction. Par fonction, il y aurait 2 pôles :</a:t>
            </a:r>
          </a:p>
          <a:p>
            <a:pPr lvl="1">
              <a:lnSpc>
                <a:spcPct val="107000"/>
              </a:lnSpc>
            </a:pPr>
            <a:r>
              <a:rPr lang="fr-FR" sz="1500" dirty="0"/>
              <a:t>Un pôle </a:t>
            </a:r>
            <a:r>
              <a:rPr lang="fr-FR" sz="1500" i="1" dirty="0"/>
              <a:t>AGENCY &amp; TRANSACTION MANAGEMENT </a:t>
            </a:r>
            <a:r>
              <a:rPr lang="fr-FR" sz="1500" dirty="0"/>
              <a:t>(ATM) qui regrouperait différentes équipes de MIDDLE OFFICE et des équipes réparties entre </a:t>
            </a:r>
            <a:r>
              <a:rPr lang="fr-FR" sz="1500" i="1" dirty="0"/>
              <a:t>BACK </a:t>
            </a:r>
            <a:r>
              <a:rPr lang="fr-FR" sz="1500" dirty="0"/>
              <a:t>et </a:t>
            </a:r>
            <a:r>
              <a:rPr lang="fr-FR" sz="1500" i="1" dirty="0"/>
              <a:t>MIDDLE OFFICE </a:t>
            </a:r>
            <a:r>
              <a:rPr lang="fr-FR" sz="1500" dirty="0"/>
              <a:t>avec un rôle d’agent, de </a:t>
            </a:r>
            <a:r>
              <a:rPr lang="fr-FR" sz="1500" i="1" dirty="0"/>
              <a:t>CLOSING</a:t>
            </a:r>
            <a:r>
              <a:rPr lang="fr-FR" sz="1500" dirty="0"/>
              <a:t> (serait intégrée une partie des équipes de </a:t>
            </a:r>
            <a:r>
              <a:rPr lang="fr-FR" sz="1500" i="1" dirty="0"/>
              <a:t>CLOSIN</a:t>
            </a:r>
            <a:r>
              <a:rPr lang="fr-FR" sz="1500" dirty="0"/>
              <a:t>G faisant du </a:t>
            </a:r>
            <a:r>
              <a:rPr lang="fr-FR" sz="1500" i="1" dirty="0"/>
              <a:t>MIIDDLE OFFICE </a:t>
            </a:r>
            <a:r>
              <a:rPr lang="fr-FR" sz="1500" dirty="0"/>
              <a:t>dans un </a:t>
            </a:r>
            <a:r>
              <a:rPr lang="fr-FR" sz="1500" i="1" dirty="0"/>
              <a:t>BACK OFFICE </a:t>
            </a:r>
            <a:r>
              <a:rPr lang="fr-FR" sz="1500" dirty="0"/>
              <a:t>et maintenue en </a:t>
            </a:r>
            <a:r>
              <a:rPr lang="fr-FR" sz="1500" i="1" dirty="0"/>
              <a:t>BACK OFFICE </a:t>
            </a:r>
            <a:r>
              <a:rPr lang="fr-FR" sz="1500" dirty="0"/>
              <a:t>la partie faisant des tâches de </a:t>
            </a:r>
            <a:r>
              <a:rPr lang="fr-FR" sz="1500" i="1" dirty="0"/>
              <a:t>BACK OFFICE</a:t>
            </a:r>
            <a:r>
              <a:rPr lang="fr-FR" sz="1500" dirty="0"/>
              <a:t> telles la gestion des prêts non-performants et des deals restructurés ou la gestion des taux fixes), de suivi du cycle de vie des transactions une fois </a:t>
            </a:r>
            <a:r>
              <a:rPr lang="fr-FR" sz="1500" i="1" dirty="0" err="1"/>
              <a:t>closées</a:t>
            </a:r>
            <a:r>
              <a:rPr lang="fr-FR" sz="1500" i="1" dirty="0"/>
              <a:t> </a:t>
            </a:r>
            <a:r>
              <a:rPr lang="fr-FR" sz="1500" dirty="0"/>
              <a:t>mais hors risques et hors gestion des assurances privées qui sont gérés en </a:t>
            </a:r>
            <a:r>
              <a:rPr lang="fr-FR" sz="1500" i="1" dirty="0"/>
              <a:t>BACK OFFICE</a:t>
            </a:r>
            <a:r>
              <a:rPr lang="fr-FR" sz="1500" dirty="0"/>
              <a:t>.</a:t>
            </a:r>
          </a:p>
          <a:p>
            <a:pPr lvl="1">
              <a:lnSpc>
                <a:spcPct val="107000"/>
              </a:lnSpc>
            </a:pPr>
            <a:r>
              <a:rPr lang="fr-FR" sz="1500" dirty="0"/>
              <a:t>Un pôle EXPERTS qui regrouperait tous les experts pour un meilleur partage des connaissances et pour favoriser la montée en compétence.</a:t>
            </a:r>
          </a:p>
          <a:p>
            <a:pPr>
              <a:lnSpc>
                <a:spcPct val="107000"/>
              </a:lnSpc>
              <a:spcAft>
                <a:spcPts val="800"/>
              </a:spcAft>
            </a:pPr>
            <a:r>
              <a:rPr lang="fr-FR" sz="1600" dirty="0">
                <a:ea typeface="+mn-ea"/>
              </a:rPr>
              <a:t>Cette </a:t>
            </a:r>
            <a:r>
              <a:rPr lang="fr-FR" sz="1600" b="1" dirty="0">
                <a:ea typeface="+mn-ea"/>
              </a:rPr>
              <a:t>réorganisation en pôles par f</a:t>
            </a:r>
            <a:r>
              <a:rPr lang="fr-FR" sz="1600" dirty="0">
                <a:ea typeface="+mn-ea"/>
              </a:rPr>
              <a:t>onction se ferait avec un </a:t>
            </a:r>
            <a:r>
              <a:rPr lang="fr-FR" sz="1600" b="1" dirty="0">
                <a:ea typeface="+mn-ea"/>
              </a:rPr>
              <a:t>renforcement des moyens humains</a:t>
            </a:r>
            <a:r>
              <a:rPr lang="fr-FR" sz="1600" dirty="0">
                <a:ea typeface="+mn-ea"/>
              </a:rPr>
              <a:t> en prévision de l’augmentation des volumes d’activité attendue de la transformation de GLBA.</a:t>
            </a:r>
          </a:p>
          <a:p>
            <a:endParaRPr lang="fr-FR" sz="1600"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Les principaux axes de la réorganisation de GBSU/FTB (</a:t>
            </a:r>
            <a:r>
              <a:rPr lang="fr-FR" i="1" dirty="0"/>
              <a:t>FINANCING &amp; TRANSACTION BANKING</a:t>
            </a:r>
            <a:r>
              <a:rPr lang="fr-FR" dirty="0"/>
              <a:t>) devenant GBTO/FTB (2/)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38</a:t>
            </a:fld>
            <a:endParaRPr lang="fr-FR" altLang="fr-FR" dirty="0"/>
          </a:p>
        </p:txBody>
      </p:sp>
    </p:spTree>
    <p:extLst>
      <p:ext uri="{BB962C8B-B14F-4D97-AF65-F5344CB8AC3E}">
        <p14:creationId xmlns:p14="http://schemas.microsoft.com/office/powerpoint/2010/main" val="1895231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pPr>
              <a:lnSpc>
                <a:spcPct val="107000"/>
              </a:lnSpc>
              <a:spcAft>
                <a:spcPts val="800"/>
              </a:spcAft>
            </a:pPr>
            <a:r>
              <a:rPr lang="fr-FR" dirty="0"/>
              <a:t>Dans le cadre du choix du Groupe de créer une filière d’Architecture globalisée dans GCOO, 16 postes d’architecte seraient transférés à GCOO/ARC.</a:t>
            </a:r>
          </a:p>
          <a:p>
            <a:pPr>
              <a:lnSpc>
                <a:spcPct val="107000"/>
              </a:lnSpc>
              <a:spcAft>
                <a:spcPts val="800"/>
              </a:spcAft>
            </a:pPr>
            <a:r>
              <a:rPr lang="fr-FR" dirty="0"/>
              <a:t>Enfin, pour pondérer le risque et pour répondre aux exigences en termes de résilience formulées par le régulateur relativement au modèle opérationnel, FTB serait amener à </a:t>
            </a:r>
            <a:r>
              <a:rPr lang="fr-FR" b="1" dirty="0"/>
              <a:t>transférer quelques activités en Inde et en Pologne</a:t>
            </a:r>
            <a:r>
              <a:rPr lang="fr-FR" dirty="0"/>
              <a:t>, en s’efforçant de faire porter les conséquences de cette politique surtout sur les ressources externes.</a:t>
            </a:r>
          </a:p>
          <a:p>
            <a:pPr>
              <a:lnSpc>
                <a:spcPct val="107000"/>
              </a:lnSpc>
            </a:pPr>
            <a:r>
              <a:rPr lang="fr-FR" dirty="0"/>
              <a:t>Pour ce qui concerne le compartiment </a:t>
            </a:r>
            <a:r>
              <a:rPr lang="fr-FR" b="1" dirty="0"/>
              <a:t>GTPS</a:t>
            </a:r>
            <a:r>
              <a:rPr lang="fr-FR" dirty="0"/>
              <a:t>, l’organisation a été configurée nativement pour être alignée sur les lignes-métier de GTPS :</a:t>
            </a:r>
          </a:p>
          <a:p>
            <a:pPr lvl="1">
              <a:lnSpc>
                <a:spcPct val="107000"/>
              </a:lnSpc>
            </a:pPr>
            <a:r>
              <a:rPr lang="fr-FR" sz="1500" i="1" dirty="0"/>
              <a:t>Paiement &amp; Cash Management (PCM).</a:t>
            </a:r>
          </a:p>
          <a:p>
            <a:pPr lvl="1">
              <a:lnSpc>
                <a:spcPct val="107000"/>
              </a:lnSpc>
            </a:pPr>
            <a:r>
              <a:rPr lang="fr-FR" sz="1500" i="1" dirty="0"/>
              <a:t>Correspondant Banking.</a:t>
            </a:r>
          </a:p>
          <a:p>
            <a:pPr lvl="1">
              <a:lnSpc>
                <a:spcPct val="107000"/>
              </a:lnSpc>
            </a:pPr>
            <a:r>
              <a:rPr lang="fr-FR" sz="1500" i="1" dirty="0"/>
              <a:t>Trade finance.</a:t>
            </a:r>
          </a:p>
          <a:p>
            <a:pPr marL="361950" lvl="1" indent="-276225">
              <a:lnSpc>
                <a:spcPct val="107000"/>
              </a:lnSpc>
              <a:spcBef>
                <a:spcPts val="1197"/>
              </a:spcBef>
              <a:spcAft>
                <a:spcPts val="800"/>
              </a:spcAft>
              <a:buClr>
                <a:srgbClr val="E62930"/>
              </a:buClr>
              <a:buSzPct val="100000"/>
              <a:buBlip>
                <a:blip r:embed="rId3"/>
              </a:buBlip>
            </a:pPr>
            <a:r>
              <a:rPr lang="fr-FR" sz="1600" dirty="0">
                <a:ea typeface="+mn-ea"/>
              </a:rPr>
              <a:t>Dans ce compartiment GTPS, FTB n’a que des activités informatiques, les </a:t>
            </a:r>
            <a:r>
              <a:rPr lang="fr-FR" sz="1600" i="1" dirty="0">
                <a:ea typeface="+mn-ea"/>
              </a:rPr>
              <a:t>MIDDLE et BACK OFFICE </a:t>
            </a:r>
            <a:r>
              <a:rPr lang="fr-FR" sz="1600" dirty="0">
                <a:ea typeface="+mn-ea"/>
              </a:rPr>
              <a:t>étant logés dans les départements Métier de GTPS.</a:t>
            </a:r>
          </a:p>
          <a:p>
            <a:pPr marL="361950" lvl="1" indent="-276225">
              <a:lnSpc>
                <a:spcPct val="107000"/>
              </a:lnSpc>
              <a:spcBef>
                <a:spcPts val="1197"/>
              </a:spcBef>
              <a:spcAft>
                <a:spcPts val="800"/>
              </a:spcAft>
              <a:buClr>
                <a:srgbClr val="E62930"/>
              </a:buClr>
              <a:buSzPct val="100000"/>
              <a:buBlip>
                <a:blip r:embed="rId3"/>
              </a:buBlip>
            </a:pPr>
            <a:r>
              <a:rPr lang="fr-FR" sz="1600" dirty="0">
                <a:ea typeface="+mn-ea"/>
              </a:rPr>
              <a:t>Les métiers de GTPS sont engagés depuis 3-4 ans dans un cycle de transformation d’envergure, ce qui a affecté les SI avec un haut niveau d’investissement qui est en voie d’atterrissage, notamment en Paiement &amp; Cash Management qui avait souffert d’un sous-investissement chronique au cours des 10 dernières années.</a:t>
            </a:r>
          </a:p>
          <a:p>
            <a:pPr marL="361950" lvl="1" indent="-276225">
              <a:lnSpc>
                <a:spcPct val="107000"/>
              </a:lnSpc>
              <a:spcBef>
                <a:spcPts val="1197"/>
              </a:spcBef>
              <a:spcAft>
                <a:spcPts val="800"/>
              </a:spcAft>
              <a:buClr>
                <a:srgbClr val="E62930"/>
              </a:buClr>
              <a:buSzPct val="100000"/>
              <a:buBlip>
                <a:blip r:embed="rId3"/>
              </a:buBlip>
            </a:pPr>
            <a:r>
              <a:rPr lang="fr-FR" sz="1600" dirty="0">
                <a:ea typeface="+mn-ea"/>
              </a:rPr>
              <a:t>La SG voulant rester parmi les principaux acteurs européens, ce qui devenait difficile tant le SI était vieillissant, a lancé un programme CASH FIT (200 M€ en 6 ans) pour refonder le SI, éviter d’être évincé du marché et être capable de suivre la croissance des volumes.</a:t>
            </a:r>
          </a:p>
          <a:p>
            <a:pPr>
              <a:lnSpc>
                <a:spcPct val="107000"/>
              </a:lnSpc>
              <a:spcAft>
                <a:spcPts val="800"/>
              </a:spcAft>
            </a:pPr>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Les principaux axes de la réorganisation de GBSU/FTB (</a:t>
            </a:r>
            <a:r>
              <a:rPr lang="fr-FR" i="1" dirty="0"/>
              <a:t>FINANCING &amp; TRANSACTION BANKING</a:t>
            </a:r>
            <a:r>
              <a:rPr lang="fr-FR" dirty="0"/>
              <a:t>) devenant GBTO/FTB (3/)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39</a:t>
            </a:fld>
            <a:endParaRPr lang="fr-FR" altLang="fr-FR" dirty="0"/>
          </a:p>
        </p:txBody>
      </p:sp>
    </p:spTree>
    <p:extLst>
      <p:ext uri="{BB962C8B-B14F-4D97-AF65-F5344CB8AC3E}">
        <p14:creationId xmlns:p14="http://schemas.microsoft.com/office/powerpoint/2010/main" val="3420363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106F127-4B89-4C75-9D4F-B624E9BF0CAD}"/>
              </a:ext>
            </a:extLst>
          </p:cNvPr>
          <p:cNvSpPr>
            <a:spLocks noGrp="1"/>
          </p:cNvSpPr>
          <p:nvPr>
            <p:ph sz="quarter" idx="11"/>
          </p:nvPr>
        </p:nvSpPr>
        <p:spPr/>
        <p:txBody>
          <a:bodyPr/>
          <a:lstStyle/>
          <a:p>
            <a:r>
              <a:rPr lang="fr-FR" dirty="0"/>
              <a:t>Dans une première partie, nous ferons la synthèse des conclusions que nous tirons des travaux effectués. </a:t>
            </a:r>
          </a:p>
          <a:p>
            <a:r>
              <a:rPr lang="fr-FR" dirty="0"/>
              <a:t>Dans une seconde partie, nous analyserons les motivations ayant conduit GBSU à entreprendre une transformation de son organisation et les résultats qui en sont attendus.</a:t>
            </a:r>
          </a:p>
          <a:p>
            <a:r>
              <a:rPr lang="fr-FR" dirty="0"/>
              <a:t>Dans une troisième partie, nous effectuerons une revue détaillée du contenu et des justifications données à la réorganisation de GBSU devenant GBTO, avec une focalisation sur les entités où les suppressions de poste sont le plus importantes.</a:t>
            </a:r>
          </a:p>
          <a:p>
            <a:endParaRPr lang="fr-FR" dirty="0"/>
          </a:p>
        </p:txBody>
      </p:sp>
      <p:sp>
        <p:nvSpPr>
          <p:cNvPr id="3" name="Titre 2">
            <a:extLst>
              <a:ext uri="{FF2B5EF4-FFF2-40B4-BE49-F238E27FC236}">
                <a16:creationId xmlns:a16="http://schemas.microsoft.com/office/drawing/2014/main" id="{90EED10B-07C0-4CF8-B830-F974654DACD6}"/>
              </a:ext>
            </a:extLst>
          </p:cNvPr>
          <p:cNvSpPr>
            <a:spLocks noGrp="1"/>
          </p:cNvSpPr>
          <p:nvPr>
            <p:ph type="title"/>
          </p:nvPr>
        </p:nvSpPr>
        <p:spPr/>
        <p:txBody>
          <a:bodyPr/>
          <a:lstStyle/>
          <a:p>
            <a:r>
              <a:rPr lang="fr-FR" dirty="0"/>
              <a:t>Avis aux lecteurs (2/2)</a:t>
            </a:r>
          </a:p>
        </p:txBody>
      </p:sp>
      <p:sp>
        <p:nvSpPr>
          <p:cNvPr id="4" name="Espace réservé du pied de page 3">
            <a:extLst>
              <a:ext uri="{FF2B5EF4-FFF2-40B4-BE49-F238E27FC236}">
                <a16:creationId xmlns:a16="http://schemas.microsoft.com/office/drawing/2014/main" id="{DF94BABE-6ED7-40BB-B39D-2125FA073DF9}"/>
              </a:ext>
            </a:extLst>
          </p:cNvPr>
          <p:cNvSpPr>
            <a:spLocks noGrp="1"/>
          </p:cNvSpPr>
          <p:nvPr>
            <p:ph type="ftr" sz="quarter" idx="12"/>
          </p:nvPr>
        </p:nvSpPr>
        <p:spPr/>
        <p:txBody>
          <a:bodyPr/>
          <a:lstStyle/>
          <a:p>
            <a:r>
              <a:rPr lang="fr-FR" dirty="0"/>
              <a:t>SG - Réorganisation des BU/SU - CSEE des Services Centraux Parisiens – La réorganisation de RESG - Avril 2024</a:t>
            </a:r>
          </a:p>
        </p:txBody>
      </p:sp>
      <p:sp>
        <p:nvSpPr>
          <p:cNvPr id="5" name="Espace réservé du numéro de diapositive 4">
            <a:extLst>
              <a:ext uri="{FF2B5EF4-FFF2-40B4-BE49-F238E27FC236}">
                <a16:creationId xmlns:a16="http://schemas.microsoft.com/office/drawing/2014/main" id="{21CC5EB8-0036-4B02-9C42-80FEAF702BFA}"/>
              </a:ext>
            </a:extLst>
          </p:cNvPr>
          <p:cNvSpPr>
            <a:spLocks noGrp="1"/>
          </p:cNvSpPr>
          <p:nvPr>
            <p:ph type="sldNum" sz="quarter" idx="13"/>
          </p:nvPr>
        </p:nvSpPr>
        <p:spPr/>
        <p:txBody>
          <a:bodyPr/>
          <a:lstStyle/>
          <a:p>
            <a:fld id="{FD495AF3-2BE3-4F2F-A3F0-65C3F202E4D2}" type="slidenum">
              <a:rPr lang="fr-FR" altLang="fr-FR" smtClean="0"/>
              <a:pPr/>
              <a:t>4</a:t>
            </a:fld>
            <a:endParaRPr lang="fr-FR" altLang="fr-FR" dirty="0"/>
          </a:p>
        </p:txBody>
      </p:sp>
    </p:spTree>
    <p:extLst>
      <p:ext uri="{BB962C8B-B14F-4D97-AF65-F5344CB8AC3E}">
        <p14:creationId xmlns:p14="http://schemas.microsoft.com/office/powerpoint/2010/main" val="979726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pPr>
              <a:lnSpc>
                <a:spcPct val="107000"/>
              </a:lnSpc>
            </a:pPr>
            <a:r>
              <a:rPr lang="fr-FR" dirty="0"/>
              <a:t>Ces transformations et investissement de GTPS font que </a:t>
            </a:r>
            <a:r>
              <a:rPr lang="fr-FR" b="1" dirty="0"/>
              <a:t>l’alignement de l’organisation de FTB sur celle de GTPS est devenue très imparfaite</a:t>
            </a:r>
            <a:r>
              <a:rPr lang="fr-FR" dirty="0"/>
              <a:t>.</a:t>
            </a:r>
          </a:p>
          <a:p>
            <a:pPr>
              <a:lnSpc>
                <a:spcPct val="107000"/>
              </a:lnSpc>
            </a:pPr>
            <a:r>
              <a:rPr lang="fr-FR" dirty="0"/>
              <a:t>Un des pans de la réorganisation du compartiment GTPS de FTB consisterait donc à </a:t>
            </a:r>
            <a:r>
              <a:rPr lang="fr-FR" b="1" dirty="0"/>
              <a:t>corriger cet alignement défaillant</a:t>
            </a:r>
            <a:r>
              <a:rPr lang="fr-FR" dirty="0"/>
              <a:t>, qui se caractériserait chez FTB par des silos où travaillent d’une part ceux en charge de la gestion du SI voué à disparaître et ceux en charge du nouveau SI, de telle sorte que les collaborateurs dédiés actuellement au SI obsolète puissent monter en compétence sur le nouveau.</a:t>
            </a:r>
          </a:p>
          <a:p>
            <a:pPr>
              <a:lnSpc>
                <a:spcPct val="107000"/>
              </a:lnSpc>
            </a:pPr>
            <a:r>
              <a:rPr lang="fr-FR" dirty="0"/>
              <a:t>L’activité Paiement &amp; Cash Management est structurée en 4 tribus :</a:t>
            </a:r>
          </a:p>
          <a:p>
            <a:pPr lvl="1">
              <a:lnSpc>
                <a:spcPct val="107000"/>
              </a:lnSpc>
            </a:pPr>
            <a:r>
              <a:rPr lang="fr-FR" sz="1500" dirty="0"/>
              <a:t>1 tribu dédiée au SI ancien.</a:t>
            </a:r>
          </a:p>
          <a:p>
            <a:pPr lvl="1">
              <a:lnSpc>
                <a:spcPct val="107000"/>
              </a:lnSpc>
            </a:pPr>
            <a:r>
              <a:rPr lang="fr-FR" sz="1500" dirty="0"/>
              <a:t>1 tribu chargé de la mise en production des nouveaux SI.</a:t>
            </a:r>
          </a:p>
          <a:p>
            <a:pPr lvl="1">
              <a:lnSpc>
                <a:spcPct val="107000"/>
              </a:lnSpc>
            </a:pPr>
            <a:r>
              <a:rPr lang="fr-FR" sz="1500" dirty="0"/>
              <a:t>1 tribu qui gère les outils subsistant qui doivent se transformer.</a:t>
            </a:r>
          </a:p>
          <a:p>
            <a:pPr lvl="1">
              <a:lnSpc>
                <a:spcPct val="107000"/>
              </a:lnSpc>
            </a:pPr>
            <a:r>
              <a:rPr lang="fr-FR" sz="1500" dirty="0"/>
              <a:t>1 tribu chargée des données.</a:t>
            </a:r>
          </a:p>
          <a:p>
            <a:pPr>
              <a:lnSpc>
                <a:spcPct val="107000"/>
              </a:lnSpc>
              <a:spcAft>
                <a:spcPts val="800"/>
              </a:spcAft>
            </a:pPr>
            <a:r>
              <a:rPr lang="fr-FR" dirty="0"/>
              <a:t>Dans le cadre de la réorganisation, ces tribus seraient regroupées et reconfigurées pour être alignées avec les chaînes de valeur des lignes-métier, de telle sorte que chaque équipe puisse satisfaire aux besoins de sa ligne-métier, qui serait en miroir, de bout en bout. Par exemple, de l’acquisition du flux de paiement jusqu’à l’exécution et au </a:t>
            </a:r>
            <a:r>
              <a:rPr lang="fr-FR" i="1" dirty="0" err="1"/>
              <a:t>reporting</a:t>
            </a:r>
            <a:r>
              <a:rPr lang="fr-FR" dirty="0"/>
              <a:t>, alors qu’aujourd’hui plusieurs équipes interviennent, ce qui entraîne des pertes de temps et d’énergie.</a:t>
            </a:r>
          </a:p>
          <a:p>
            <a:pPr>
              <a:lnSpc>
                <a:spcPct val="107000"/>
              </a:lnSpc>
            </a:pPr>
            <a:r>
              <a:rPr lang="fr-FR" dirty="0"/>
              <a:t>Seraient ainsi créées :</a:t>
            </a:r>
          </a:p>
          <a:p>
            <a:pPr lvl="1">
              <a:lnSpc>
                <a:spcPct val="107000"/>
              </a:lnSpc>
            </a:pPr>
            <a:r>
              <a:rPr lang="fr-FR" sz="1500" dirty="0"/>
              <a:t>1 équipe PAIEMENTS du FRONT OFFICE au BACK OFFICE.</a:t>
            </a:r>
          </a:p>
          <a:p>
            <a:pPr lvl="1">
              <a:lnSpc>
                <a:spcPct val="107000"/>
              </a:lnSpc>
            </a:pPr>
            <a:r>
              <a:rPr lang="fr-FR" sz="1500" dirty="0"/>
              <a:t>1 équipe GESTION DE LA LIQUIDITE.</a:t>
            </a:r>
          </a:p>
          <a:p>
            <a:pPr lvl="1">
              <a:lnSpc>
                <a:spcPct val="107000"/>
              </a:lnSpc>
            </a:pPr>
            <a:r>
              <a:rPr lang="fr-FR" sz="1500" dirty="0"/>
              <a:t>1 équipe transversale pour la gestion de tous les aspects digitaux y compris le site WEB destiné aux grands trésoriers.</a:t>
            </a:r>
          </a:p>
          <a:p>
            <a:pPr>
              <a:lnSpc>
                <a:spcPct val="107000"/>
              </a:lnSpc>
              <a:spcAft>
                <a:spcPts val="800"/>
              </a:spcAft>
            </a:pPr>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Les principaux axes de la réorganisation de GBSU/FTB (FINANCING &amp; TRANSACTION BANKING) devenant GBTO/FTB (4/)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dirty="0"/>
              <a:t>SG - Réorganisation des BU/SU - CSEE des Services Centraux Parisiens – La réorganisation de RESG - Avril 2024</a:t>
            </a:r>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40</a:t>
            </a:fld>
            <a:endParaRPr lang="fr-FR" altLang="fr-FR" dirty="0"/>
          </a:p>
        </p:txBody>
      </p:sp>
    </p:spTree>
    <p:extLst>
      <p:ext uri="{BB962C8B-B14F-4D97-AF65-F5344CB8AC3E}">
        <p14:creationId xmlns:p14="http://schemas.microsoft.com/office/powerpoint/2010/main" val="1119343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pPr>
              <a:lnSpc>
                <a:spcPct val="107000"/>
              </a:lnSpc>
              <a:spcAft>
                <a:spcPts val="800"/>
              </a:spcAft>
            </a:pPr>
            <a:r>
              <a:rPr lang="fr-FR" dirty="0"/>
              <a:t>Pour les activités « Correspondant Banking » et « Trade Finance », les CA et leurs équipes ne connaîtraient aucun changement organisationnel. Seule leur dénomination changerait.</a:t>
            </a:r>
          </a:p>
          <a:p>
            <a:pPr>
              <a:lnSpc>
                <a:spcPct val="107000"/>
              </a:lnSpc>
              <a:spcAft>
                <a:spcPts val="800"/>
              </a:spcAft>
            </a:pPr>
            <a:r>
              <a:rPr lang="fr-FR" dirty="0"/>
              <a:t>Le surinvestissement, conséquence du projet CASH FIT,  a conduit à l’accroissement du nombre de prestataires et des effectifs en Inde. À l’heure actuelle, l’effectif des ressources mobilisées par le compartiment GTPS de FTB est pour moitié en Inde, pour près de la moitié à Paris, avec quelques petites équipes aux Etats-Unis et en Asie).</a:t>
            </a:r>
          </a:p>
          <a:p>
            <a:pPr>
              <a:lnSpc>
                <a:spcPct val="107000"/>
              </a:lnSpc>
              <a:spcAft>
                <a:spcPts val="800"/>
              </a:spcAft>
            </a:pPr>
            <a:r>
              <a:rPr lang="fr-FR" b="1" dirty="0"/>
              <a:t>La baisse de CTB devrait donc avoir un impact limité sur les équipes parisiennes.</a:t>
            </a: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Les principaux axes de la réorganisation de GBSU/FTB (FINANCING &amp; TRANSACTION BANKING) devenant GBTO/FTB (5/)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dirty="0"/>
              <a:t>SG - Réorganisation des BU/SU - CSEE des Services Centraux Parisiens – La réorganisation de RESG - Avril 2024</a:t>
            </a:r>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41</a:t>
            </a:fld>
            <a:endParaRPr lang="fr-FR" altLang="fr-FR" dirty="0"/>
          </a:p>
        </p:txBody>
      </p:sp>
    </p:spTree>
    <p:extLst>
      <p:ext uri="{BB962C8B-B14F-4D97-AF65-F5344CB8AC3E}">
        <p14:creationId xmlns:p14="http://schemas.microsoft.com/office/powerpoint/2010/main" val="2497989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504000"/>
          </a:xfrm>
          <a:solidFill>
            <a:schemeClr val="accent5">
              <a:lumMod val="20000"/>
              <a:lumOff val="80000"/>
            </a:schemeClr>
          </a:solidFill>
        </p:spPr>
        <p:txBody>
          <a:bodyPr/>
          <a:lstStyle/>
          <a:p>
            <a:r>
              <a:rPr lang="fr-FR" dirty="0"/>
              <a:t>Matrice de transfert détaillée de GBSU/FTB devenant GBTO/FTB</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42</a:t>
            </a:fld>
            <a:endParaRPr lang="fr-FR" altLang="fr-FR" dirty="0"/>
          </a:p>
        </p:txBody>
      </p:sp>
      <p:pic>
        <p:nvPicPr>
          <p:cNvPr id="9" name="Graphique 8">
            <a:extLst>
              <a:ext uri="{FF2B5EF4-FFF2-40B4-BE49-F238E27FC236}">
                <a16:creationId xmlns:a16="http://schemas.microsoft.com/office/drawing/2014/main" id="{CD315C39-06A8-3865-60E7-BDBA650C9ABE}"/>
              </a:ext>
            </a:extLst>
          </p:cNvPr>
          <p:cNvPicPr preferRelativeResize="0">
            <a:picLocks/>
          </p:cNvPicPr>
          <p:nvPr/>
        </p:nvPicPr>
        <p:blipFill>
          <a:blip r:embed="rId2">
            <a:extLst>
              <a:ext uri="{96DAC541-7B7A-43D3-8B79-37D633B846F1}">
                <asvg:svgBlip xmlns:asvg="http://schemas.microsoft.com/office/drawing/2016/SVG/main" r:embed="rId3"/>
              </a:ext>
            </a:extLst>
          </a:blip>
          <a:stretch>
            <a:fillRect/>
          </a:stretch>
        </p:blipFill>
        <p:spPr>
          <a:xfrm>
            <a:off x="540000" y="5616000"/>
            <a:ext cx="468000" cy="288000"/>
          </a:xfrm>
          <a:prstGeom prst="rect">
            <a:avLst/>
          </a:prstGeom>
        </p:spPr>
      </p:pic>
      <p:pic>
        <p:nvPicPr>
          <p:cNvPr id="3" name="Graphique 2">
            <a:extLst>
              <a:ext uri="{FF2B5EF4-FFF2-40B4-BE49-F238E27FC236}">
                <a16:creationId xmlns:a16="http://schemas.microsoft.com/office/drawing/2014/main" id="{E4EFA338-79BD-CF51-02DC-CAE66B6583B8}"/>
              </a:ext>
            </a:extLst>
          </p:cNvPr>
          <p:cNvPicPr preferRelativeResize="0">
            <a:picLocks/>
          </p:cNvPicPr>
          <p:nvPr/>
        </p:nvPicPr>
        <p:blipFill>
          <a:blip r:embed="rId2">
            <a:extLst>
              <a:ext uri="{96DAC541-7B7A-43D3-8B79-37D633B846F1}">
                <asvg:svgBlip xmlns:asvg="http://schemas.microsoft.com/office/drawing/2016/SVG/main" r:embed="rId3"/>
              </a:ext>
            </a:extLst>
          </a:blip>
          <a:stretch>
            <a:fillRect/>
          </a:stretch>
        </p:blipFill>
        <p:spPr>
          <a:xfrm>
            <a:off x="360000" y="3276000"/>
            <a:ext cx="468000" cy="288000"/>
          </a:xfrm>
          <a:prstGeom prst="rect">
            <a:avLst/>
          </a:prstGeom>
        </p:spPr>
      </p:pic>
      <p:pic>
        <p:nvPicPr>
          <p:cNvPr id="7" name="Image 6">
            <a:extLst>
              <a:ext uri="{FF2B5EF4-FFF2-40B4-BE49-F238E27FC236}">
                <a16:creationId xmlns:a16="http://schemas.microsoft.com/office/drawing/2014/main" id="{DB699F17-EA57-997A-6406-B3217CDA75EB}"/>
              </a:ext>
            </a:extLst>
          </p:cNvPr>
          <p:cNvPicPr preferRelativeResize="0">
            <a:picLocks/>
          </p:cNvPicPr>
          <p:nvPr/>
        </p:nvPicPr>
        <p:blipFill>
          <a:blip r:embed="rId4"/>
          <a:stretch>
            <a:fillRect/>
          </a:stretch>
        </p:blipFill>
        <p:spPr>
          <a:xfrm>
            <a:off x="3" y="936000"/>
            <a:ext cx="13680000" cy="6336000"/>
          </a:xfrm>
          <a:prstGeom prst="rect">
            <a:avLst/>
          </a:prstGeom>
        </p:spPr>
      </p:pic>
    </p:spTree>
    <p:extLst>
      <p:ext uri="{BB962C8B-B14F-4D97-AF65-F5344CB8AC3E}">
        <p14:creationId xmlns:p14="http://schemas.microsoft.com/office/powerpoint/2010/main" val="3791998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368000"/>
            <a:ext cx="12204000" cy="5613821"/>
          </a:xfrm>
        </p:spPr>
        <p:txBody>
          <a:bodyPr/>
          <a:lstStyle/>
          <a:p>
            <a:r>
              <a:rPr lang="fr-FR" dirty="0"/>
              <a:t>Dans </a:t>
            </a:r>
            <a:r>
              <a:rPr lang="fr-FR" b="1" u="sng" dirty="0"/>
              <a:t>GBTO/FTB/SMO/DIR</a:t>
            </a:r>
            <a:r>
              <a:rPr lang="fr-FR" dirty="0"/>
              <a:t>, </a:t>
            </a:r>
            <a:r>
              <a:rPr lang="fr-FR" b="1" dirty="0"/>
              <a:t>1 poste sur 3 </a:t>
            </a:r>
            <a:r>
              <a:rPr lang="fr-FR" dirty="0"/>
              <a:t>(soit 33,3% de la base existant à la création) serait supprimé du fait de la délocalisation de l’activité.</a:t>
            </a:r>
          </a:p>
          <a:p>
            <a:r>
              <a:rPr lang="fr-FR" dirty="0"/>
              <a:t>La reconfiguration du modèle opérationnel pour en rééquilibrer le risque et pour répondre aux exigences de résilience réclamées par le régulateur conduirait à délocaliser 1 poste en Pologne lorsque l’équipe locale du CSP aura été constituée. De ce fait, la délocalisation d’activité ne sera opérée que très progressivement en 2024 et 2025 avec une transition longue pour qu’il n’y ait pas de retour à gérer en France en cas de problème.</a:t>
            </a:r>
          </a:p>
          <a:p>
            <a:r>
              <a:rPr lang="fr-FR" dirty="0"/>
              <a:t>Dans </a:t>
            </a:r>
            <a:r>
              <a:rPr lang="fr-FR" b="1" u="sng" dirty="0"/>
              <a:t>GBTO/FTB/STR/DIR</a:t>
            </a:r>
            <a:r>
              <a:rPr lang="fr-FR" dirty="0"/>
              <a:t>, </a:t>
            </a:r>
            <a:r>
              <a:rPr lang="fr-FR" b="1" dirty="0"/>
              <a:t>1 poste sur 8 </a:t>
            </a:r>
            <a:r>
              <a:rPr lang="fr-FR" dirty="0"/>
              <a:t>(soit 12,5% de la base existant à la création) serait supprimé du fait de la délocalisation de l’activité, pour le même motif que celui évoqué ci-dessus.</a:t>
            </a:r>
          </a:p>
          <a:p>
            <a:r>
              <a:rPr lang="fr-FR" dirty="0"/>
              <a:t>Dans </a:t>
            </a:r>
            <a:r>
              <a:rPr lang="fr-FR" b="1" u="sng" dirty="0"/>
              <a:t>GBTO/FTB/BDS</a:t>
            </a:r>
            <a:r>
              <a:rPr lang="fr-FR" dirty="0"/>
              <a:t>, </a:t>
            </a:r>
            <a:r>
              <a:rPr lang="fr-FR" b="1" dirty="0"/>
              <a:t>1 poste sur 14 </a:t>
            </a:r>
            <a:r>
              <a:rPr lang="fr-FR" dirty="0"/>
              <a:t>(soit 7,1% de la base existant à la création) serait supprimé du fait de la délocalisation de l’activité.</a:t>
            </a:r>
          </a:p>
          <a:p>
            <a:r>
              <a:rPr lang="fr-FR" dirty="0"/>
              <a:t>Cette délocalisation concernerait du REPORTING sur des deals export qui serait fait à Bangalore et du suivi d’OVERSHOT qui serait arrivé à maturité et redistribué dans l’équipe.</a:t>
            </a:r>
          </a:p>
          <a:p>
            <a:r>
              <a:rPr lang="fr-FR" dirty="0"/>
              <a:t>Dans </a:t>
            </a:r>
            <a:r>
              <a:rPr lang="fr-FR" b="1" u="sng" dirty="0"/>
              <a:t>GBTO/FTB/DIR/GTP</a:t>
            </a:r>
            <a:r>
              <a:rPr lang="fr-FR" dirty="0"/>
              <a:t>, </a:t>
            </a:r>
            <a:r>
              <a:rPr lang="fr-FR" b="1" dirty="0"/>
              <a:t>1 poste sur 13 </a:t>
            </a:r>
            <a:r>
              <a:rPr lang="fr-FR" dirty="0"/>
              <a:t>(soit 7,7% de la base existant à la création) serait supprimé par allègement de la ligne managériale du fait de la suppression d’une équipe.</a:t>
            </a:r>
          </a:p>
          <a:p>
            <a:r>
              <a:rPr lang="fr-FR" dirty="0"/>
              <a:t>Dans </a:t>
            </a:r>
            <a:r>
              <a:rPr lang="fr-FR" b="1" u="sng" dirty="0"/>
              <a:t>GBTO/FTB/DTO</a:t>
            </a:r>
            <a:r>
              <a:rPr lang="fr-FR" dirty="0"/>
              <a:t>, </a:t>
            </a:r>
            <a:r>
              <a:rPr lang="fr-FR" b="1" dirty="0"/>
              <a:t>2 postes sur 28 </a:t>
            </a:r>
            <a:r>
              <a:rPr lang="fr-FR" dirty="0"/>
              <a:t>(soit 7,1% de la base existant à la création) seraient supprimés . Ces 2 suppressions de poste seraient justifiés par la baisse du nombre de projets, en lien avec la diminution du budget de CTB de -7 M€ pour le compartiment GTPS de FTB.</a:t>
            </a:r>
          </a:p>
          <a:p>
            <a:r>
              <a:rPr lang="fr-FR" dirty="0"/>
              <a:t>Dans </a:t>
            </a:r>
            <a:r>
              <a:rPr lang="fr-FR" b="1" u="sng" dirty="0"/>
              <a:t>GBTO/FTB/LAM</a:t>
            </a:r>
            <a:r>
              <a:rPr lang="fr-FR" dirty="0"/>
              <a:t>, </a:t>
            </a:r>
            <a:r>
              <a:rPr lang="fr-FR" b="1" dirty="0"/>
              <a:t>2 postes sur 25 </a:t>
            </a:r>
            <a:r>
              <a:rPr lang="fr-FR" dirty="0"/>
              <a:t>(soit 8,0% de la base existant à la création) seraient supprimés . Ces 2 suppressions de poste seraient justifiés par la baisse du nombre de projets et par la simplification de la ligne managériale.</a:t>
            </a:r>
          </a:p>
          <a:p>
            <a:r>
              <a:rPr lang="fr-FR" dirty="0"/>
              <a:t>La baisse du nombre de projets est, comme il a déjà été indiqué, en lien avec la réduction du CTB qui atteindrait dans le périmètre de cette activité -30%. La suppression d’1 poste de manager sur 2 serait du à la réduction de la taille des équipes à encadrer consécutivement à la réorganisation.</a:t>
            </a:r>
          </a:p>
          <a:p>
            <a:endParaRPr lang="fr-FR" dirty="0"/>
          </a:p>
          <a:p>
            <a:endParaRPr lang="fr-FR" dirty="0"/>
          </a:p>
          <a:p>
            <a:endParaRPr lang="fr-FR" dirty="0"/>
          </a:p>
          <a:p>
            <a:endParaRPr lang="fr-FR" dirty="0"/>
          </a:p>
          <a:p>
            <a:endParaRPr lang="fr-FR" dirty="0"/>
          </a:p>
          <a:p>
            <a:endParaRPr lang="fr-FR" dirty="0"/>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Après sa constitution, GBTO/FTB envisagerait de supprimer 23 postes de travail, soit 3,6% de son effectif (1/3)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43</a:t>
            </a:fld>
            <a:endParaRPr lang="fr-FR" altLang="fr-FR" dirty="0"/>
          </a:p>
        </p:txBody>
      </p:sp>
    </p:spTree>
    <p:extLst>
      <p:ext uri="{BB962C8B-B14F-4D97-AF65-F5344CB8AC3E}">
        <p14:creationId xmlns:p14="http://schemas.microsoft.com/office/powerpoint/2010/main" val="3939061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368000"/>
            <a:ext cx="12204000" cy="5613821"/>
          </a:xfrm>
        </p:spPr>
        <p:txBody>
          <a:bodyPr/>
          <a:lstStyle/>
          <a:p>
            <a:r>
              <a:rPr lang="fr-FR" dirty="0"/>
              <a:t>Dans </a:t>
            </a:r>
            <a:r>
              <a:rPr lang="fr-FR" b="1" u="sng" dirty="0"/>
              <a:t>GBTO/FTB/OST</a:t>
            </a:r>
            <a:r>
              <a:rPr lang="fr-FR" dirty="0"/>
              <a:t>, </a:t>
            </a:r>
            <a:r>
              <a:rPr lang="fr-FR" b="1" dirty="0"/>
              <a:t>1 poste sur 37 </a:t>
            </a:r>
            <a:r>
              <a:rPr lang="fr-FR" dirty="0"/>
              <a:t>(soit 2,7% de la base existant à la création) serait supprimé du fait de la délocalisation projetée de l’activité dans le cadre de la reconfiguration du modèle opérationnel du compartiment GLBA de FTB.</a:t>
            </a:r>
          </a:p>
          <a:p>
            <a:r>
              <a:rPr lang="fr-FR" dirty="0"/>
              <a:t>Dans </a:t>
            </a:r>
            <a:r>
              <a:rPr lang="fr-FR" b="1" u="sng" dirty="0"/>
              <a:t>GBTO/FTB/PNC</a:t>
            </a:r>
            <a:r>
              <a:rPr lang="fr-FR" dirty="0"/>
              <a:t>, </a:t>
            </a:r>
            <a:r>
              <a:rPr lang="fr-FR" b="1" dirty="0"/>
              <a:t>1 poste sur 14 </a:t>
            </a:r>
            <a:r>
              <a:rPr lang="fr-FR" dirty="0"/>
              <a:t>(soit 7,1% de la base existant à la création) serait supprimé. Cette suppression de poste serait due à l’optimisation de processus, en l’occurrence l’automatisation du traitement des suspens comptables.</a:t>
            </a:r>
          </a:p>
          <a:p>
            <a:r>
              <a:rPr lang="fr-FR" dirty="0"/>
              <a:t>Dans </a:t>
            </a:r>
            <a:r>
              <a:rPr lang="fr-FR" b="1" u="sng" dirty="0"/>
              <a:t>GBTO/FTB/RCP</a:t>
            </a:r>
            <a:r>
              <a:rPr lang="fr-FR" dirty="0"/>
              <a:t>, </a:t>
            </a:r>
            <a:r>
              <a:rPr lang="fr-FR" b="1" dirty="0"/>
              <a:t>2 postes sur 12 </a:t>
            </a:r>
            <a:r>
              <a:rPr lang="fr-FR" dirty="0"/>
              <a:t>(soit 16,7% de la base existant à la création) seraient supprimés. Les 2 suppressions seraient motivées par la baisse du nombre de projets et par la baisse de l’activité.</a:t>
            </a:r>
          </a:p>
          <a:p>
            <a:r>
              <a:rPr lang="fr-FR" dirty="0"/>
              <a:t>1 poste de responsable de projet qui cartographiait l’ensemble des SI servant GTPS et opérés à GBSU, TRANSACTIS et ITIM serait supprimé car la mission, qui durait depuis 3 ans, est achevée.</a:t>
            </a:r>
          </a:p>
          <a:p>
            <a:r>
              <a:rPr lang="fr-FR" dirty="0"/>
              <a:t>1 poste de responsable du support client et applicatifs qui pilotait toutes les activités de test serait également supprimé du fait de l’achèvement de sa mission.</a:t>
            </a:r>
          </a:p>
          <a:p>
            <a:r>
              <a:rPr lang="fr-FR" dirty="0"/>
              <a:t>Dans </a:t>
            </a:r>
            <a:r>
              <a:rPr lang="fr-FR" b="1" u="sng" dirty="0"/>
              <a:t>GBTO/FTB/RPP/GLB</a:t>
            </a:r>
            <a:r>
              <a:rPr lang="fr-FR" dirty="0"/>
              <a:t>, </a:t>
            </a:r>
            <a:r>
              <a:rPr lang="fr-FR" b="1" dirty="0"/>
              <a:t>2 poste sur 24 </a:t>
            </a:r>
            <a:r>
              <a:rPr lang="fr-FR" dirty="0"/>
              <a:t>(soit 8,3% de la base existant à la création) serait supprimé du fait de la délocalisation de l’activité dans le cadre de la reconfiguration du modèle opérationnel du compartiment GLBA de FTB.</a:t>
            </a:r>
          </a:p>
          <a:p>
            <a:r>
              <a:rPr lang="fr-FR" dirty="0"/>
              <a:t>Dans </a:t>
            </a:r>
            <a:r>
              <a:rPr lang="fr-FR" b="1" u="sng" dirty="0"/>
              <a:t>GBTO/FTB/TRA</a:t>
            </a:r>
            <a:r>
              <a:rPr lang="fr-FR" dirty="0"/>
              <a:t>, </a:t>
            </a:r>
            <a:r>
              <a:rPr lang="fr-FR" b="1" dirty="0"/>
              <a:t>4 postes sur 44 </a:t>
            </a:r>
            <a:r>
              <a:rPr lang="fr-FR" dirty="0"/>
              <a:t>(soit 9,1% de la base existant à la création) seraient supprimés. Les 4 suppressions seraient motivées par la baisse du nombre de projets et par l’allègement de la ligne managériale.</a:t>
            </a:r>
          </a:p>
          <a:p>
            <a:r>
              <a:rPr lang="fr-FR" dirty="0"/>
              <a:t>La baisse du CTB du compartiment GTPS de FTB est de -7 M€ (-17%) en 2024 et celle du compartiment GLBA de 4,5 M€ (-11,7%).</a:t>
            </a:r>
          </a:p>
          <a:p>
            <a:r>
              <a:rPr lang="fr-FR" dirty="0"/>
              <a:t>Le redimensionnement des équipes avec la suppression de 3 postes a pour conséquence la suppression d’1 poste de manager. </a:t>
            </a:r>
          </a:p>
          <a:p>
            <a:r>
              <a:rPr lang="fr-FR" dirty="0"/>
              <a:t>Dans </a:t>
            </a:r>
            <a:r>
              <a:rPr lang="fr-FR" b="1" u="sng" dirty="0"/>
              <a:t>GBTO/FTB/TSC/BAC</a:t>
            </a:r>
            <a:r>
              <a:rPr lang="fr-FR" dirty="0"/>
              <a:t>, </a:t>
            </a:r>
            <a:r>
              <a:rPr lang="fr-FR" b="1" dirty="0"/>
              <a:t>1 poste sur 44 </a:t>
            </a:r>
            <a:r>
              <a:rPr lang="fr-FR" dirty="0"/>
              <a:t>(soit 2,3% de la base existant à la création) serait supprimé. Cette suppression de poste serait due à l’optimisation de processus, dont il faut noter qu’elle n’est pas documentée.</a:t>
            </a:r>
          </a:p>
          <a:p>
            <a:endParaRPr lang="fr-FR" dirty="0"/>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Après sa constitution, GBTO/FTB envisagerait de supprimer 23 postes de travail, soit 3,6% de son effectif (2/3)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44</a:t>
            </a:fld>
            <a:endParaRPr lang="fr-FR" altLang="fr-FR" dirty="0"/>
          </a:p>
        </p:txBody>
      </p:sp>
    </p:spTree>
    <p:extLst>
      <p:ext uri="{BB962C8B-B14F-4D97-AF65-F5344CB8AC3E}">
        <p14:creationId xmlns:p14="http://schemas.microsoft.com/office/powerpoint/2010/main" val="1878122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368000"/>
            <a:ext cx="12204000" cy="5613821"/>
          </a:xfrm>
        </p:spPr>
        <p:txBody>
          <a:bodyPr/>
          <a:lstStyle/>
          <a:p>
            <a:r>
              <a:rPr lang="fr-FR" dirty="0"/>
              <a:t>Dans </a:t>
            </a:r>
            <a:r>
              <a:rPr lang="fr-FR" b="1" u="sng" dirty="0"/>
              <a:t>GBTO/FTB/TCC</a:t>
            </a:r>
            <a:r>
              <a:rPr lang="fr-FR" dirty="0"/>
              <a:t>, </a:t>
            </a:r>
            <a:r>
              <a:rPr lang="fr-FR" b="1" dirty="0"/>
              <a:t>1 poste sur 28 </a:t>
            </a:r>
            <a:r>
              <a:rPr lang="fr-FR" dirty="0"/>
              <a:t>(soit 3,6% de la base existant à la création) serait supprimé du fait de la baisse du flux de projets à venir.</a:t>
            </a:r>
          </a:p>
          <a:p>
            <a:r>
              <a:rPr lang="fr-FR" dirty="0"/>
              <a:t>Dans </a:t>
            </a:r>
            <a:r>
              <a:rPr lang="fr-FR" b="1" u="sng" dirty="0"/>
              <a:t>GBTO/FTB/CMF/SSM</a:t>
            </a:r>
            <a:r>
              <a:rPr lang="fr-FR" dirty="0"/>
              <a:t>, </a:t>
            </a:r>
            <a:r>
              <a:rPr lang="fr-FR" b="1" dirty="0"/>
              <a:t>3 poste sur 23 </a:t>
            </a:r>
            <a:r>
              <a:rPr lang="fr-FR" dirty="0"/>
              <a:t>(soit 13,0% de la base existant à la création) serait supprimé. Cette suppression de poste serait due au ralentissement de l’activité constatée dans les solutions structurées de mobilité, dont les volumes seraient inférieurs à la normale.</a:t>
            </a:r>
          </a:p>
          <a:p>
            <a:r>
              <a:rPr lang="fr-FR" b="1" dirty="0"/>
              <a:t>Les économies attendues de cette réorganisation par le compartiment GTPS de FTB seraient un peu inférieures à 1 M€.</a:t>
            </a:r>
          </a:p>
          <a:p>
            <a:r>
              <a:rPr lang="fr-FR" b="1" dirty="0"/>
              <a:t>Quant au compartiment GLBA de FTB, les 14 suppressions qu’il projette représenteraient également un montant d’économies inférieur à 1 M€, notamment à cause des postes à créer en Pologne pour prendre les activités qui y seraient délocalisées.</a:t>
            </a: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Après sa constitution, GBTO/FTB envisagerait de supprimer 23 postes de travail, soit 3,6% de son effectif (3/3)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45</a:t>
            </a:fld>
            <a:endParaRPr lang="fr-FR" altLang="fr-FR" dirty="0"/>
          </a:p>
        </p:txBody>
      </p:sp>
    </p:spTree>
    <p:extLst>
      <p:ext uri="{BB962C8B-B14F-4D97-AF65-F5344CB8AC3E}">
        <p14:creationId xmlns:p14="http://schemas.microsoft.com/office/powerpoint/2010/main" val="1155179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CBA75B8-64C7-4B44-8500-D562C4044AF7}"/>
              </a:ext>
            </a:extLst>
          </p:cNvPr>
          <p:cNvSpPr>
            <a:spLocks noGrp="1"/>
          </p:cNvSpPr>
          <p:nvPr>
            <p:ph type="body" sz="quarter" idx="11"/>
          </p:nvPr>
        </p:nvSpPr>
        <p:spPr>
          <a:xfrm>
            <a:off x="4775262" y="382338"/>
            <a:ext cx="8536298" cy="871215"/>
          </a:xfrm>
        </p:spPr>
        <p:txBody>
          <a:bodyPr>
            <a:normAutofit/>
          </a:bodyPr>
          <a:lstStyle/>
          <a:p>
            <a:r>
              <a:rPr lang="fr-FR" dirty="0"/>
              <a:t>Revue de la réorganisation de GBSU devenant GBTO</a:t>
            </a:r>
          </a:p>
        </p:txBody>
      </p:sp>
      <p:sp>
        <p:nvSpPr>
          <p:cNvPr id="3" name="Espace réservé du texte 2">
            <a:extLst>
              <a:ext uri="{FF2B5EF4-FFF2-40B4-BE49-F238E27FC236}">
                <a16:creationId xmlns:a16="http://schemas.microsoft.com/office/drawing/2014/main" id="{4D242FC0-8D89-45D7-B5A1-5DD01F37B2DD}"/>
              </a:ext>
            </a:extLst>
          </p:cNvPr>
          <p:cNvSpPr>
            <a:spLocks noGrp="1"/>
          </p:cNvSpPr>
          <p:nvPr>
            <p:ph type="body" sz="quarter" idx="12"/>
          </p:nvPr>
        </p:nvSpPr>
        <p:spPr>
          <a:xfrm>
            <a:off x="4775262" y="2756329"/>
            <a:ext cx="8022904" cy="1631092"/>
          </a:xfrm>
        </p:spPr>
        <p:txBody>
          <a:bodyPr>
            <a:normAutofit/>
          </a:bodyPr>
          <a:lstStyle/>
          <a:p>
            <a:r>
              <a:rPr lang="fr-FR" dirty="0"/>
              <a:t>La réorganisation de GBSU/COO devenant GBTO/COO</a:t>
            </a:r>
          </a:p>
        </p:txBody>
      </p:sp>
      <p:sp>
        <p:nvSpPr>
          <p:cNvPr id="4" name="Espace réservé du pied de page 3">
            <a:extLst>
              <a:ext uri="{FF2B5EF4-FFF2-40B4-BE49-F238E27FC236}">
                <a16:creationId xmlns:a16="http://schemas.microsoft.com/office/drawing/2014/main" id="{F787F61D-E450-419F-8A17-AC397A508B52}"/>
              </a:ext>
            </a:extLst>
          </p:cNvPr>
          <p:cNvSpPr>
            <a:spLocks noGrp="1"/>
          </p:cNvSpPr>
          <p:nvPr>
            <p:ph type="ftr" sz="quarter" idx="13"/>
          </p:nvPr>
        </p:nvSpPr>
        <p:spPr>
          <a:xfrm>
            <a:off x="2852620" y="7234766"/>
            <a:ext cx="10080000" cy="249385"/>
          </a:xfrm>
        </p:spPr>
        <p:txBody>
          <a:bodyPr/>
          <a:lstStyle/>
          <a:p>
            <a:r>
              <a:rPr lang="fr-FR"/>
              <a:t>SG - Réorganisation des BU/SU - CSEE des Services Centraux Parisiens – La réorganisation de RESG - Avril 2024</a:t>
            </a:r>
          </a:p>
        </p:txBody>
      </p:sp>
      <p:sp>
        <p:nvSpPr>
          <p:cNvPr id="5" name="Espace réservé du numéro de diapositive 4">
            <a:extLst>
              <a:ext uri="{FF2B5EF4-FFF2-40B4-BE49-F238E27FC236}">
                <a16:creationId xmlns:a16="http://schemas.microsoft.com/office/drawing/2014/main" id="{3D3C6882-E342-43E1-8B9A-BACDF799B472}"/>
              </a:ext>
            </a:extLst>
          </p:cNvPr>
          <p:cNvSpPr>
            <a:spLocks noGrp="1"/>
          </p:cNvSpPr>
          <p:nvPr>
            <p:ph type="sldNum" sz="quarter" idx="14"/>
          </p:nvPr>
        </p:nvSpPr>
        <p:spPr>
          <a:xfrm>
            <a:off x="13047856" y="7258579"/>
            <a:ext cx="520683" cy="213823"/>
          </a:xfrm>
        </p:spPr>
        <p:txBody>
          <a:bodyPr/>
          <a:lstStyle/>
          <a:p>
            <a:fld id="{FD495AF3-2BE3-4F2F-A3F0-65C3F202E4D2}" type="slidenum">
              <a:rPr lang="fr-FR" altLang="fr-FR" smtClean="0"/>
              <a:pPr/>
              <a:t>46</a:t>
            </a:fld>
            <a:endParaRPr lang="fr-FR" altLang="fr-FR" dirty="0"/>
          </a:p>
        </p:txBody>
      </p:sp>
    </p:spTree>
    <p:extLst>
      <p:ext uri="{BB962C8B-B14F-4D97-AF65-F5344CB8AC3E}">
        <p14:creationId xmlns:p14="http://schemas.microsoft.com/office/powerpoint/2010/main" val="2394881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r>
              <a:rPr lang="fr-FR" dirty="0"/>
              <a:t>COO (CHIEF OPERATING OFFICE) est le département le plus transversal de GBSU. Il accompagne la Direction de GBSU dans le pilotage de la SU et dans la définition de sa stratégie. Il veille également à la bonne exécution d’un certain nombre de missions.</a:t>
            </a:r>
          </a:p>
          <a:p>
            <a:r>
              <a:rPr lang="fr-FR" dirty="0"/>
              <a:t>3 départements assurent des fonctions transversales pérennes : TPO pour la gestion de projets transversaux, CRE pour la gestion de l’immobilier du Groupe et des services de logistique, PIL pour le pilotage de ressources et de projets, le secrétariat général de la SU et le recherche de prestataires ainsi que la contractualisation conséquente.</a:t>
            </a:r>
          </a:p>
          <a:p>
            <a:r>
              <a:rPr lang="fr-FR" dirty="0"/>
              <a:t>Si l’on considère ces départements historiques de COO, </a:t>
            </a:r>
            <a:r>
              <a:rPr lang="fr-FR" b="1" dirty="0"/>
              <a:t>le projet de réorganisation se limite à des ajustements d’effectif justifiés par le fait que ces postes ne seraient plus nécessaires </a:t>
            </a:r>
            <a:r>
              <a:rPr lang="fr-FR" dirty="0"/>
              <a:t>et par la nécessité de contribuer au plan d’économies global du Groupe.</a:t>
            </a:r>
          </a:p>
          <a:p>
            <a:r>
              <a:rPr lang="fr-FR" dirty="0"/>
              <a:t>Dans son périmètre mondial, COO compte 286 postes, dont 86 en France et 69 dans les Services centraux parisiens. Aux bornes de ce périmètre, COO projetterait de </a:t>
            </a:r>
            <a:r>
              <a:rPr lang="fr-FR" b="1" dirty="0"/>
              <a:t>supprimer 12 postes</a:t>
            </a:r>
            <a:r>
              <a:rPr lang="fr-FR" dirty="0"/>
              <a:t>.</a:t>
            </a:r>
          </a:p>
          <a:p>
            <a:r>
              <a:rPr lang="fr-FR" dirty="0"/>
              <a:t>Dans le cadre de la réorganisation d’ensemble de GBSU, il a été décidé de rationaliser et de simplifier des fonctions ayant une vocation transversale : le département RPM (gestion de la production et des risques IT) assure des fonctions de gouvernance, de contrôle des risques et de supervision des prestations externalisées qui sont voisines de certaines des fonctions de COO.</a:t>
            </a:r>
          </a:p>
          <a:p>
            <a:r>
              <a:rPr lang="fr-FR" dirty="0"/>
              <a:t>Cette situation créerait de la complexité pour savoir qui fait quoi. Dans sa recherche d’économies, GBSU a formé le projet d’intégrer ces fonctions logées à RPM dans COO, qui s’occuperait ainsi de tout le pilotage.</a:t>
            </a:r>
          </a:p>
          <a:p>
            <a:r>
              <a:rPr lang="fr-FR" dirty="0"/>
              <a:t>L’intégration de RPM/GRC, qui assure également une fonction de REPORTING au COMEX et au Comité d’audit, permettrait d’avoir une appréhension holistique des risques susceptibles d’affecter le Groupe.</a:t>
            </a:r>
          </a:p>
          <a:p>
            <a:r>
              <a:rPr lang="fr-FR" dirty="0"/>
              <a:t>Après intégration dans COO, ces CA feraient l’objet d’un redimensionnement de leurs effectifs comme le montre la matrice de transfert de la page suivante.</a:t>
            </a: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Présentation de l’activité et de l’organisation de GBSU/COO (Secrétariat Général)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47</a:t>
            </a:fld>
            <a:endParaRPr lang="fr-FR" altLang="fr-FR" dirty="0"/>
          </a:p>
        </p:txBody>
      </p:sp>
    </p:spTree>
    <p:extLst>
      <p:ext uri="{BB962C8B-B14F-4D97-AF65-F5344CB8AC3E}">
        <p14:creationId xmlns:p14="http://schemas.microsoft.com/office/powerpoint/2010/main" val="690923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504000"/>
          </a:xfrm>
          <a:solidFill>
            <a:schemeClr val="accent5">
              <a:lumMod val="20000"/>
              <a:lumOff val="80000"/>
            </a:schemeClr>
          </a:solidFill>
        </p:spPr>
        <p:txBody>
          <a:bodyPr/>
          <a:lstStyle/>
          <a:p>
            <a:r>
              <a:rPr lang="fr-FR" dirty="0"/>
              <a:t>Matrice de transfert détaillée de GBSU/COO devenant GBTO/COO</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48</a:t>
            </a:fld>
            <a:endParaRPr lang="fr-FR" altLang="fr-FR" dirty="0"/>
          </a:p>
        </p:txBody>
      </p:sp>
      <p:pic>
        <p:nvPicPr>
          <p:cNvPr id="9" name="Graphique 8">
            <a:extLst>
              <a:ext uri="{FF2B5EF4-FFF2-40B4-BE49-F238E27FC236}">
                <a16:creationId xmlns:a16="http://schemas.microsoft.com/office/drawing/2014/main" id="{CD315C39-06A8-3865-60E7-BDBA650C9ABE}"/>
              </a:ext>
            </a:extLst>
          </p:cNvPr>
          <p:cNvPicPr preferRelativeResize="0">
            <a:picLocks/>
          </p:cNvPicPr>
          <p:nvPr/>
        </p:nvPicPr>
        <p:blipFill>
          <a:blip r:embed="rId2">
            <a:extLst>
              <a:ext uri="{96DAC541-7B7A-43D3-8B79-37D633B846F1}">
                <asvg:svgBlip xmlns:asvg="http://schemas.microsoft.com/office/drawing/2016/SVG/main" r:embed="rId3"/>
              </a:ext>
            </a:extLst>
          </a:blip>
          <a:stretch>
            <a:fillRect/>
          </a:stretch>
        </p:blipFill>
        <p:spPr>
          <a:xfrm>
            <a:off x="540000" y="5616000"/>
            <a:ext cx="468000" cy="288000"/>
          </a:xfrm>
          <a:prstGeom prst="rect">
            <a:avLst/>
          </a:prstGeom>
        </p:spPr>
      </p:pic>
      <p:pic>
        <p:nvPicPr>
          <p:cNvPr id="3" name="Graphique 2">
            <a:extLst>
              <a:ext uri="{FF2B5EF4-FFF2-40B4-BE49-F238E27FC236}">
                <a16:creationId xmlns:a16="http://schemas.microsoft.com/office/drawing/2014/main" id="{E4EFA338-79BD-CF51-02DC-CAE66B6583B8}"/>
              </a:ext>
            </a:extLst>
          </p:cNvPr>
          <p:cNvPicPr preferRelativeResize="0">
            <a:picLocks/>
          </p:cNvPicPr>
          <p:nvPr/>
        </p:nvPicPr>
        <p:blipFill>
          <a:blip r:embed="rId2">
            <a:extLst>
              <a:ext uri="{96DAC541-7B7A-43D3-8B79-37D633B846F1}">
                <asvg:svgBlip xmlns:asvg="http://schemas.microsoft.com/office/drawing/2016/SVG/main" r:embed="rId3"/>
              </a:ext>
            </a:extLst>
          </a:blip>
          <a:stretch>
            <a:fillRect/>
          </a:stretch>
        </p:blipFill>
        <p:spPr>
          <a:xfrm>
            <a:off x="360000" y="3276000"/>
            <a:ext cx="468000" cy="288000"/>
          </a:xfrm>
          <a:prstGeom prst="rect">
            <a:avLst/>
          </a:prstGeom>
        </p:spPr>
      </p:pic>
      <p:pic>
        <p:nvPicPr>
          <p:cNvPr id="6" name="Image 5">
            <a:extLst>
              <a:ext uri="{FF2B5EF4-FFF2-40B4-BE49-F238E27FC236}">
                <a16:creationId xmlns:a16="http://schemas.microsoft.com/office/drawing/2014/main" id="{CA28ED6A-EFB7-216C-D981-19C68EB3E130}"/>
              </a:ext>
            </a:extLst>
          </p:cNvPr>
          <p:cNvPicPr preferRelativeResize="0">
            <a:picLocks/>
          </p:cNvPicPr>
          <p:nvPr/>
        </p:nvPicPr>
        <p:blipFill>
          <a:blip r:embed="rId4"/>
          <a:stretch>
            <a:fillRect/>
          </a:stretch>
        </p:blipFill>
        <p:spPr>
          <a:xfrm>
            <a:off x="684001" y="936000"/>
            <a:ext cx="12456000" cy="6300000"/>
          </a:xfrm>
          <a:prstGeom prst="rect">
            <a:avLst/>
          </a:prstGeom>
        </p:spPr>
      </p:pic>
    </p:spTree>
    <p:extLst>
      <p:ext uri="{BB962C8B-B14F-4D97-AF65-F5344CB8AC3E}">
        <p14:creationId xmlns:p14="http://schemas.microsoft.com/office/powerpoint/2010/main" val="2170889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pPr>
              <a:lnSpc>
                <a:spcPct val="107000"/>
              </a:lnSpc>
              <a:spcAft>
                <a:spcPts val="800"/>
              </a:spcAft>
            </a:pPr>
            <a:r>
              <a:rPr lang="fr-FR" dirty="0"/>
              <a:t>Dans </a:t>
            </a:r>
            <a:r>
              <a:rPr lang="fr-FR" b="1" u="sng" dirty="0"/>
              <a:t>GBTO/COO/BPM</a:t>
            </a:r>
            <a:r>
              <a:rPr lang="fr-FR" dirty="0"/>
              <a:t>, </a:t>
            </a:r>
            <a:r>
              <a:rPr lang="fr-FR" b="1" dirty="0"/>
              <a:t>5 postes sur 23 </a:t>
            </a:r>
            <a:r>
              <a:rPr lang="fr-FR" dirty="0"/>
              <a:t>(soit 21,7% de la base existant à la création) seraient supprimés. 2 suppressions de poste seraient dues à une baisse d’activité et 3 suppressions de postes par simplification de la ligne managériale.</a:t>
            </a:r>
          </a:p>
          <a:p>
            <a:pPr>
              <a:lnSpc>
                <a:spcPct val="107000"/>
              </a:lnSpc>
              <a:spcAft>
                <a:spcPts val="800"/>
              </a:spcAft>
            </a:pPr>
            <a:r>
              <a:rPr lang="fr-FR" dirty="0"/>
              <a:t>COO/BPM serait le nouvel acronyme du CA chargé du pilotage de ressources, de projets et du secrétariat général. Dans ce CA, une équipe s’occupe de la recherche de prestataires et de la contractualisation avec eux.</a:t>
            </a:r>
          </a:p>
          <a:p>
            <a:pPr>
              <a:lnSpc>
                <a:spcPct val="107000"/>
              </a:lnSpc>
              <a:spcAft>
                <a:spcPts val="800"/>
              </a:spcAft>
            </a:pPr>
            <a:r>
              <a:rPr lang="fr-FR" dirty="0"/>
              <a:t>Le nombre de prestataires mobilisés par GBSU a chuté de plus de moitié au cours des dernières années, ce qui a entraîné une forte réduction d’activité. COO projette en conséquence d’ajuster l’effectif de cette équipe et de supprimer 2 postes.</a:t>
            </a:r>
          </a:p>
          <a:p>
            <a:pPr>
              <a:lnSpc>
                <a:spcPct val="107000"/>
              </a:lnSpc>
              <a:spcAft>
                <a:spcPts val="800"/>
              </a:spcAft>
            </a:pPr>
            <a:r>
              <a:rPr lang="fr-FR" dirty="0"/>
              <a:t>Dans le passé, COO était plus gros en taille. </a:t>
            </a:r>
            <a:r>
              <a:rPr lang="fr-FR" b="1" dirty="0"/>
              <a:t>Le besoin de pilotage de son activité aurait donc significativement baissé</a:t>
            </a:r>
            <a:r>
              <a:rPr lang="fr-FR" dirty="0"/>
              <a:t>. 3 postes de manager seraient surnuméraires.</a:t>
            </a:r>
          </a:p>
          <a:p>
            <a:pPr>
              <a:lnSpc>
                <a:spcPct val="107000"/>
              </a:lnSpc>
              <a:spcAft>
                <a:spcPts val="800"/>
              </a:spcAft>
            </a:pPr>
            <a:r>
              <a:rPr lang="fr-FR" dirty="0"/>
              <a:t>Quoique ces managers aient toujours du travail, les équipes pourraient s’organiser sans eux. Comme COO considère qu’il n’est plus soutenable d’avoir 1 manager pour 2 ou 3 collaborateurs, les 3 postes de manager seraient supprimés.</a:t>
            </a:r>
          </a:p>
          <a:p>
            <a:pPr>
              <a:lnSpc>
                <a:spcPct val="107000"/>
              </a:lnSpc>
              <a:spcAft>
                <a:spcPts val="800"/>
              </a:spcAft>
            </a:pPr>
            <a:r>
              <a:rPr lang="fr-FR" dirty="0"/>
              <a:t>Dans </a:t>
            </a:r>
            <a:r>
              <a:rPr lang="fr-FR" b="1" u="sng" dirty="0"/>
              <a:t>GBTO/COO/EUR/DIR/PAR</a:t>
            </a:r>
            <a:r>
              <a:rPr lang="fr-FR" dirty="0"/>
              <a:t>, </a:t>
            </a:r>
            <a:r>
              <a:rPr lang="fr-FR" b="1" dirty="0"/>
              <a:t>3 postes sur 3 </a:t>
            </a:r>
            <a:r>
              <a:rPr lang="fr-FR" dirty="0"/>
              <a:t>(soit 100,0% de la base existant à la création) seraient supprimés. 1 suppression de poste serait justifiée par simplification de la ligne managériale et 2 postes par délocalisation d’activité.</a:t>
            </a:r>
          </a:p>
          <a:p>
            <a:pPr>
              <a:lnSpc>
                <a:spcPct val="107000"/>
              </a:lnSpc>
              <a:spcAft>
                <a:spcPts val="800"/>
              </a:spcAft>
            </a:pPr>
            <a:r>
              <a:rPr lang="fr-FR" dirty="0"/>
              <a:t>Le Responsable de GBSU/COO est également responsable de COO/EMEA. Pour EMAE, il y a une équipe EUR/DIR/PAR qui soutient les COO d’EMEA. Dans cette équipe se trouve l’adjoint du Responsable de GBSU/COO. Cette personne partant en retraite, son poste serait supprimé et son activité serait assumée par le COO basé à Amsterdam.</a:t>
            </a:r>
          </a:p>
          <a:p>
            <a:pPr>
              <a:lnSpc>
                <a:spcPct val="107000"/>
              </a:lnSpc>
              <a:spcAft>
                <a:spcPts val="800"/>
              </a:spcAft>
            </a:pPr>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Revue du contenu de la réorganisation de GBSU/COO devenant GBTO/COO (1/4)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49</a:t>
            </a:fld>
            <a:endParaRPr lang="fr-FR" altLang="fr-FR" dirty="0"/>
          </a:p>
        </p:txBody>
      </p:sp>
    </p:spTree>
    <p:extLst>
      <p:ext uri="{BB962C8B-B14F-4D97-AF65-F5344CB8AC3E}">
        <p14:creationId xmlns:p14="http://schemas.microsoft.com/office/powerpoint/2010/main" val="325753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0156A2D-874D-40A7-99E7-78AC9F0430B3}"/>
              </a:ext>
            </a:extLst>
          </p:cNvPr>
          <p:cNvSpPr>
            <a:spLocks noGrp="1"/>
          </p:cNvSpPr>
          <p:nvPr>
            <p:ph type="body" sz="quarter" idx="12"/>
          </p:nvPr>
        </p:nvSpPr>
        <p:spPr>
          <a:xfrm>
            <a:off x="6439694" y="2266950"/>
            <a:ext cx="5161756" cy="2436369"/>
          </a:xfrm>
        </p:spPr>
        <p:txBody>
          <a:bodyPr>
            <a:normAutofit/>
          </a:bodyPr>
          <a:lstStyle/>
          <a:p>
            <a:r>
              <a:rPr lang="fr-FR" dirty="0"/>
              <a:t>SYNTHÈSE</a:t>
            </a:r>
          </a:p>
        </p:txBody>
      </p:sp>
      <p:sp>
        <p:nvSpPr>
          <p:cNvPr id="3" name="Espace réservé du pied de page 2">
            <a:extLst>
              <a:ext uri="{FF2B5EF4-FFF2-40B4-BE49-F238E27FC236}">
                <a16:creationId xmlns:a16="http://schemas.microsoft.com/office/drawing/2014/main" id="{BF7B7DD0-F470-431D-B41B-ECF483885F14}"/>
              </a:ext>
            </a:extLst>
          </p:cNvPr>
          <p:cNvSpPr>
            <a:spLocks noGrp="1"/>
          </p:cNvSpPr>
          <p:nvPr>
            <p:ph type="ftr" sz="quarter" idx="13"/>
          </p:nvPr>
        </p:nvSpPr>
        <p:spPr>
          <a:xfrm>
            <a:off x="2852620" y="7234766"/>
            <a:ext cx="10080000" cy="249385"/>
          </a:xfrm>
        </p:spPr>
        <p:txBody>
          <a:bodyPr/>
          <a:lstStyle/>
          <a:p>
            <a:r>
              <a:rPr lang="fr-FR"/>
              <a:t>SG - Réorganisation des BU/SU - CSEE des Services Centraux Parisiens – La réorganisation de RESG - Avril 2024</a:t>
            </a:r>
            <a:endParaRPr lang="fr-FR" dirty="0"/>
          </a:p>
        </p:txBody>
      </p:sp>
      <p:sp>
        <p:nvSpPr>
          <p:cNvPr id="4" name="Espace réservé du numéro de diapositive 3">
            <a:extLst>
              <a:ext uri="{FF2B5EF4-FFF2-40B4-BE49-F238E27FC236}">
                <a16:creationId xmlns:a16="http://schemas.microsoft.com/office/drawing/2014/main" id="{E3281870-894B-4C78-8761-F41CDCC7B8C4}"/>
              </a:ext>
            </a:extLst>
          </p:cNvPr>
          <p:cNvSpPr>
            <a:spLocks noGrp="1"/>
          </p:cNvSpPr>
          <p:nvPr>
            <p:ph type="sldNum" sz="quarter" idx="14"/>
          </p:nvPr>
        </p:nvSpPr>
        <p:spPr>
          <a:xfrm>
            <a:off x="13047856" y="7258579"/>
            <a:ext cx="520683" cy="213823"/>
          </a:xfrm>
        </p:spPr>
        <p:txBody>
          <a:bodyPr/>
          <a:lstStyle/>
          <a:p>
            <a:fld id="{FD495AF3-2BE3-4F2F-A3F0-65C3F202E4D2}" type="slidenum">
              <a:rPr lang="fr-FR" altLang="fr-FR" smtClean="0"/>
              <a:pPr/>
              <a:t>5</a:t>
            </a:fld>
            <a:endParaRPr lang="fr-FR" altLang="fr-FR" dirty="0"/>
          </a:p>
        </p:txBody>
      </p:sp>
    </p:spTree>
    <p:extLst>
      <p:ext uri="{BB962C8B-B14F-4D97-AF65-F5344CB8AC3E}">
        <p14:creationId xmlns:p14="http://schemas.microsoft.com/office/powerpoint/2010/main" val="53952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pPr>
              <a:lnSpc>
                <a:spcPct val="107000"/>
              </a:lnSpc>
              <a:spcAft>
                <a:spcPts val="800"/>
              </a:spcAft>
            </a:pPr>
            <a:r>
              <a:rPr lang="fr-FR" dirty="0"/>
              <a:t>Et les 2 postes restant à EUR/DIR/PAR apparaissent surnuméraires, alors qu’il y a en Pologne une équipe d’une douzaine de personnes faisant le même travail. Ces 2 postes seraient supprimés et leur activité délocalisée en Pologne.</a:t>
            </a:r>
          </a:p>
          <a:p>
            <a:pPr>
              <a:lnSpc>
                <a:spcPct val="107000"/>
              </a:lnSpc>
              <a:spcAft>
                <a:spcPts val="800"/>
              </a:spcAft>
            </a:pPr>
            <a:r>
              <a:rPr lang="fr-FR" dirty="0"/>
              <a:t>Dans </a:t>
            </a:r>
            <a:r>
              <a:rPr lang="fr-FR" b="1" u="sng" dirty="0"/>
              <a:t>GBTO/COO/DIR</a:t>
            </a:r>
            <a:r>
              <a:rPr lang="fr-FR" dirty="0"/>
              <a:t>, </a:t>
            </a:r>
            <a:r>
              <a:rPr lang="fr-FR" b="1" dirty="0"/>
              <a:t>3 postes sur 6 </a:t>
            </a:r>
            <a:r>
              <a:rPr lang="fr-FR" dirty="0"/>
              <a:t>(soit 50,0% de la base existant à la création) seraient supprimés. 2 suppressions de poste seraient dues à une baisse d’activité et 1 suppression de postes à la simplification de la ligne managériale.</a:t>
            </a:r>
          </a:p>
          <a:p>
            <a:pPr>
              <a:lnSpc>
                <a:spcPct val="107000"/>
              </a:lnSpc>
              <a:spcAft>
                <a:spcPts val="800"/>
              </a:spcAft>
            </a:pPr>
            <a:r>
              <a:rPr lang="fr-FR" dirty="0"/>
              <a:t>Quoique ces managers aient toujours du travail, les équipes pourraient s’organiser sans eux. Comme COO considère qu’il n’est plus soutenable d’avoir 1 manager pour 2 ou 3 collaborateurs, les 3 postes de manager seraient supprimés.</a:t>
            </a:r>
          </a:p>
          <a:p>
            <a:pPr>
              <a:lnSpc>
                <a:spcPct val="107000"/>
              </a:lnSpc>
              <a:spcAft>
                <a:spcPts val="800"/>
              </a:spcAft>
            </a:pPr>
            <a:r>
              <a:rPr lang="fr-FR" dirty="0"/>
              <a:t>Dans </a:t>
            </a:r>
            <a:r>
              <a:rPr lang="fr-FR" b="1" u="sng" dirty="0"/>
              <a:t>GBTO/COO/GRM/GRC</a:t>
            </a:r>
            <a:r>
              <a:rPr lang="fr-FR" dirty="0"/>
              <a:t>, </a:t>
            </a:r>
            <a:r>
              <a:rPr lang="fr-FR" b="1" dirty="0"/>
              <a:t>3 postes sur 27 </a:t>
            </a:r>
            <a:r>
              <a:rPr lang="fr-FR" dirty="0"/>
              <a:t>(soit 22,2% de la base existant à la création) seraient supprimés. 1 suppression de poste serait justifiée par l’optimisation des processus, 2 suppressions de poste par la baisse du volume d’activité, 1 suppression de poste par la simplification de la ligne managériale et 2 suppression de poste par la délocalisation d’activité.</a:t>
            </a:r>
          </a:p>
          <a:p>
            <a:pPr>
              <a:lnSpc>
                <a:spcPct val="107000"/>
              </a:lnSpc>
              <a:spcAft>
                <a:spcPts val="800"/>
              </a:spcAft>
            </a:pPr>
            <a:r>
              <a:rPr lang="fr-FR" dirty="0"/>
              <a:t>L’optimisation des processus a été obtenue par </a:t>
            </a:r>
            <a:r>
              <a:rPr lang="fr-FR" b="1" dirty="0"/>
              <a:t>la modélisation d’une partie de l’activité et l’automatisation conséquente des processus de traitement correspondants, qui serait en cours d’achèvement en 2024</a:t>
            </a:r>
            <a:r>
              <a:rPr lang="fr-FR" dirty="0"/>
              <a:t>. Cela justifierait 1 suppression de poste d’analyste risques opérationnels.</a:t>
            </a:r>
          </a:p>
          <a:p>
            <a:pPr>
              <a:lnSpc>
                <a:spcPct val="107000"/>
              </a:lnSpc>
              <a:spcAft>
                <a:spcPts val="800"/>
              </a:spcAft>
            </a:pPr>
            <a:r>
              <a:rPr lang="fr-FR" dirty="0"/>
              <a:t>Les salariés que nous avons rencontrés ont confirmé que l’automatisation, qui est déjà un fait accompli pour le traitement des incidents simples, est en cours pour d’autres activités et que son déploiement nécessiterait une </a:t>
            </a:r>
            <a:r>
              <a:rPr lang="fr-FR" b="1" dirty="0"/>
              <a:t>phase de transition de plusieurs mois</a:t>
            </a:r>
            <a:r>
              <a:rPr lang="fr-FR" dirty="0"/>
              <a:t>.</a:t>
            </a:r>
          </a:p>
          <a:p>
            <a:pPr>
              <a:lnSpc>
                <a:spcPct val="107000"/>
              </a:lnSpc>
              <a:spcAft>
                <a:spcPts val="800"/>
              </a:spcAft>
            </a:pPr>
            <a:r>
              <a:rPr lang="fr-FR" dirty="0"/>
              <a:t>Par conséquent, les gains de productivité découlant de cette automatisation ne se concrétiseraient qu’au terme de cette transition, pour laquelle </a:t>
            </a:r>
            <a:r>
              <a:rPr lang="fr-FR" b="1" dirty="0"/>
              <a:t>une durée de 10 mois a été évoquée</a:t>
            </a:r>
            <a:r>
              <a:rPr lang="fr-FR" dirty="0"/>
              <a:t>.</a:t>
            </a:r>
          </a:p>
          <a:p>
            <a:pPr>
              <a:lnSpc>
                <a:spcPct val="107000"/>
              </a:lnSpc>
              <a:spcAft>
                <a:spcPts val="800"/>
              </a:spcAft>
            </a:pPr>
            <a:endParaRPr lang="fr-FR" sz="1600" b="1" dirty="0">
              <a:ea typeface="+mn-ea"/>
            </a:endParaRPr>
          </a:p>
          <a:p>
            <a:pPr>
              <a:lnSpc>
                <a:spcPct val="107000"/>
              </a:lnSpc>
              <a:spcAft>
                <a:spcPts val="800"/>
              </a:spcAft>
            </a:pPr>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Revue du contenu de la réorganisation de GBSU/COO devenant GBTO/COO (2/4)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50</a:t>
            </a:fld>
            <a:endParaRPr lang="fr-FR" altLang="fr-FR" dirty="0"/>
          </a:p>
        </p:txBody>
      </p:sp>
    </p:spTree>
    <p:extLst>
      <p:ext uri="{BB962C8B-B14F-4D97-AF65-F5344CB8AC3E}">
        <p14:creationId xmlns:p14="http://schemas.microsoft.com/office/powerpoint/2010/main" val="32297460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pPr>
              <a:lnSpc>
                <a:spcPct val="107000"/>
              </a:lnSpc>
              <a:spcAft>
                <a:spcPts val="800"/>
              </a:spcAft>
            </a:pPr>
            <a:r>
              <a:rPr lang="fr-FR" dirty="0"/>
              <a:t>La suppression effective du poste par départ volontaire d’un collaborateur avant ce terme pourrait se traduire par un </a:t>
            </a:r>
            <a:r>
              <a:rPr lang="fr-FR" b="1" dirty="0"/>
              <a:t>déport de la charge de travail sur l’équipe restante</a:t>
            </a:r>
            <a:r>
              <a:rPr lang="fr-FR" dirty="0"/>
              <a:t>. En soi, si la charge de travail était égale dans le temps, une telle situation ne devrait pas créer de difficulté majeure. Le problème pour ce CA est que l’activité est pour partie récurrente, donc prévisible, </a:t>
            </a:r>
            <a:r>
              <a:rPr lang="fr-FR" b="1" dirty="0"/>
              <a:t>pour partie non-récurrente, donc imprévisible</a:t>
            </a:r>
            <a:r>
              <a:rPr lang="fr-FR" dirty="0"/>
              <a:t>.</a:t>
            </a:r>
          </a:p>
          <a:p>
            <a:pPr>
              <a:lnSpc>
                <a:spcPct val="107000"/>
              </a:lnSpc>
              <a:spcAft>
                <a:spcPts val="800"/>
              </a:spcAft>
            </a:pPr>
            <a:r>
              <a:rPr lang="fr-FR" dirty="0"/>
              <a:t>Il en résulte que déjà en temps normal, il arrive que le thermomètre exploité chez GBSU pour déceler les tensions sur la charge de travail des équipes, explicitement dénommé </a:t>
            </a:r>
            <a:r>
              <a:rPr lang="fr-FR" b="1" i="1" dirty="0"/>
              <a:t>OVERHEAT</a:t>
            </a:r>
            <a:r>
              <a:rPr lang="fr-FR" dirty="0"/>
              <a:t>, soit au rouge dans les équipes GBSU/RPM/GRC.</a:t>
            </a:r>
          </a:p>
          <a:p>
            <a:pPr>
              <a:lnSpc>
                <a:spcPct val="107000"/>
              </a:lnSpc>
              <a:spcAft>
                <a:spcPts val="800"/>
              </a:spcAft>
            </a:pPr>
            <a:r>
              <a:rPr lang="fr-FR" dirty="0"/>
              <a:t>De telles situations auraient une </a:t>
            </a:r>
            <a:r>
              <a:rPr lang="fr-FR" b="1" dirty="0"/>
              <a:t>probabilité d’occurrence accrue </a:t>
            </a:r>
            <a:r>
              <a:rPr lang="fr-FR" dirty="0"/>
              <a:t>en cas de suppression effective d’1 poste d’analyste risques opérationnels avant le terme de la transition, avec un risque réel pour la qualité du travail comme l’ont signalé les salariés rencontrés.</a:t>
            </a:r>
          </a:p>
          <a:p>
            <a:pPr>
              <a:lnSpc>
                <a:spcPct val="107000"/>
              </a:lnSpc>
              <a:spcAft>
                <a:spcPts val="800"/>
              </a:spcAft>
            </a:pPr>
            <a:r>
              <a:rPr lang="fr-FR" dirty="0"/>
              <a:t>Par ailleurs, l’automatisation de processus réalisée dans le passé a parfois conduit à des </a:t>
            </a:r>
            <a:r>
              <a:rPr lang="fr-FR" b="1" dirty="0"/>
              <a:t>régressions fonctionnelles</a:t>
            </a:r>
            <a:r>
              <a:rPr lang="fr-FR" dirty="0"/>
              <a:t>, qui ont nui à la qualité des analyses d’incidents réalisées.</a:t>
            </a:r>
          </a:p>
          <a:p>
            <a:pPr>
              <a:lnSpc>
                <a:spcPct val="107000"/>
              </a:lnSpc>
              <a:spcAft>
                <a:spcPts val="800"/>
              </a:spcAft>
            </a:pPr>
            <a:r>
              <a:rPr lang="fr-FR" b="1" dirty="0"/>
              <a:t>Nous recommandons donc de mettre sans délai un dispositif de suivi de la charge de travail dans ces équipes pendant toute la période de transition pour que le management ait des moyens objectifs de soutien rapide aux collaborateurs en cas de tension avérée sur la charge de travail. </a:t>
            </a:r>
          </a:p>
          <a:p>
            <a:pPr>
              <a:lnSpc>
                <a:spcPct val="107000"/>
              </a:lnSpc>
              <a:spcAft>
                <a:spcPts val="800"/>
              </a:spcAft>
            </a:pPr>
            <a:r>
              <a:rPr lang="fr-FR" dirty="0"/>
              <a:t>La baisse d’activité invoquée pour justifier la suppression de 2 postes de travail serait liée au </a:t>
            </a:r>
            <a:r>
              <a:rPr lang="fr-FR" b="1" dirty="0"/>
              <a:t>moindre besoin de régulation et de con</a:t>
            </a:r>
            <a:r>
              <a:rPr lang="fr-FR" dirty="0"/>
              <a:t>trôle au terme d’une période de près de 5 ans où il y a eu pour le Groupe une recrudescence de contrôles, parfois de sanctions, et la nécessité de déployer de très importants moyens de surveillance et de réaction aux incidents.</a:t>
            </a:r>
          </a:p>
          <a:p>
            <a:pPr>
              <a:lnSpc>
                <a:spcPct val="107000"/>
              </a:lnSpc>
              <a:spcAft>
                <a:spcPts val="800"/>
              </a:spcAft>
            </a:pPr>
            <a:endParaRPr lang="fr-FR" sz="1600"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Revue du contenu de la réorganisation de GBSU/COO devenant GBTO/COO (3/4)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51</a:t>
            </a:fld>
            <a:endParaRPr lang="fr-FR" altLang="fr-FR" dirty="0"/>
          </a:p>
        </p:txBody>
      </p:sp>
    </p:spTree>
    <p:extLst>
      <p:ext uri="{BB962C8B-B14F-4D97-AF65-F5344CB8AC3E}">
        <p14:creationId xmlns:p14="http://schemas.microsoft.com/office/powerpoint/2010/main" val="11992363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pPr>
              <a:lnSpc>
                <a:spcPct val="107000"/>
              </a:lnSpc>
              <a:spcAft>
                <a:spcPts val="800"/>
              </a:spcAft>
            </a:pPr>
            <a:r>
              <a:rPr lang="fr-FR" dirty="0"/>
              <a:t>De telles situations auraient une probabilité d’occurrence accrue en cas de suppression effective d’1 poste d’analyste risques opérationnels avant le terme de la transition.</a:t>
            </a:r>
          </a:p>
          <a:p>
            <a:pPr>
              <a:lnSpc>
                <a:spcPct val="107000"/>
              </a:lnSpc>
              <a:spcAft>
                <a:spcPts val="800"/>
              </a:spcAft>
            </a:pPr>
            <a:r>
              <a:rPr lang="fr-FR" dirty="0"/>
              <a:t>2 postes de travail seraient supprimés du fait de la délocalisation de l’activité concernée en Pologne, où le CSP est à construire et à déployer.</a:t>
            </a:r>
          </a:p>
          <a:p>
            <a:pPr>
              <a:lnSpc>
                <a:spcPct val="107000"/>
              </a:lnSpc>
              <a:spcAft>
                <a:spcPts val="800"/>
              </a:spcAft>
            </a:pPr>
            <a:r>
              <a:rPr lang="fr-FR" dirty="0"/>
              <a:t>Du fait de la suppression des 5 postes qui vient d’être évoquée, 1 poste de management serait supprimé.</a:t>
            </a:r>
          </a:p>
          <a:p>
            <a:pPr>
              <a:lnSpc>
                <a:spcPct val="107000"/>
              </a:lnSpc>
              <a:spcAft>
                <a:spcPts val="800"/>
              </a:spcAft>
            </a:pPr>
            <a:r>
              <a:rPr lang="fr-FR" dirty="0"/>
              <a:t>Dans </a:t>
            </a:r>
            <a:r>
              <a:rPr lang="fr-FR" b="1" u="sng" dirty="0"/>
              <a:t>GBTO/COO/GRM/TPM</a:t>
            </a:r>
            <a:r>
              <a:rPr lang="fr-FR" dirty="0"/>
              <a:t>, </a:t>
            </a:r>
            <a:r>
              <a:rPr lang="fr-FR" b="1" dirty="0"/>
              <a:t>5 postes sur 16 </a:t>
            </a:r>
            <a:r>
              <a:rPr lang="fr-FR" dirty="0"/>
              <a:t>(soit 31,1% de la base existant à la création) seraient supprimés. 4 suppressions de poste seraient dues à une baisse d’activité provoquée par la forte diminution du recours aux prestataires externes, que nous avons évoquée plus haut, et 1 suppression de postes à la délocalisation en Pologne d’activités qui y seraient prises en charge.</a:t>
            </a:r>
          </a:p>
          <a:p>
            <a:pPr>
              <a:lnSpc>
                <a:spcPct val="107000"/>
              </a:lnSpc>
              <a:spcAft>
                <a:spcPts val="800"/>
              </a:spcAft>
            </a:pPr>
            <a:r>
              <a:rPr lang="fr-FR" dirty="0"/>
              <a:t>Dans </a:t>
            </a:r>
            <a:r>
              <a:rPr lang="fr-FR" b="1" u="sng" dirty="0"/>
              <a:t>GBTO/COO/TPO</a:t>
            </a:r>
            <a:r>
              <a:rPr lang="fr-FR" dirty="0"/>
              <a:t>, </a:t>
            </a:r>
            <a:r>
              <a:rPr lang="fr-FR" b="1" dirty="0"/>
              <a:t>1 poste sur 20 </a:t>
            </a:r>
            <a:r>
              <a:rPr lang="fr-FR" dirty="0"/>
              <a:t>(soit 5,0% de la base existant à la création) serait supprimé en vue d’expérimenter la prise en charge progressive de certaines activités dans le CSP de Pologne à construire dans la perspective d’y délocaliser à terme tout ou partie de ces activités.</a:t>
            </a:r>
          </a:p>
          <a:p>
            <a:pPr>
              <a:lnSpc>
                <a:spcPct val="107000"/>
              </a:lnSpc>
              <a:spcAft>
                <a:spcPts val="800"/>
              </a:spcAft>
            </a:pPr>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Revue du contenu de la réorganisation de GBSU/COO devenant GBTO/COO (4/4)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52</a:t>
            </a:fld>
            <a:endParaRPr lang="fr-FR" altLang="fr-FR" dirty="0"/>
          </a:p>
        </p:txBody>
      </p:sp>
    </p:spTree>
    <p:extLst>
      <p:ext uri="{BB962C8B-B14F-4D97-AF65-F5344CB8AC3E}">
        <p14:creationId xmlns:p14="http://schemas.microsoft.com/office/powerpoint/2010/main" val="28721975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CBA75B8-64C7-4B44-8500-D562C4044AF7}"/>
              </a:ext>
            </a:extLst>
          </p:cNvPr>
          <p:cNvSpPr>
            <a:spLocks noGrp="1"/>
          </p:cNvSpPr>
          <p:nvPr>
            <p:ph type="body" sz="quarter" idx="11"/>
          </p:nvPr>
        </p:nvSpPr>
        <p:spPr>
          <a:xfrm>
            <a:off x="4775262" y="382338"/>
            <a:ext cx="8536298" cy="871215"/>
          </a:xfrm>
        </p:spPr>
        <p:txBody>
          <a:bodyPr>
            <a:normAutofit/>
          </a:bodyPr>
          <a:lstStyle/>
          <a:p>
            <a:r>
              <a:rPr lang="fr-FR" dirty="0"/>
              <a:t>Revue de la réorganisation de GBSU devenant GBTO</a:t>
            </a:r>
          </a:p>
        </p:txBody>
      </p:sp>
      <p:sp>
        <p:nvSpPr>
          <p:cNvPr id="3" name="Espace réservé du texte 2">
            <a:extLst>
              <a:ext uri="{FF2B5EF4-FFF2-40B4-BE49-F238E27FC236}">
                <a16:creationId xmlns:a16="http://schemas.microsoft.com/office/drawing/2014/main" id="{4D242FC0-8D89-45D7-B5A1-5DD01F37B2DD}"/>
              </a:ext>
            </a:extLst>
          </p:cNvPr>
          <p:cNvSpPr>
            <a:spLocks noGrp="1"/>
          </p:cNvSpPr>
          <p:nvPr>
            <p:ph type="body" sz="quarter" idx="12"/>
          </p:nvPr>
        </p:nvSpPr>
        <p:spPr>
          <a:xfrm>
            <a:off x="4775262" y="2756329"/>
            <a:ext cx="8022904" cy="1631092"/>
          </a:xfrm>
        </p:spPr>
        <p:txBody>
          <a:bodyPr>
            <a:normAutofit/>
          </a:bodyPr>
          <a:lstStyle/>
          <a:p>
            <a:r>
              <a:rPr lang="fr-FR" dirty="0"/>
              <a:t>La réorganisation de GBSU/CLD devenant GBTO/CLD</a:t>
            </a:r>
          </a:p>
        </p:txBody>
      </p:sp>
      <p:sp>
        <p:nvSpPr>
          <p:cNvPr id="4" name="Espace réservé du pied de page 3">
            <a:extLst>
              <a:ext uri="{FF2B5EF4-FFF2-40B4-BE49-F238E27FC236}">
                <a16:creationId xmlns:a16="http://schemas.microsoft.com/office/drawing/2014/main" id="{F787F61D-E450-419F-8A17-AC397A508B52}"/>
              </a:ext>
            </a:extLst>
          </p:cNvPr>
          <p:cNvSpPr>
            <a:spLocks noGrp="1"/>
          </p:cNvSpPr>
          <p:nvPr>
            <p:ph type="ftr" sz="quarter" idx="13"/>
          </p:nvPr>
        </p:nvSpPr>
        <p:spPr>
          <a:xfrm>
            <a:off x="2852620" y="7234766"/>
            <a:ext cx="10080000" cy="249385"/>
          </a:xfrm>
        </p:spPr>
        <p:txBody>
          <a:bodyPr/>
          <a:lstStyle/>
          <a:p>
            <a:r>
              <a:rPr lang="fr-FR"/>
              <a:t>SG - Réorganisation des BU/SU - CSEE des Services Centraux Parisiens – La réorganisation de RESG - Avril 2024</a:t>
            </a:r>
          </a:p>
        </p:txBody>
      </p:sp>
      <p:sp>
        <p:nvSpPr>
          <p:cNvPr id="5" name="Espace réservé du numéro de diapositive 4">
            <a:extLst>
              <a:ext uri="{FF2B5EF4-FFF2-40B4-BE49-F238E27FC236}">
                <a16:creationId xmlns:a16="http://schemas.microsoft.com/office/drawing/2014/main" id="{3D3C6882-E342-43E1-8B9A-BACDF799B472}"/>
              </a:ext>
            </a:extLst>
          </p:cNvPr>
          <p:cNvSpPr>
            <a:spLocks noGrp="1"/>
          </p:cNvSpPr>
          <p:nvPr>
            <p:ph type="sldNum" sz="quarter" idx="14"/>
          </p:nvPr>
        </p:nvSpPr>
        <p:spPr>
          <a:xfrm>
            <a:off x="13047856" y="7258579"/>
            <a:ext cx="520683" cy="213823"/>
          </a:xfrm>
        </p:spPr>
        <p:txBody>
          <a:bodyPr/>
          <a:lstStyle/>
          <a:p>
            <a:fld id="{FD495AF3-2BE3-4F2F-A3F0-65C3F202E4D2}" type="slidenum">
              <a:rPr lang="fr-FR" altLang="fr-FR" smtClean="0"/>
              <a:pPr/>
              <a:t>53</a:t>
            </a:fld>
            <a:endParaRPr lang="fr-FR" altLang="fr-FR" dirty="0"/>
          </a:p>
        </p:txBody>
      </p:sp>
    </p:spTree>
    <p:extLst>
      <p:ext uri="{BB962C8B-B14F-4D97-AF65-F5344CB8AC3E}">
        <p14:creationId xmlns:p14="http://schemas.microsoft.com/office/powerpoint/2010/main" val="13419785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r>
              <a:rPr lang="fr-FR" dirty="0"/>
              <a:t>La mission de CLD consiste à réaliser les opérations relatives au cycle de vie des clients et à prendre en charge l’informatique qui y est associée.</a:t>
            </a:r>
          </a:p>
          <a:p>
            <a:r>
              <a:rPr lang="fr-FR" dirty="0"/>
              <a:t>C’est une activité qui compte </a:t>
            </a:r>
            <a:r>
              <a:rPr lang="fr-FR" b="1" dirty="0"/>
              <a:t>environ 1.460 ressources internes et externes</a:t>
            </a:r>
            <a:r>
              <a:rPr lang="fr-FR" dirty="0"/>
              <a:t> dans le Monde, dont </a:t>
            </a:r>
            <a:r>
              <a:rPr lang="fr-FR" b="1" dirty="0"/>
              <a:t>355</a:t>
            </a:r>
            <a:r>
              <a:rPr lang="fr-FR" dirty="0"/>
              <a:t> en France à la fin de mars 2024. </a:t>
            </a:r>
            <a:r>
              <a:rPr lang="fr-FR" b="1" dirty="0"/>
              <a:t>L’effectif des équipes de CLD</a:t>
            </a:r>
            <a:r>
              <a:rPr lang="fr-FR" dirty="0"/>
              <a:t> logées dans les Services centraux parisiens </a:t>
            </a:r>
            <a:r>
              <a:rPr lang="fr-FR" b="1" dirty="0"/>
              <a:t>représente 254 postes de travail</a:t>
            </a:r>
            <a:r>
              <a:rPr lang="fr-FR" dirty="0"/>
              <a:t>.</a:t>
            </a:r>
          </a:p>
          <a:p>
            <a:r>
              <a:rPr lang="fr-FR" dirty="0"/>
              <a:t>Les différentes activités de CLD sont structurées par pôle :</a:t>
            </a:r>
          </a:p>
          <a:p>
            <a:pPr lvl="1"/>
            <a:r>
              <a:rPr lang="fr-FR" b="1" dirty="0"/>
              <a:t>Dans CLD/KYC (KNOW YOUR CUSTOMER)</a:t>
            </a:r>
            <a:r>
              <a:rPr lang="fr-FR" dirty="0"/>
              <a:t>, </a:t>
            </a:r>
            <a:r>
              <a:rPr lang="fr-FR" b="1" dirty="0"/>
              <a:t>la gestion de l’entrée en relation avec le client et de la revue périodique </a:t>
            </a:r>
            <a:r>
              <a:rPr lang="fr-FR" dirty="0"/>
              <a:t>qui en est faite selon le niveau de risque qu’il présente. Dans les Services centraux parisiens, </a:t>
            </a:r>
            <a:r>
              <a:rPr lang="fr-FR" b="1" dirty="0"/>
              <a:t>CLD/KYC </a:t>
            </a:r>
            <a:r>
              <a:rPr lang="fr-FR" dirty="0"/>
              <a:t>compte</a:t>
            </a:r>
            <a:r>
              <a:rPr lang="fr-FR" b="1" dirty="0"/>
              <a:t> 79 postes de travail</a:t>
            </a:r>
            <a:r>
              <a:rPr lang="fr-FR" dirty="0"/>
              <a:t>.</a:t>
            </a:r>
            <a:endParaRPr lang="fr-FR" b="1" dirty="0"/>
          </a:p>
          <a:p>
            <a:pPr lvl="1"/>
            <a:r>
              <a:rPr lang="fr-FR" b="1" dirty="0"/>
              <a:t>Dans CLD/AFM (ASSET MANAGERS, FUNDS, &amp; MANDATES)</a:t>
            </a:r>
            <a:r>
              <a:rPr lang="fr-FR" dirty="0"/>
              <a:t>, </a:t>
            </a:r>
            <a:r>
              <a:rPr lang="fr-FR" b="1" dirty="0"/>
              <a:t>la gestion de l’entrée en relation avec ce type de client et de la revue périodique </a:t>
            </a:r>
            <a:r>
              <a:rPr lang="fr-FR" dirty="0"/>
              <a:t>qui en est faite selon le niveau de risque qu’il présente. Dans les Services centraux parisiens, </a:t>
            </a:r>
            <a:r>
              <a:rPr lang="fr-FR" b="1" dirty="0"/>
              <a:t>CLD/AFM </a:t>
            </a:r>
            <a:r>
              <a:rPr lang="fr-FR" dirty="0"/>
              <a:t>compte</a:t>
            </a:r>
            <a:r>
              <a:rPr lang="fr-FR" b="1" dirty="0"/>
              <a:t> 21 postes de travail</a:t>
            </a:r>
            <a:r>
              <a:rPr lang="fr-FR" dirty="0"/>
              <a:t>.</a:t>
            </a:r>
          </a:p>
          <a:p>
            <a:pPr lvl="1"/>
            <a:r>
              <a:rPr lang="fr-FR" b="1" dirty="0"/>
              <a:t>Dans CLD/CXS (CLIENT EXPERIENCE &amp; STEERING)</a:t>
            </a:r>
            <a:r>
              <a:rPr lang="fr-FR" dirty="0"/>
              <a:t>, </a:t>
            </a:r>
            <a:r>
              <a:rPr lang="fr-FR" b="1" dirty="0"/>
              <a:t>le pilotage de l’expérience-client, la capture de toutes les interactions avec le client et le déploiement de solutions dans SG MARKET</a:t>
            </a:r>
            <a:r>
              <a:rPr lang="fr-FR" dirty="0"/>
              <a:t>. Dans les Services centraux parisiens, </a:t>
            </a:r>
            <a:r>
              <a:rPr lang="fr-FR" b="1" dirty="0"/>
              <a:t>CLD/CXS </a:t>
            </a:r>
            <a:r>
              <a:rPr lang="fr-FR" dirty="0"/>
              <a:t>compte </a:t>
            </a:r>
            <a:r>
              <a:rPr lang="fr-FR" b="1" dirty="0"/>
              <a:t>29 postes de travail</a:t>
            </a:r>
            <a:r>
              <a:rPr lang="fr-FR" dirty="0"/>
              <a:t>.</a:t>
            </a:r>
            <a:endParaRPr lang="fr-FR" b="1" dirty="0"/>
          </a:p>
          <a:p>
            <a:pPr lvl="1"/>
            <a:r>
              <a:rPr lang="fr-FR" b="1" dirty="0"/>
              <a:t>Dans CLD/REF (Données référentielles &amp; réglementaires)</a:t>
            </a:r>
            <a:r>
              <a:rPr lang="fr-FR" dirty="0"/>
              <a:t>, </a:t>
            </a:r>
            <a:r>
              <a:rPr lang="fr-FR" b="1" dirty="0"/>
              <a:t>la gestion des données des tiers dans le référentiel, des données fiscales et réglementaires et des structures analytiques et organisationnelles </a:t>
            </a:r>
            <a:r>
              <a:rPr lang="fr-FR" dirty="0"/>
              <a:t>avec </a:t>
            </a:r>
            <a:r>
              <a:rPr lang="fr-FR" b="1" dirty="0"/>
              <a:t>43 postes </a:t>
            </a:r>
            <a:r>
              <a:rPr lang="fr-FR" dirty="0"/>
              <a:t>logés dans les Services centraux parisiens.</a:t>
            </a:r>
          </a:p>
          <a:p>
            <a:pPr lvl="1"/>
            <a:r>
              <a:rPr lang="fr-FR" b="1" dirty="0"/>
              <a:t>Dans CLD/CIT (Système d’information &amp; transformation client), pour le développement des SI nécessaires à CLD</a:t>
            </a:r>
            <a:r>
              <a:rPr lang="fr-FR" dirty="0"/>
              <a:t>. Dans les Services centraux parisiens, CLD/CIT compte </a:t>
            </a:r>
            <a:r>
              <a:rPr lang="fr-FR" b="1" dirty="0"/>
              <a:t>65 postes</a:t>
            </a:r>
            <a:r>
              <a:rPr lang="fr-FR" dirty="0"/>
              <a:t>.</a:t>
            </a:r>
          </a:p>
          <a:p>
            <a:r>
              <a:rPr lang="fr-FR" dirty="0"/>
              <a:t>Dans le cadre de sa réorganisation, </a:t>
            </a:r>
            <a:r>
              <a:rPr lang="fr-FR" b="1" dirty="0"/>
              <a:t>CLD ne modifie pas sa structuration</a:t>
            </a:r>
            <a:r>
              <a:rPr lang="fr-FR" dirty="0"/>
              <a:t>.</a:t>
            </a:r>
          </a:p>
          <a:p>
            <a:r>
              <a:rPr lang="fr-FR" dirty="0"/>
              <a:t>En revanche, depuis 2017-2018, CLD était engagé dans un programme de remédiation important, afin de répondre aux réquisitions des régulateurs, notamment américains. Cet effort prend fin au terme de 2024 et annonce un retour à un fonctionnement normal pour CLD.  </a:t>
            </a:r>
          </a:p>
          <a:p>
            <a:r>
              <a:rPr lang="fr-FR" dirty="0"/>
              <a:t>CLD a ajusté son organisation en prévision de ce </a:t>
            </a:r>
            <a:r>
              <a:rPr lang="fr-FR" b="1" dirty="0"/>
              <a:t>retour à la normale </a:t>
            </a:r>
            <a:r>
              <a:rPr lang="fr-FR" dirty="0"/>
              <a:t>annoncé, ce qui explique que les </a:t>
            </a:r>
            <a:r>
              <a:rPr lang="fr-FR" b="1" dirty="0"/>
              <a:t>32 suppressions de poste projetées </a:t>
            </a:r>
            <a:r>
              <a:rPr lang="fr-FR" dirty="0"/>
              <a:t>représente </a:t>
            </a:r>
            <a:r>
              <a:rPr lang="fr-FR" b="1" dirty="0"/>
              <a:t>15,7% de l’effectif </a:t>
            </a:r>
            <a:r>
              <a:rPr lang="fr-FR" dirty="0"/>
              <a:t>de GBTO/CLD à sa constitution.</a:t>
            </a: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Présentation de l’activité et de l’organisation de GBSU/CLD (</a:t>
            </a:r>
            <a:r>
              <a:rPr lang="fr-FR" i="1" dirty="0"/>
              <a:t>CLIENT &amp; DIGITAL</a:t>
            </a:r>
            <a:r>
              <a:rPr lang="fr-FR" dirty="0"/>
              <a:t>)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54</a:t>
            </a:fld>
            <a:endParaRPr lang="fr-FR" altLang="fr-FR" dirty="0"/>
          </a:p>
        </p:txBody>
      </p:sp>
    </p:spTree>
    <p:extLst>
      <p:ext uri="{BB962C8B-B14F-4D97-AF65-F5344CB8AC3E}">
        <p14:creationId xmlns:p14="http://schemas.microsoft.com/office/powerpoint/2010/main" val="1235414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504000"/>
          </a:xfrm>
          <a:solidFill>
            <a:schemeClr val="accent5">
              <a:lumMod val="20000"/>
              <a:lumOff val="80000"/>
            </a:schemeClr>
          </a:solidFill>
        </p:spPr>
        <p:txBody>
          <a:bodyPr/>
          <a:lstStyle/>
          <a:p>
            <a:r>
              <a:rPr lang="fr-FR" dirty="0"/>
              <a:t>Matrice de transfert détaillée de GBSU/CLD devenant GBTO/CLD</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55</a:t>
            </a:fld>
            <a:endParaRPr lang="fr-FR" altLang="fr-FR" dirty="0"/>
          </a:p>
        </p:txBody>
      </p:sp>
      <p:pic>
        <p:nvPicPr>
          <p:cNvPr id="9" name="Graphique 8">
            <a:extLst>
              <a:ext uri="{FF2B5EF4-FFF2-40B4-BE49-F238E27FC236}">
                <a16:creationId xmlns:a16="http://schemas.microsoft.com/office/drawing/2014/main" id="{CD315C39-06A8-3865-60E7-BDBA650C9ABE}"/>
              </a:ext>
            </a:extLst>
          </p:cNvPr>
          <p:cNvPicPr preferRelativeResize="0">
            <a:picLocks/>
          </p:cNvPicPr>
          <p:nvPr/>
        </p:nvPicPr>
        <p:blipFill>
          <a:blip r:embed="rId2">
            <a:extLst>
              <a:ext uri="{96DAC541-7B7A-43D3-8B79-37D633B846F1}">
                <asvg:svgBlip xmlns:asvg="http://schemas.microsoft.com/office/drawing/2016/SVG/main" r:embed="rId3"/>
              </a:ext>
            </a:extLst>
          </a:blip>
          <a:stretch>
            <a:fillRect/>
          </a:stretch>
        </p:blipFill>
        <p:spPr>
          <a:xfrm>
            <a:off x="540000" y="5616000"/>
            <a:ext cx="468000" cy="288000"/>
          </a:xfrm>
          <a:prstGeom prst="rect">
            <a:avLst/>
          </a:prstGeom>
        </p:spPr>
      </p:pic>
      <p:pic>
        <p:nvPicPr>
          <p:cNvPr id="3" name="Graphique 2">
            <a:extLst>
              <a:ext uri="{FF2B5EF4-FFF2-40B4-BE49-F238E27FC236}">
                <a16:creationId xmlns:a16="http://schemas.microsoft.com/office/drawing/2014/main" id="{E4EFA338-79BD-CF51-02DC-CAE66B6583B8}"/>
              </a:ext>
            </a:extLst>
          </p:cNvPr>
          <p:cNvPicPr preferRelativeResize="0">
            <a:picLocks/>
          </p:cNvPicPr>
          <p:nvPr/>
        </p:nvPicPr>
        <p:blipFill>
          <a:blip r:embed="rId2">
            <a:extLst>
              <a:ext uri="{96DAC541-7B7A-43D3-8B79-37D633B846F1}">
                <asvg:svgBlip xmlns:asvg="http://schemas.microsoft.com/office/drawing/2016/SVG/main" r:embed="rId3"/>
              </a:ext>
            </a:extLst>
          </a:blip>
          <a:stretch>
            <a:fillRect/>
          </a:stretch>
        </p:blipFill>
        <p:spPr>
          <a:xfrm>
            <a:off x="360000" y="3276000"/>
            <a:ext cx="468000" cy="288000"/>
          </a:xfrm>
          <a:prstGeom prst="rect">
            <a:avLst/>
          </a:prstGeom>
        </p:spPr>
      </p:pic>
      <p:pic>
        <p:nvPicPr>
          <p:cNvPr id="8" name="Image 7">
            <a:extLst>
              <a:ext uri="{FF2B5EF4-FFF2-40B4-BE49-F238E27FC236}">
                <a16:creationId xmlns:a16="http://schemas.microsoft.com/office/drawing/2014/main" id="{034A782C-A28E-63DC-3087-231C13048B3C}"/>
              </a:ext>
            </a:extLst>
          </p:cNvPr>
          <p:cNvPicPr preferRelativeResize="0">
            <a:picLocks/>
          </p:cNvPicPr>
          <p:nvPr/>
        </p:nvPicPr>
        <p:blipFill>
          <a:blip r:embed="rId4"/>
          <a:stretch>
            <a:fillRect/>
          </a:stretch>
        </p:blipFill>
        <p:spPr>
          <a:xfrm>
            <a:off x="1" y="900000"/>
            <a:ext cx="13680000" cy="6373368"/>
          </a:xfrm>
          <a:prstGeom prst="rect">
            <a:avLst/>
          </a:prstGeom>
        </p:spPr>
      </p:pic>
    </p:spTree>
    <p:extLst>
      <p:ext uri="{BB962C8B-B14F-4D97-AF65-F5344CB8AC3E}">
        <p14:creationId xmlns:p14="http://schemas.microsoft.com/office/powerpoint/2010/main" val="8554807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368000"/>
            <a:ext cx="12204000" cy="5613821"/>
          </a:xfrm>
        </p:spPr>
        <p:txBody>
          <a:bodyPr/>
          <a:lstStyle/>
          <a:p>
            <a:r>
              <a:rPr lang="fr-FR" dirty="0"/>
              <a:t>Dans le cadre de la création d’une filière Architecture globalisée au sein de GCOO, CLD transfèrerait 4 postes d’architecte qui étaient logés dans GBSU/CLD/DIR dans GCOO/ARC.</a:t>
            </a:r>
          </a:p>
          <a:p>
            <a:r>
              <a:rPr lang="fr-FR" dirty="0"/>
              <a:t>Le programme NORTH STAR de réurbanisation des SI de GBSU devenant GBTO projette de transformer les référentiels des clients par inversion de la relation hiérarchique et fonctionnelle. De ce fait les équipes IT de GBSU/CLD/CIT/ITS et leur responsable logé dans GBSU/CLD/DIR seraient transférés dans GBTO/CIO/REF à raison de 38 postes et dans GBTO/CIO/SGM/DCI à raison de 8 postes.</a:t>
            </a:r>
          </a:p>
          <a:p>
            <a:r>
              <a:rPr lang="fr-FR" dirty="0"/>
              <a:t>L’équipe IT de GBSU/CLD/CXS/ITS comptant 7 postes serait transféré dans un CA dédié, créé à l’effet de l’accueillir, afin que DFIN puisse piloter budgétairement l’IT de GBTO/CLD, conformément à la décision de confier le pilotage budgétaire de tout l’IT du Groupe conjointement à GCOO et à DFIN.</a:t>
            </a:r>
          </a:p>
          <a:p>
            <a:r>
              <a:rPr lang="fr-FR" dirty="0"/>
              <a:t>Enfin, les pôles GBSU/CLD/AFM et GBSU/CLD/REF seraient regroupés pour mutualiser les équipes et simplifier la ligne managériale.  </a:t>
            </a:r>
          </a:p>
          <a:p>
            <a:r>
              <a:rPr lang="fr-FR" dirty="0"/>
              <a:t>Dans </a:t>
            </a:r>
            <a:r>
              <a:rPr lang="fr-FR" b="1" u="sng" dirty="0"/>
              <a:t>GBTO/CLD/CFD/DAS</a:t>
            </a:r>
            <a:r>
              <a:rPr lang="fr-FR" dirty="0"/>
              <a:t>, </a:t>
            </a:r>
            <a:r>
              <a:rPr lang="fr-FR" b="1" dirty="0"/>
              <a:t>7 postes sur 20 </a:t>
            </a:r>
            <a:r>
              <a:rPr lang="fr-FR" dirty="0"/>
              <a:t>(soit 35,0% de la base existant à la création) seraient supprimés. Ce CA serait créé avec 20 postes sur 31 issus de GBSU/CLD/REF avec équipe dédiée à la mise à jour MAESTRO et SSI et une équipe dédiée à la structure analytique SNO.</a:t>
            </a:r>
          </a:p>
          <a:p>
            <a:r>
              <a:rPr lang="fr-FR" dirty="0"/>
              <a:t>5 postes seraient supprimés du fait de la délocalisation des activités de mise à jour du référentiel SSI, qui sont des activités de BACK OFFICE encore logées à Paris, à Bucarest (pôle de résilience de Bangalore pour cette production) à raison de 3 postes, et des activités SNO à Bangalore à raison de 2 postes.</a:t>
            </a:r>
          </a:p>
          <a:p>
            <a:r>
              <a:rPr lang="fr-FR" dirty="0"/>
              <a:t>2 postes d’expert seraient supprimés du fait la montée en gamme de l’Inde, qui ne nécessiterait plus une supervision aussi consistante par CLD/REF que par le passé.</a:t>
            </a:r>
          </a:p>
          <a:p>
            <a:r>
              <a:rPr lang="fr-FR" dirty="0"/>
              <a:t>Ce point de vue est partagé par le manager de proximité rencontré. Il l’est moins par les salariés avec lesquels nous avons conduit un entretien collectif, qui considèrent que</a:t>
            </a:r>
            <a:r>
              <a:rPr lang="fr-FR" b="1" dirty="0">
                <a:solidFill>
                  <a:srgbClr val="C00000"/>
                </a:solidFill>
              </a:rPr>
              <a:t> l’expertise en Inde souffre de la rotation excessive des personnels et du manque de documentation </a:t>
            </a:r>
            <a:r>
              <a:rPr lang="fr-FR" dirty="0"/>
              <a:t>des sujets sur lesquels ils travaillent.</a:t>
            </a:r>
            <a:endParaRPr lang="fr-FR" sz="1600"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Les principaux aspects de la réorganisation de GBTO/CLD (1/4)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56</a:t>
            </a:fld>
            <a:endParaRPr lang="fr-FR" altLang="fr-FR" dirty="0"/>
          </a:p>
        </p:txBody>
      </p:sp>
    </p:spTree>
    <p:extLst>
      <p:ext uri="{BB962C8B-B14F-4D97-AF65-F5344CB8AC3E}">
        <p14:creationId xmlns:p14="http://schemas.microsoft.com/office/powerpoint/2010/main" val="205964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368000"/>
            <a:ext cx="12204000" cy="5613821"/>
          </a:xfrm>
        </p:spPr>
        <p:txBody>
          <a:bodyPr/>
          <a:lstStyle/>
          <a:p>
            <a:r>
              <a:rPr lang="fr-FR" dirty="0"/>
              <a:t>Et tant le manager que les salariés constatent que </a:t>
            </a:r>
            <a:r>
              <a:rPr lang="fr-FR" b="1" dirty="0">
                <a:solidFill>
                  <a:srgbClr val="C00000"/>
                </a:solidFill>
              </a:rPr>
              <a:t>la charge de travail est en train d’augmenter, jusqu’à créer de la tension dans l’activité SSI</a:t>
            </a:r>
            <a:r>
              <a:rPr lang="fr-FR" dirty="0"/>
              <a:t>. </a:t>
            </a:r>
          </a:p>
          <a:p>
            <a:r>
              <a:rPr lang="fr-FR" dirty="0"/>
              <a:t>La crainte est évidemment que cette tension sur la charge de travail n’augmente avec les suppressions de poste projetées, au moins pour celles concernant les postes d’expert.</a:t>
            </a:r>
          </a:p>
          <a:p>
            <a:endParaRPr lang="fr-FR" dirty="0"/>
          </a:p>
          <a:p>
            <a:endParaRPr lang="fr-FR" dirty="0"/>
          </a:p>
          <a:p>
            <a:endParaRPr lang="fr-FR" dirty="0"/>
          </a:p>
          <a:p>
            <a:endParaRPr lang="fr-FR" dirty="0"/>
          </a:p>
          <a:p>
            <a:endParaRPr lang="fr-FR" dirty="0"/>
          </a:p>
          <a:p>
            <a:endParaRPr lang="fr-FR" dirty="0"/>
          </a:p>
          <a:p>
            <a:r>
              <a:rPr lang="fr-FR" dirty="0"/>
              <a:t>Dans </a:t>
            </a:r>
            <a:r>
              <a:rPr lang="fr-FR" b="1" u="sng" dirty="0"/>
              <a:t>GBTO/CLD/CFD/DIR</a:t>
            </a:r>
            <a:r>
              <a:rPr lang="fr-FR" dirty="0"/>
              <a:t>, </a:t>
            </a:r>
            <a:r>
              <a:rPr lang="fr-FR" b="1" dirty="0"/>
              <a:t>2 postes sur 18 </a:t>
            </a:r>
            <a:r>
              <a:rPr lang="fr-FR" dirty="0"/>
              <a:t>(soit 11,1% de la base existant à la création) seraient supprimés. Ces 2 postes de Responsable des Opérations seraient supprimés du fait qu’ils seraient en doublon après la mutualisation des équipes dans GBTO/CLD/CFD/DAS.</a:t>
            </a:r>
          </a:p>
          <a:p>
            <a:r>
              <a:rPr lang="fr-FR" dirty="0"/>
              <a:t>Dans </a:t>
            </a:r>
            <a:r>
              <a:rPr lang="fr-FR" b="1" u="sng" dirty="0"/>
              <a:t>GBTO/CLD/CLT/TRA</a:t>
            </a:r>
            <a:r>
              <a:rPr lang="fr-FR" dirty="0"/>
              <a:t>, </a:t>
            </a:r>
            <a:r>
              <a:rPr lang="fr-FR" b="1" dirty="0"/>
              <a:t>4 postes sur 14 </a:t>
            </a:r>
            <a:r>
              <a:rPr lang="fr-FR" dirty="0"/>
              <a:t>(soit 28,6% de la base existant à la création) seraient supprimés. Les 4 suppressions seraient motivées par la diminution du nombre de projets.</a:t>
            </a:r>
          </a:p>
          <a:p>
            <a:r>
              <a:rPr lang="fr-FR" dirty="0"/>
              <a:t>L’arrivée à terminaison du projet CLIP (CLIENT LIFECYCLE PROGRAM), engagé en 2019 avec un budget à plusieurs dizaines de M€, en est la cause majeure.</a:t>
            </a:r>
          </a:p>
          <a:p>
            <a:r>
              <a:rPr lang="fr-FR" dirty="0"/>
              <a:t>S’y ajoute la baisse du CTB de -50% environ entre 2019 et 2024, baisse qui devrait se prolonger en 2025, et la chute du CTA après le décommissionnement d’un outil en 2023.</a:t>
            </a: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Les principaux aspects de la réorganisation de GBTO/CLD (2/4)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57</a:t>
            </a:fld>
            <a:endParaRPr lang="fr-FR" altLang="fr-FR" dirty="0"/>
          </a:p>
        </p:txBody>
      </p:sp>
      <p:grpSp>
        <p:nvGrpSpPr>
          <p:cNvPr id="3" name="preconisation">
            <a:extLst>
              <a:ext uri="{FF2B5EF4-FFF2-40B4-BE49-F238E27FC236}">
                <a16:creationId xmlns:a16="http://schemas.microsoft.com/office/drawing/2014/main" id="{7921CA7E-2C64-5C4D-A88A-3C342987D536}"/>
              </a:ext>
            </a:extLst>
          </p:cNvPr>
          <p:cNvGrpSpPr/>
          <p:nvPr/>
        </p:nvGrpSpPr>
        <p:grpSpPr>
          <a:xfrm>
            <a:off x="900000" y="2448000"/>
            <a:ext cx="11699999" cy="2088000"/>
            <a:chOff x="4090784" y="1542866"/>
            <a:chExt cx="13037309" cy="2088000"/>
          </a:xfrm>
        </p:grpSpPr>
        <p:sp>
          <p:nvSpPr>
            <p:cNvPr id="6" name="preconisation_texte">
              <a:extLst>
                <a:ext uri="{FF2B5EF4-FFF2-40B4-BE49-F238E27FC236}">
                  <a16:creationId xmlns:a16="http://schemas.microsoft.com/office/drawing/2014/main" id="{7F9C7C38-4C23-2EDF-9A90-4BA9B33B1E45}"/>
                </a:ext>
              </a:extLst>
            </p:cNvPr>
            <p:cNvSpPr txBox="1">
              <a:spLocks/>
            </p:cNvSpPr>
            <p:nvPr/>
          </p:nvSpPr>
          <p:spPr>
            <a:xfrm>
              <a:off x="4852093" y="2334866"/>
              <a:ext cx="12276000" cy="1296000"/>
            </a:xfrm>
            <a:prstGeom prst="round2DiagRect">
              <a:avLst>
                <a:gd name="adj1" fmla="val 5537"/>
                <a:gd name="adj2" fmla="val 0"/>
              </a:avLst>
            </a:prstGeom>
            <a:solidFill>
              <a:schemeClr val="bg1">
                <a:lumMod val="95000"/>
              </a:schemeClr>
            </a:solidFill>
          </p:spPr>
          <p:txBody>
            <a:bodyPr lIns="0" tIns="0" rIns="0" bIns="0"/>
            <a:lstStyle>
              <a:lvl1pPr marL="361950" marR="0" indent="-276225" algn="just" defTabSz="1023179" rtl="0" eaLnBrk="1" fontAlgn="auto" latinLnBrk="0" hangingPunct="1">
                <a:lnSpc>
                  <a:spcPct val="100000"/>
                </a:lnSpc>
                <a:spcBef>
                  <a:spcPts val="1197"/>
                </a:spcBef>
                <a:spcAft>
                  <a:spcPts val="0"/>
                </a:spcAft>
                <a:buClr>
                  <a:srgbClr val="E62930"/>
                </a:buClr>
                <a:buSzPct val="100000"/>
                <a:buFontTx/>
                <a:buBlip>
                  <a:blip r:embed="rId3"/>
                </a:buBlip>
                <a:tabLst/>
                <a:defRPr kumimoji="0" lang="fr-FR" sz="1600" b="0" i="0" u="none" strike="noStrike" kern="1200" cap="none" spc="0" normalizeH="0" baseline="0" noProof="0">
                  <a:ln>
                    <a:noFill/>
                  </a:ln>
                  <a:solidFill>
                    <a:schemeClr val="tx1"/>
                  </a:solidFill>
                  <a:effectLst/>
                  <a:uLnTx/>
                  <a:uFillTx/>
                  <a:latin typeface="+mn-lt"/>
                  <a:ea typeface="+mn-ea"/>
                  <a:cs typeface="Calibri Light" panose="020F0302020204030204" pitchFamily="34" charset="0"/>
                </a:defRPr>
              </a:lvl1pPr>
              <a:lvl2pPr marL="895350" marR="0" indent="-266700" algn="just" defTabSz="1023179" rtl="0" eaLnBrk="1" fontAlgn="auto" latinLnBrk="0" hangingPunct="1">
                <a:lnSpc>
                  <a:spcPct val="100000"/>
                </a:lnSpc>
                <a:spcBef>
                  <a:spcPts val="698"/>
                </a:spcBef>
                <a:spcAft>
                  <a:spcPts val="0"/>
                </a:spcAft>
                <a:buClr>
                  <a:srgbClr val="0F6396"/>
                </a:buClr>
                <a:buSzTx/>
                <a:buFont typeface="Wingdings" panose="05000000000000000000" pitchFamily="2" charset="2"/>
                <a:buChar char="§"/>
                <a:tabLst/>
                <a:defRPr kumimoji="0" lang="fr-FR" sz="1400" b="0" i="0" u="none" strike="noStrike" kern="1200" cap="none" spc="0" normalizeH="0" baseline="0" noProof="0">
                  <a:ln>
                    <a:noFill/>
                  </a:ln>
                  <a:solidFill>
                    <a:schemeClr val="tx1"/>
                  </a:solidFill>
                  <a:effectLst/>
                  <a:uLnTx/>
                  <a:uFillTx/>
                  <a:latin typeface="+mn-lt"/>
                  <a:cs typeface="Calibri Light" panose="020F0302020204030204" pitchFamily="34" charset="0"/>
                </a:defRPr>
              </a:lvl2pPr>
              <a:lvl3pPr marL="1257300" marR="0" indent="-266700" algn="just" defTabSz="1023179" rtl="0" eaLnBrk="1" fontAlgn="auto" latinLnBrk="0" hangingPunct="1">
                <a:lnSpc>
                  <a:spcPct val="100000"/>
                </a:lnSpc>
                <a:spcBef>
                  <a:spcPts val="399"/>
                </a:spcBef>
                <a:spcAft>
                  <a:spcPts val="0"/>
                </a:spcAft>
                <a:buClr>
                  <a:srgbClr val="0F6396"/>
                </a:buClr>
                <a:buSzTx/>
                <a:buFont typeface="Calibri" panose="020F0502020204030204" pitchFamily="34" charset="0"/>
                <a:buChar char="-"/>
                <a:tabLst/>
                <a:defRPr kumimoji="0" lang="fr-FR" sz="1200" b="0" i="0" u="none" strike="noStrike" kern="1200" cap="none" spc="0" normalizeH="0" baseline="0" noProof="0">
                  <a:ln>
                    <a:noFill/>
                  </a:ln>
                  <a:solidFill>
                    <a:schemeClr val="tx1"/>
                  </a:solidFill>
                  <a:effectLst/>
                  <a:uLnTx/>
                  <a:uFillTx/>
                  <a:latin typeface="+mn-lt"/>
                  <a:cs typeface="Calibri Light" panose="020F0302020204030204" pitchFamily="34" charset="0"/>
                </a:defRPr>
              </a:lvl3pPr>
              <a:lvl4pPr marL="1619250" marR="0" indent="-276225" algn="just" defTabSz="1023179" rtl="0" eaLnBrk="1" fontAlgn="auto" latinLnBrk="0" hangingPunct="1">
                <a:lnSpc>
                  <a:spcPct val="100000"/>
                </a:lnSpc>
                <a:spcBef>
                  <a:spcPts val="399"/>
                </a:spcBef>
                <a:spcAft>
                  <a:spcPts val="0"/>
                </a:spcAft>
                <a:buClr>
                  <a:srgbClr val="0F6396"/>
                </a:buClr>
                <a:buSzTx/>
                <a:buFont typeface="Calibri Light" panose="020F0302020204030204" pitchFamily="34" charset="0"/>
                <a:buChar char="‐"/>
                <a:tabLst/>
                <a:defRPr kumimoji="0" lang="fr-FR" altLang="fr-FR" sz="1100" b="0" i="0" u="none" strike="noStrike" kern="1200" cap="none" spc="0" normalizeH="0" baseline="0" noProof="0" dirty="0">
                  <a:ln>
                    <a:noFill/>
                  </a:ln>
                  <a:solidFill>
                    <a:schemeClr val="tx1"/>
                  </a:solidFill>
                  <a:effectLst/>
                  <a:uLnTx/>
                  <a:uFillTx/>
                  <a:latin typeface="+mn-lt"/>
                  <a:cs typeface="Calibri Light" panose="020F0302020204030204" pitchFamily="34" charset="0"/>
                </a:defRPr>
              </a:lvl4pPr>
              <a:lvl5pPr marL="1312863" marR="0" indent="300038" algn="l" defTabSz="257171" rtl="0" eaLnBrk="1" fontAlgn="auto" latinLnBrk="0" hangingPunct="1">
                <a:lnSpc>
                  <a:spcPct val="100000"/>
                </a:lnSpc>
                <a:spcBef>
                  <a:spcPts val="300"/>
                </a:spcBef>
                <a:spcAft>
                  <a:spcPts val="300"/>
                </a:spcAft>
                <a:buClrTx/>
                <a:buSzTx/>
                <a:buFont typeface="Wingdings" panose="05000000000000000000" pitchFamily="2" charset="2"/>
                <a:buChar char="ü"/>
                <a:tabLst/>
                <a:defRPr lang="fr-FR" sz="1200" baseline="0" dirty="0">
                  <a:solidFill>
                    <a:schemeClr val="tx1"/>
                  </a:solidFill>
                  <a:latin typeface="+mj-lt"/>
                  <a:cs typeface="Segoe UI" pitchFamily="34" charset="0"/>
                </a:defRPr>
              </a:lvl5pPr>
              <a:lvl6pPr marL="1455841" indent="-146886" algn="just" defTabSz="593121" rtl="0" eaLnBrk="1" fontAlgn="base" hangingPunct="1">
                <a:lnSpc>
                  <a:spcPct val="130000"/>
                </a:lnSpc>
                <a:spcBef>
                  <a:spcPct val="20000"/>
                </a:spcBef>
                <a:spcAft>
                  <a:spcPct val="0"/>
                </a:spcAft>
                <a:buClr>
                  <a:srgbClr val="24246E"/>
                </a:buClr>
                <a:buFont typeface="Wingdings" pitchFamily="2" charset="2"/>
                <a:buChar char=""/>
                <a:defRPr sz="100">
                  <a:solidFill>
                    <a:srgbClr val="000000"/>
                  </a:solidFill>
                  <a:latin typeface="+mn-lt"/>
                </a:defRPr>
              </a:lvl6pPr>
              <a:lvl7pPr marL="1576698" indent="0" algn="just" defTabSz="593121" rtl="0" eaLnBrk="1" fontAlgn="base" hangingPunct="1">
                <a:lnSpc>
                  <a:spcPct val="130000"/>
                </a:lnSpc>
                <a:spcBef>
                  <a:spcPct val="20000"/>
                </a:spcBef>
                <a:spcAft>
                  <a:spcPct val="0"/>
                </a:spcAft>
                <a:buClr>
                  <a:srgbClr val="24246E"/>
                </a:buClr>
                <a:buFont typeface="Wingdings" pitchFamily="2" charset="2"/>
                <a:buNone/>
                <a:defRPr sz="1700">
                  <a:solidFill>
                    <a:srgbClr val="000000"/>
                  </a:solidFill>
                  <a:latin typeface="+mn-lt"/>
                </a:defRPr>
              </a:lvl7pPr>
              <a:lvl8pPr marL="1844436" indent="0" algn="just" defTabSz="593121" rtl="0" eaLnBrk="1" fontAlgn="base" hangingPunct="1">
                <a:lnSpc>
                  <a:spcPct val="130000"/>
                </a:lnSpc>
                <a:spcBef>
                  <a:spcPct val="20000"/>
                </a:spcBef>
                <a:spcAft>
                  <a:spcPct val="0"/>
                </a:spcAft>
                <a:buClr>
                  <a:srgbClr val="24246E"/>
                </a:buClr>
                <a:buFont typeface="Wingdings" pitchFamily="2" charset="2"/>
                <a:buNone/>
                <a:defRPr kumimoji="0" lang="fr-FR" sz="1396" b="0" i="0" u="none" strike="noStrike" kern="1200" cap="none" spc="0" normalizeH="0" baseline="0" noProof="0" dirty="0">
                  <a:ln>
                    <a:noFill/>
                  </a:ln>
                  <a:solidFill>
                    <a:schemeClr val="tx1"/>
                  </a:solidFill>
                  <a:effectLst/>
                  <a:uLnTx/>
                  <a:uFillTx/>
                  <a:latin typeface="+mn-lt"/>
                  <a:cs typeface="Calibri Light" panose="020F0302020204030204" pitchFamily="34" charset="0"/>
                </a:defRPr>
              </a:lvl8pPr>
              <a:lvl9pPr marL="2259063" indent="-146886" algn="just" defTabSz="593121" rtl="0" eaLnBrk="1" fontAlgn="base" hangingPunct="1">
                <a:lnSpc>
                  <a:spcPct val="130000"/>
                </a:lnSpc>
                <a:spcBef>
                  <a:spcPct val="20000"/>
                </a:spcBef>
                <a:spcAft>
                  <a:spcPct val="0"/>
                </a:spcAft>
                <a:buClr>
                  <a:srgbClr val="24246E"/>
                </a:buClr>
                <a:buFont typeface="Wingdings" pitchFamily="2" charset="2"/>
                <a:buChar char=""/>
                <a:defRPr sz="844">
                  <a:solidFill>
                    <a:srgbClr val="000000"/>
                  </a:solidFill>
                  <a:latin typeface="+mn-lt"/>
                </a:defRPr>
              </a:lvl9pPr>
            </a:lstStyle>
            <a:p>
              <a:pPr marL="361950" marR="0" lvl="0" indent="-276225" algn="just" defTabSz="1023179" rtl="0" eaLnBrk="1" fontAlgn="auto" latinLnBrk="0" hangingPunct="1">
                <a:lnSpc>
                  <a:spcPct val="100000"/>
                </a:lnSpc>
                <a:spcBef>
                  <a:spcPts val="1197"/>
                </a:spcBef>
                <a:spcAft>
                  <a:spcPts val="0"/>
                </a:spcAft>
                <a:buClr>
                  <a:srgbClr val="E62930"/>
                </a:buClr>
                <a:buSzPct val="100000"/>
                <a:buFontTx/>
                <a:buBlip>
                  <a:blip r:embed="rId3"/>
                </a:buBlip>
                <a:tabLst/>
                <a:defRPr/>
              </a:pPr>
              <a:r>
                <a:rPr kumimoji="0" lang="fr-FR" sz="1600" b="0" i="0" u="none" strike="noStrike" kern="1200" cap="none" spc="0" normalizeH="0" baseline="0" noProof="0" dirty="0">
                  <a:ln>
                    <a:noFill/>
                  </a:ln>
                  <a:solidFill>
                    <a:srgbClr val="35383B"/>
                  </a:solidFill>
                  <a:effectLst/>
                  <a:uLnTx/>
                  <a:uFillTx/>
                  <a:latin typeface="Calibri Light"/>
                  <a:ea typeface="+mn-ea"/>
                  <a:cs typeface="Calibri Light" panose="020F0302020204030204" pitchFamily="34" charset="0"/>
                </a:rPr>
                <a:t>Mettre en place un </a:t>
              </a:r>
              <a:r>
                <a:rPr kumimoji="0" lang="fr-FR" sz="1600" b="1" i="0" u="none" strike="noStrike" kern="1200" cap="none" spc="0" normalizeH="0" baseline="0" noProof="0" dirty="0">
                  <a:ln>
                    <a:noFill/>
                  </a:ln>
                  <a:solidFill>
                    <a:srgbClr val="C00000"/>
                  </a:solidFill>
                  <a:effectLst/>
                  <a:uLnTx/>
                  <a:uFillTx/>
                  <a:latin typeface="Calibri Light"/>
                  <a:ea typeface="+mn-ea"/>
                  <a:cs typeface="Calibri Light" panose="020F0302020204030204" pitchFamily="34" charset="0"/>
                </a:rPr>
                <a:t>outil </a:t>
              </a:r>
              <a:r>
                <a:rPr lang="fr-FR" sz="1600" b="1" dirty="0">
                  <a:solidFill>
                    <a:srgbClr val="C00000"/>
                  </a:solidFill>
                </a:rPr>
                <a:t>de suivi de la charge de travail </a:t>
              </a:r>
              <a:r>
                <a:rPr lang="fr-FR" sz="1600" dirty="0"/>
                <a:t>pour que la </a:t>
              </a:r>
              <a:r>
                <a:rPr lang="fr-FR" sz="1600" b="1" dirty="0">
                  <a:solidFill>
                    <a:srgbClr val="C00000"/>
                  </a:solidFill>
                </a:rPr>
                <a:t>régulation</a:t>
              </a:r>
              <a:r>
                <a:rPr lang="fr-FR" sz="1600" dirty="0"/>
                <a:t> de la charge soit réelle dans les semaines à venir. Des indicateurs-clés d’activité sembleraient pouvoir être utilisés.</a:t>
              </a:r>
            </a:p>
            <a:p>
              <a:pPr marL="361950" marR="0" lvl="0" indent="-276225" algn="just" defTabSz="1023179" rtl="0" eaLnBrk="1" fontAlgn="auto" latinLnBrk="0" hangingPunct="1">
                <a:lnSpc>
                  <a:spcPct val="100000"/>
                </a:lnSpc>
                <a:spcBef>
                  <a:spcPts val="1197"/>
                </a:spcBef>
                <a:spcAft>
                  <a:spcPts val="0"/>
                </a:spcAft>
                <a:buClr>
                  <a:srgbClr val="E62930"/>
                </a:buClr>
                <a:buSzPct val="100000"/>
                <a:buFontTx/>
                <a:buBlip>
                  <a:blip r:embed="rId3"/>
                </a:buBlip>
                <a:tabLst/>
                <a:defRPr/>
              </a:pPr>
              <a:r>
                <a:rPr kumimoji="0" lang="fr-FR" b="1" i="0" u="none" strike="noStrike" kern="1200" cap="none" spc="0" normalizeH="0" baseline="0" noProof="0" dirty="0">
                  <a:ln>
                    <a:noFill/>
                  </a:ln>
                  <a:solidFill>
                    <a:srgbClr val="C00000"/>
                  </a:solidFill>
                  <a:effectLst/>
                  <a:uLnTx/>
                  <a:uFillTx/>
                  <a:latin typeface="Calibri Light"/>
                  <a:ea typeface="+mn-ea"/>
                  <a:cs typeface="Calibri Light" panose="020F0302020204030204" pitchFamily="34" charset="0"/>
                </a:rPr>
                <a:t>Préparer et conduire de manière structurée la transmission des savoirs</a:t>
              </a:r>
              <a:r>
                <a:rPr kumimoji="0" lang="fr-FR" b="0" i="0" u="none" strike="noStrike" kern="1200" cap="none" spc="0" normalizeH="0" baseline="0" noProof="0" dirty="0">
                  <a:ln>
                    <a:noFill/>
                  </a:ln>
                  <a:solidFill>
                    <a:srgbClr val="35383B"/>
                  </a:solidFill>
                  <a:effectLst/>
                  <a:uLnTx/>
                  <a:uFillTx/>
                  <a:latin typeface="Calibri Light"/>
                  <a:ea typeface="+mn-ea"/>
                  <a:cs typeface="Calibri Light" panose="020F0302020204030204" pitchFamily="34" charset="0"/>
                </a:rPr>
                <a:t>. </a:t>
              </a:r>
              <a:r>
                <a:rPr lang="fr-FR" sz="1600" dirty="0"/>
                <a:t>Si les collaborateurs doivent y contribuer, que leur temps de travail soit aménagé en conséquence.</a:t>
              </a:r>
              <a:endParaRPr kumimoji="0" lang="fr-FR" sz="1600" b="0" i="0" u="none" strike="noStrike" kern="1200" cap="none" spc="0" normalizeH="0" baseline="0" noProof="0" dirty="0">
                <a:ln>
                  <a:noFill/>
                </a:ln>
                <a:solidFill>
                  <a:srgbClr val="35383B"/>
                </a:solidFill>
                <a:effectLst/>
                <a:uLnTx/>
                <a:uFillTx/>
                <a:latin typeface="Calibri Light"/>
                <a:ea typeface="+mn-ea"/>
                <a:cs typeface="Calibri Light" panose="020F0302020204030204" pitchFamily="34" charset="0"/>
              </a:endParaRPr>
            </a:p>
          </p:txBody>
        </p:sp>
        <p:sp>
          <p:nvSpPr>
            <p:cNvPr id="7" name="preconisation_titre">
              <a:extLst>
                <a:ext uri="{FF2B5EF4-FFF2-40B4-BE49-F238E27FC236}">
                  <a16:creationId xmlns:a16="http://schemas.microsoft.com/office/drawing/2014/main" id="{3B91373D-D4F4-BD13-C935-312F491F1E20}"/>
                </a:ext>
              </a:extLst>
            </p:cNvPr>
            <p:cNvSpPr/>
            <p:nvPr/>
          </p:nvSpPr>
          <p:spPr>
            <a:xfrm>
              <a:off x="4832337" y="2046866"/>
              <a:ext cx="2688941" cy="212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accent1"/>
                  </a:solidFill>
                  <a:latin typeface="Calibri" panose="020F0502020204030204" pitchFamily="34" charset="0"/>
                  <a:cs typeface="Calibri" panose="020F0502020204030204" pitchFamily="34" charset="0"/>
                </a:rPr>
                <a:t>RECOMMANDATION</a:t>
              </a:r>
            </a:p>
          </p:txBody>
        </p:sp>
        <p:pic>
          <p:nvPicPr>
            <p:cNvPr id="8" name="preconisation_logo">
              <a:extLst>
                <a:ext uri="{FF2B5EF4-FFF2-40B4-BE49-F238E27FC236}">
                  <a16:creationId xmlns:a16="http://schemas.microsoft.com/office/drawing/2014/main" id="{4D8E3846-9D0B-7068-5ACC-B031A768D0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0784" y="1542866"/>
              <a:ext cx="851072" cy="749629"/>
            </a:xfrm>
            <a:prstGeom prst="rect">
              <a:avLst/>
            </a:prstGeom>
          </p:spPr>
        </p:pic>
      </p:grpSp>
    </p:spTree>
    <p:extLst>
      <p:ext uri="{BB962C8B-B14F-4D97-AF65-F5344CB8AC3E}">
        <p14:creationId xmlns:p14="http://schemas.microsoft.com/office/powerpoint/2010/main" val="42624326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368000"/>
            <a:ext cx="12204000" cy="5613821"/>
          </a:xfrm>
        </p:spPr>
        <p:txBody>
          <a:bodyPr/>
          <a:lstStyle/>
          <a:p>
            <a:r>
              <a:rPr lang="fr-FR" dirty="0"/>
              <a:t>Dans </a:t>
            </a:r>
            <a:r>
              <a:rPr lang="fr-FR" b="1" u="sng" dirty="0"/>
              <a:t>GBTO/CLD/CXS/CMO</a:t>
            </a:r>
            <a:r>
              <a:rPr lang="fr-FR" dirty="0"/>
              <a:t>, </a:t>
            </a:r>
            <a:r>
              <a:rPr lang="fr-FR" b="1" dirty="0"/>
              <a:t>5 postes sur 10 </a:t>
            </a:r>
            <a:r>
              <a:rPr lang="fr-FR" dirty="0"/>
              <a:t>(soit 50,0% de la base existant à la création) seraient supprimés. 4 postes seraient supprimés par délocalisation d’activités et 1 poste serait supprimé à cause de la fin de projets, en l’occurrence le programme de transformation CXK (CLIENT CENTRICITY).</a:t>
            </a:r>
          </a:p>
          <a:p>
            <a:r>
              <a:rPr lang="fr-FR" dirty="0"/>
              <a:t>Les tâches d’embarquement des clients du réseau France traitant avec la salle de marché sont déjà majoritairement délocalisées en Inde. Le reste de cette activité à GBTO/CLD/CXS/CMO serait aussi délocalisé. Cela concernerait 2 postes.</a:t>
            </a:r>
          </a:p>
          <a:p>
            <a:r>
              <a:rPr lang="fr-FR" dirty="0"/>
              <a:t>Le support au MIDDLE OFFICE de SGRF serait délocalisé à Bucarest. Cela concernerait 2 postes.</a:t>
            </a:r>
          </a:p>
          <a:p>
            <a:r>
              <a:rPr lang="fr-FR" dirty="0"/>
              <a:t>Dans </a:t>
            </a:r>
            <a:r>
              <a:rPr lang="fr-FR" b="1" u="sng" dirty="0"/>
              <a:t>GBTO/CLD/CXS/TRA</a:t>
            </a:r>
            <a:r>
              <a:rPr lang="fr-FR" dirty="0"/>
              <a:t>, </a:t>
            </a:r>
            <a:r>
              <a:rPr lang="fr-FR" b="1" dirty="0"/>
              <a:t>2 postes sur 10 </a:t>
            </a:r>
            <a:r>
              <a:rPr lang="fr-FR" dirty="0"/>
              <a:t>(soit 20,0% de la base existant à la création) seraient supprimés. Les 2 suppressions seraient motivées de la même manière par l’atterrissage du programme de transformation CXK mentionné plus haut.</a:t>
            </a:r>
          </a:p>
          <a:p>
            <a:r>
              <a:rPr lang="fr-FR" dirty="0"/>
              <a:t>Dans </a:t>
            </a:r>
            <a:r>
              <a:rPr lang="fr-FR" b="1" u="sng" dirty="0"/>
              <a:t>GBTO/CLD/DIR</a:t>
            </a:r>
            <a:r>
              <a:rPr lang="fr-FR" dirty="0"/>
              <a:t>, </a:t>
            </a:r>
            <a:r>
              <a:rPr lang="fr-FR" b="1" dirty="0"/>
              <a:t>5 postes sur 12 </a:t>
            </a:r>
            <a:r>
              <a:rPr lang="fr-FR" dirty="0"/>
              <a:t>(soit 41,7% de la base existant à la création) seraient supprimés et 1 poste serait créé. 5 postes seraient supprimés par simplification de l’organisation et allègement de la ligne managériale.</a:t>
            </a:r>
          </a:p>
          <a:p>
            <a:r>
              <a:rPr lang="fr-FR" dirty="0"/>
              <a:t>1 poste de responsable partant en retraite ne serait pas conservé, 1 poste de CHIEF INFORMATION OFFICER serait supprimé du fait du transfert des équipes GBSU/CLD/CIT/ITS vers GBTO/CIO, 1 poste de responsable de pôle supprimé et parti en mobilité serait supprimé, 1 poste de secrétaire serait supprimé du fait des changements d’organisation opérés et 1 poste de chef de projet Expérience employé, qui se justifiait dans la période de transformation intense des 5 dernières années, est supprimé du fait de l’atterrissage de cette transformation.</a:t>
            </a:r>
          </a:p>
          <a:p>
            <a:r>
              <a:rPr lang="fr-FR" dirty="0"/>
              <a:t>Dans </a:t>
            </a:r>
            <a:r>
              <a:rPr lang="fr-FR" b="1" u="sng" dirty="0"/>
              <a:t>GBTO/CLD/KYC/ECM</a:t>
            </a:r>
            <a:r>
              <a:rPr lang="fr-FR" dirty="0"/>
              <a:t>, </a:t>
            </a:r>
            <a:r>
              <a:rPr lang="fr-FR" b="1" dirty="0"/>
              <a:t>3 postes sur 22 </a:t>
            </a:r>
            <a:r>
              <a:rPr lang="fr-FR" dirty="0"/>
              <a:t>(soit 13,6% de la base existant à la création) seraient supprimés. Les 3 suppressions seraient motivées par la fin des travaux d’intégration des banques du Groupe  dans les processus KYC pour 1 poste et par une baisse d’activité prévisionnelle consécutive à la réduction du portefeuille de clients pour 2 postes.</a:t>
            </a:r>
          </a:p>
          <a:p>
            <a:r>
              <a:rPr lang="fr-FR" dirty="0"/>
              <a:t>Dans </a:t>
            </a:r>
            <a:r>
              <a:rPr lang="fr-FR" b="1" u="sng" dirty="0"/>
              <a:t>GBTO/CLD/KYC/NCG</a:t>
            </a:r>
            <a:r>
              <a:rPr lang="fr-FR" dirty="0"/>
              <a:t>, 4</a:t>
            </a:r>
            <a:r>
              <a:rPr lang="fr-FR" b="1" dirty="0"/>
              <a:t> postes sur 20 </a:t>
            </a:r>
            <a:r>
              <a:rPr lang="fr-FR" dirty="0"/>
              <a:t>(soit 20,0% de la base existant à la création) seraient supprimés. 3 postes seraient supprimés par délocalisation d’activité et 1 poste par allègement de la ligne managériale.</a:t>
            </a: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Les principaux aspects de la réorganisation de GBTO/CLD (3/4)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58</a:t>
            </a:fld>
            <a:endParaRPr lang="fr-FR" altLang="fr-FR" dirty="0"/>
          </a:p>
        </p:txBody>
      </p:sp>
    </p:spTree>
    <p:extLst>
      <p:ext uri="{BB962C8B-B14F-4D97-AF65-F5344CB8AC3E}">
        <p14:creationId xmlns:p14="http://schemas.microsoft.com/office/powerpoint/2010/main" val="21612130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368000"/>
            <a:ext cx="12204000" cy="5613821"/>
          </a:xfrm>
        </p:spPr>
        <p:txBody>
          <a:bodyPr/>
          <a:lstStyle/>
          <a:p>
            <a:r>
              <a:rPr lang="fr-FR" dirty="0"/>
              <a:t>La délocalisation d’activité en Inde concerne les projets de suivi de la qualité des données, pour lesquels les 3 derniers postes qui étaient encore dans KYC/NCG à Paris sont supprimés. L’équipe indienne aurait atteint une maturité suffisante pour prendre en charge la totalité de cette activité.</a:t>
            </a:r>
          </a:p>
          <a:p>
            <a:r>
              <a:rPr lang="fr-FR" dirty="0"/>
              <a:t>L’allègement de la ligne managériale par la suppression d’1 poste de responsable d’équipe serait rendu possible par la délocalisation d’activité mentionnée ci-avant. </a:t>
            </a:r>
          </a:p>
          <a:p>
            <a:r>
              <a:rPr lang="fr-FR" dirty="0"/>
              <a:t>En conclusion, les suppressions de poste à CLD sont motivées par 2 raisons principales :</a:t>
            </a:r>
          </a:p>
          <a:p>
            <a:pPr lvl="1"/>
            <a:r>
              <a:rPr lang="fr-FR" sz="1500" dirty="0"/>
              <a:t>La réduction des coûts par la délocalisation d’activité et par l’allègement de ligne managériale.</a:t>
            </a:r>
          </a:p>
          <a:p>
            <a:pPr lvl="1"/>
            <a:r>
              <a:rPr lang="fr-FR" sz="1500" dirty="0"/>
              <a:t>La baisse d’activité advenue et à venir, due notamment à la fin du programme très important de remédiation engagé il y a 6-7 ans.</a:t>
            </a:r>
          </a:p>
          <a:p>
            <a:r>
              <a:rPr lang="fr-FR" dirty="0"/>
              <a:t>Cette baisse se matérialise nettement dans l’évolution des budgets de CLD :</a:t>
            </a:r>
          </a:p>
          <a:p>
            <a:pPr lvl="1"/>
            <a:r>
              <a:rPr lang="fr-FR" sz="1500" dirty="0"/>
              <a:t>Pour le CHANGE, </a:t>
            </a:r>
            <a:r>
              <a:rPr lang="fr-FR" sz="1500" b="1" dirty="0"/>
              <a:t>entre 35 et 40 M€ </a:t>
            </a:r>
            <a:r>
              <a:rPr lang="fr-FR" sz="1500" dirty="0"/>
              <a:t>en 2019, </a:t>
            </a:r>
            <a:r>
              <a:rPr lang="fr-FR" sz="1500" b="1" dirty="0"/>
              <a:t>23,9 M€</a:t>
            </a:r>
            <a:r>
              <a:rPr lang="fr-FR" sz="1500" dirty="0"/>
              <a:t> en 2023, </a:t>
            </a:r>
            <a:r>
              <a:rPr lang="fr-FR" sz="1500" b="1" dirty="0"/>
              <a:t>18,8 M€</a:t>
            </a:r>
            <a:r>
              <a:rPr lang="fr-FR" sz="1500" dirty="0"/>
              <a:t> en 2024 et </a:t>
            </a:r>
            <a:r>
              <a:rPr lang="fr-FR" sz="1500" b="1" dirty="0"/>
              <a:t>14 M€</a:t>
            </a:r>
            <a:r>
              <a:rPr lang="fr-FR" sz="1500" dirty="0"/>
              <a:t> environ en prévision pour 2025.</a:t>
            </a:r>
          </a:p>
          <a:p>
            <a:pPr lvl="1"/>
            <a:r>
              <a:rPr lang="fr-FR" sz="1500" dirty="0"/>
              <a:t>Quasi disparition du CTA.</a:t>
            </a:r>
          </a:p>
          <a:p>
            <a:pPr lvl="1"/>
            <a:r>
              <a:rPr lang="fr-FR" sz="1500" dirty="0"/>
              <a:t>Pour le budget global de CLD, </a:t>
            </a:r>
            <a:r>
              <a:rPr lang="fr-FR" sz="1500" b="1" dirty="0"/>
              <a:t>125 M€</a:t>
            </a:r>
            <a:r>
              <a:rPr lang="fr-FR" sz="1500" dirty="0"/>
              <a:t> en 2023, </a:t>
            </a:r>
            <a:r>
              <a:rPr lang="fr-FR" sz="1500" b="1" dirty="0"/>
              <a:t>119 M€</a:t>
            </a:r>
            <a:r>
              <a:rPr lang="fr-FR" sz="1500" dirty="0"/>
              <a:t> en 2024 et </a:t>
            </a:r>
            <a:r>
              <a:rPr lang="fr-FR" sz="1500" b="1" dirty="0"/>
              <a:t>105 M€</a:t>
            </a:r>
            <a:r>
              <a:rPr lang="fr-FR" sz="1500" dirty="0"/>
              <a:t> en prévision pour 2025, soit </a:t>
            </a:r>
            <a:r>
              <a:rPr lang="fr-FR" sz="1500" b="1" dirty="0"/>
              <a:t>-16% en 2 ans</a:t>
            </a:r>
            <a:r>
              <a:rPr lang="fr-FR" sz="1500" dirty="0"/>
              <a:t>. </a:t>
            </a: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Les principaux aspects de la réorganisation de GBTO/CLD (4/4)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59</a:t>
            </a:fld>
            <a:endParaRPr lang="fr-FR" altLang="fr-FR" dirty="0"/>
          </a:p>
        </p:txBody>
      </p:sp>
    </p:spTree>
    <p:extLst>
      <p:ext uri="{BB962C8B-B14F-4D97-AF65-F5344CB8AC3E}">
        <p14:creationId xmlns:p14="http://schemas.microsoft.com/office/powerpoint/2010/main" val="428552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396457"/>
            <a:ext cx="12204000" cy="5613821"/>
          </a:xfrm>
        </p:spPr>
        <p:txBody>
          <a:bodyPr/>
          <a:lstStyle/>
          <a:p>
            <a:pPr>
              <a:lnSpc>
                <a:spcPct val="107000"/>
              </a:lnSpc>
              <a:spcAft>
                <a:spcPts val="800"/>
              </a:spcAft>
            </a:pPr>
            <a:r>
              <a:rPr lang="fr-FR" dirty="0"/>
              <a:t>Comme les autres SU dont la réorganisation affecte les Services centraux parisiens, celle de GBSU répond à l’objurgation formulée par le Directeur Général du Groupe lors du SG CAPITAL MARKETS DAY du 18 septembre dernier, enjoignant aux BU/SU de </a:t>
            </a:r>
            <a:r>
              <a:rPr lang="fr-FR" b="1" dirty="0"/>
              <a:t>faire 1,7 Md € d’économies brutes sur les coûts, dont 0,6 Md € sur l’IT, entre 2022 et 2026</a:t>
            </a:r>
            <a:r>
              <a:rPr lang="fr-FR" dirty="0"/>
              <a:t>.</a:t>
            </a:r>
          </a:p>
          <a:p>
            <a:pPr>
              <a:lnSpc>
                <a:spcPct val="107000"/>
              </a:lnSpc>
              <a:spcAft>
                <a:spcPts val="800"/>
              </a:spcAft>
            </a:pPr>
            <a:r>
              <a:rPr lang="fr-FR" dirty="0"/>
              <a:t>L’effort à fournir pour satisfaire à cette injonction se traduirait par une réduction moyenne de </a:t>
            </a:r>
            <a:r>
              <a:rPr lang="fr-FR" b="1" dirty="0"/>
              <a:t>-9,4% des coûts </a:t>
            </a:r>
            <a:r>
              <a:rPr lang="fr-FR" dirty="0"/>
              <a:t>par rapport à la base de 2022. Et même en tenant compte de l’éruption inflationniste de 2022 et 2023, l’effort à fournir est extrêmement soutenu. </a:t>
            </a:r>
          </a:p>
          <a:p>
            <a:pPr>
              <a:lnSpc>
                <a:spcPct val="107000"/>
              </a:lnSpc>
              <a:spcAft>
                <a:spcPts val="800"/>
              </a:spcAft>
            </a:pPr>
            <a:r>
              <a:rPr lang="fr-FR" dirty="0"/>
              <a:t>La déclinaison du montant des économies à réaliser dans son périmètre d’activité est d’autant plus douloureuse pour GBSU qu’il s’agit de contribuer non seulement aux 1,7 Md € d’économies globales, mais aussi aux 0,6 Md € d’économies brutes imposées à l’IT. </a:t>
            </a:r>
          </a:p>
          <a:p>
            <a:pPr>
              <a:lnSpc>
                <a:spcPct val="107000"/>
              </a:lnSpc>
              <a:spcAft>
                <a:spcPts val="800"/>
              </a:spcAft>
            </a:pPr>
            <a:r>
              <a:rPr lang="fr-FR" dirty="0"/>
              <a:t>Or, dans la structure de coûts de GBSU en 2022 qui représentaient </a:t>
            </a:r>
            <a:r>
              <a:rPr lang="fr-FR" b="1" dirty="0"/>
              <a:t>1.375 M€</a:t>
            </a:r>
            <a:r>
              <a:rPr lang="fr-FR" dirty="0"/>
              <a:t>, les coûts de l’IT pesaient </a:t>
            </a:r>
            <a:r>
              <a:rPr lang="fr-FR" b="1" dirty="0"/>
              <a:t>61,2%</a:t>
            </a:r>
            <a:r>
              <a:rPr lang="fr-FR" dirty="0"/>
              <a:t>. Ainsi, du seul fait du poids des coûts IT de GBSU dans ceux du Groupe, GBSU aurait à économiser </a:t>
            </a:r>
            <a:r>
              <a:rPr lang="fr-FR" b="1" dirty="0"/>
              <a:t>entre 101 M€ et 109 M€ </a:t>
            </a:r>
            <a:r>
              <a:rPr lang="fr-FR" dirty="0"/>
              <a:t>sur ses coûts IT entre 2022 et 2026.</a:t>
            </a:r>
          </a:p>
          <a:p>
            <a:pPr>
              <a:lnSpc>
                <a:spcPct val="107000"/>
              </a:lnSpc>
              <a:spcAft>
                <a:spcPts val="800"/>
              </a:spcAft>
            </a:pPr>
            <a:r>
              <a:rPr lang="fr-FR" dirty="0"/>
              <a:t>Comme, dans la nouvelle gouvernance de l’IT, ce sont RESG devenant GCOO et DFIN qui définissent conjointement la trajectoire d’économies que chaque BU/SU doit réaliser entre 2022 et 2026 sur ses coûts IT, il ressort que </a:t>
            </a:r>
            <a:r>
              <a:rPr lang="fr-FR" b="1" dirty="0"/>
              <a:t>l’objectif global d’économies brutes à réaliser par GBSU est de 180 M€</a:t>
            </a:r>
            <a:r>
              <a:rPr lang="fr-FR" dirty="0"/>
              <a:t>, soit </a:t>
            </a:r>
            <a:r>
              <a:rPr lang="fr-FR" b="1" dirty="0"/>
              <a:t>13,1% de ses coûts de 2022 </a:t>
            </a:r>
            <a:r>
              <a:rPr lang="fr-FR" dirty="0"/>
              <a:t>et </a:t>
            </a:r>
            <a:r>
              <a:rPr lang="fr-FR" b="1" dirty="0"/>
              <a:t>13,3% de ceux de 2023</a:t>
            </a:r>
            <a:r>
              <a:rPr lang="fr-FR" dirty="0"/>
              <a:t>.</a:t>
            </a:r>
          </a:p>
          <a:p>
            <a:pPr>
              <a:lnSpc>
                <a:spcPct val="107000"/>
              </a:lnSpc>
              <a:spcAft>
                <a:spcPts val="800"/>
              </a:spcAft>
            </a:pPr>
            <a:r>
              <a:rPr lang="fr-FR" dirty="0"/>
              <a:t>Dès l’été 2023, GBSU a engagé des actions visant à réduire ses coûts, et une réflexion d’ensemble pour atteindre l’objectif de réduction de coûts de 180 M€. À cet effet, une centaine de dirigeants et responsables de GBSU a planché sur le contenu de la réorganisation d’ensemble de GBSU, ainsi qu’aux bornes des Services centraux parisiens.</a:t>
            </a:r>
          </a:p>
          <a:p>
            <a:pPr>
              <a:lnSpc>
                <a:spcPct val="107000"/>
              </a:lnSpc>
              <a:spcAft>
                <a:spcPts val="800"/>
              </a:spcAft>
            </a:pPr>
            <a:r>
              <a:rPr lang="fr-FR" dirty="0"/>
              <a:t>Cet aréopage a fait un travail minutieux pour exploiter tous les leviers d’économie disponibles et </a:t>
            </a:r>
            <a:r>
              <a:rPr lang="fr-FR" b="1" dirty="0"/>
              <a:t>pour reconfigurer des quelques départements</a:t>
            </a:r>
            <a:r>
              <a:rPr lang="fr-FR" dirty="0"/>
              <a:t>.</a:t>
            </a: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GBSU s’est assigné l’objectif de faire 180 M€ d’économies entre 2022 et 2026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dirty="0"/>
              <a:t>SG - Réorganisation des BU/SU - CSEE des Services Centraux Parisiens – La réorganisation de RESG - Avril 2024</a:t>
            </a:r>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6</a:t>
            </a:fld>
            <a:endParaRPr lang="fr-FR" altLang="fr-FR" dirty="0"/>
          </a:p>
        </p:txBody>
      </p:sp>
    </p:spTree>
    <p:extLst>
      <p:ext uri="{BB962C8B-B14F-4D97-AF65-F5344CB8AC3E}">
        <p14:creationId xmlns:p14="http://schemas.microsoft.com/office/powerpoint/2010/main" val="945993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CBA75B8-64C7-4B44-8500-D562C4044AF7}"/>
              </a:ext>
            </a:extLst>
          </p:cNvPr>
          <p:cNvSpPr>
            <a:spLocks noGrp="1"/>
          </p:cNvSpPr>
          <p:nvPr>
            <p:ph type="body" sz="quarter" idx="11"/>
          </p:nvPr>
        </p:nvSpPr>
        <p:spPr>
          <a:xfrm>
            <a:off x="4775262" y="382338"/>
            <a:ext cx="8536298" cy="871215"/>
          </a:xfrm>
        </p:spPr>
        <p:txBody>
          <a:bodyPr>
            <a:normAutofit/>
          </a:bodyPr>
          <a:lstStyle/>
          <a:p>
            <a:r>
              <a:rPr lang="fr-FR" dirty="0"/>
              <a:t>Revue de la réorganisation de GBSU devenant GBTO</a:t>
            </a:r>
          </a:p>
        </p:txBody>
      </p:sp>
      <p:sp>
        <p:nvSpPr>
          <p:cNvPr id="3" name="Espace réservé du texte 2">
            <a:extLst>
              <a:ext uri="{FF2B5EF4-FFF2-40B4-BE49-F238E27FC236}">
                <a16:creationId xmlns:a16="http://schemas.microsoft.com/office/drawing/2014/main" id="{4D242FC0-8D89-45D7-B5A1-5DD01F37B2DD}"/>
              </a:ext>
            </a:extLst>
          </p:cNvPr>
          <p:cNvSpPr>
            <a:spLocks noGrp="1"/>
          </p:cNvSpPr>
          <p:nvPr>
            <p:ph type="body" sz="quarter" idx="12"/>
          </p:nvPr>
        </p:nvSpPr>
        <p:spPr>
          <a:xfrm>
            <a:off x="4775262" y="2756329"/>
            <a:ext cx="8022904" cy="1631092"/>
          </a:xfrm>
        </p:spPr>
        <p:txBody>
          <a:bodyPr>
            <a:normAutofit/>
          </a:bodyPr>
          <a:lstStyle/>
          <a:p>
            <a:r>
              <a:rPr lang="fr-FR" dirty="0"/>
              <a:t>La réorganisation de GBSU/MTR devenant GBTO/MAR</a:t>
            </a:r>
          </a:p>
        </p:txBody>
      </p:sp>
      <p:sp>
        <p:nvSpPr>
          <p:cNvPr id="4" name="Espace réservé du pied de page 3">
            <a:extLst>
              <a:ext uri="{FF2B5EF4-FFF2-40B4-BE49-F238E27FC236}">
                <a16:creationId xmlns:a16="http://schemas.microsoft.com/office/drawing/2014/main" id="{F787F61D-E450-419F-8A17-AC397A508B52}"/>
              </a:ext>
            </a:extLst>
          </p:cNvPr>
          <p:cNvSpPr>
            <a:spLocks noGrp="1"/>
          </p:cNvSpPr>
          <p:nvPr>
            <p:ph type="ftr" sz="quarter" idx="13"/>
          </p:nvPr>
        </p:nvSpPr>
        <p:spPr>
          <a:xfrm>
            <a:off x="2852620" y="7234766"/>
            <a:ext cx="10080000" cy="249385"/>
          </a:xfrm>
        </p:spPr>
        <p:txBody>
          <a:bodyPr/>
          <a:lstStyle/>
          <a:p>
            <a:r>
              <a:rPr lang="fr-FR"/>
              <a:t>SG - Réorganisation des BU/SU - CSEE des Services Centraux Parisiens – La réorganisation de RESG - Avril 2024</a:t>
            </a:r>
          </a:p>
        </p:txBody>
      </p:sp>
      <p:sp>
        <p:nvSpPr>
          <p:cNvPr id="5" name="Espace réservé du numéro de diapositive 4">
            <a:extLst>
              <a:ext uri="{FF2B5EF4-FFF2-40B4-BE49-F238E27FC236}">
                <a16:creationId xmlns:a16="http://schemas.microsoft.com/office/drawing/2014/main" id="{3D3C6882-E342-43E1-8B9A-BACDF799B472}"/>
              </a:ext>
            </a:extLst>
          </p:cNvPr>
          <p:cNvSpPr>
            <a:spLocks noGrp="1"/>
          </p:cNvSpPr>
          <p:nvPr>
            <p:ph type="sldNum" sz="quarter" idx="14"/>
          </p:nvPr>
        </p:nvSpPr>
        <p:spPr>
          <a:xfrm>
            <a:off x="13047856" y="7258579"/>
            <a:ext cx="520683" cy="213823"/>
          </a:xfrm>
        </p:spPr>
        <p:txBody>
          <a:bodyPr/>
          <a:lstStyle/>
          <a:p>
            <a:fld id="{FD495AF3-2BE3-4F2F-A3F0-65C3F202E4D2}" type="slidenum">
              <a:rPr lang="fr-FR" altLang="fr-FR" smtClean="0"/>
              <a:pPr/>
              <a:t>60</a:t>
            </a:fld>
            <a:endParaRPr lang="fr-FR" altLang="fr-FR" dirty="0"/>
          </a:p>
        </p:txBody>
      </p:sp>
    </p:spTree>
    <p:extLst>
      <p:ext uri="{BB962C8B-B14F-4D97-AF65-F5344CB8AC3E}">
        <p14:creationId xmlns:p14="http://schemas.microsoft.com/office/powerpoint/2010/main" val="29625311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260000"/>
            <a:ext cx="12204000" cy="5613821"/>
          </a:xfrm>
        </p:spPr>
        <p:txBody>
          <a:bodyPr/>
          <a:lstStyle/>
          <a:p>
            <a:r>
              <a:rPr lang="fr-FR" dirty="0"/>
              <a:t>La mission de MTR consiste à réaliser tous les traitements POST TRADE, avec le support IT qui leur est nécessaire, des opérations de marché faites par les BU MARK et GLBA</a:t>
            </a:r>
            <a:r>
              <a:rPr lang="fr-FR" b="1" dirty="0"/>
              <a:t>, à l’exception de celles relevant des lignes d’activité EQUITY et FIXED INCOME</a:t>
            </a:r>
            <a:r>
              <a:rPr lang="fr-FR" dirty="0"/>
              <a:t>.</a:t>
            </a:r>
          </a:p>
          <a:p>
            <a:r>
              <a:rPr lang="fr-FR" dirty="0"/>
              <a:t>C’est une activité mondiale comptant </a:t>
            </a:r>
            <a:r>
              <a:rPr lang="fr-FR" b="1" dirty="0"/>
              <a:t>environ 1.700 ETP</a:t>
            </a:r>
            <a:r>
              <a:rPr lang="fr-FR" dirty="0"/>
              <a:t> employés en France, en Angleterre, au Canada, aux Etats-Unis, au Brésil, en Inde ou détachés au Japon, à Hong-Kong, à Singapour, en Corée du Sud, en Chine et à Taïwan.</a:t>
            </a:r>
          </a:p>
          <a:p>
            <a:r>
              <a:rPr lang="fr-FR" b="1" dirty="0"/>
              <a:t>L’effectif des équipes de MTR</a:t>
            </a:r>
            <a:r>
              <a:rPr lang="fr-FR" dirty="0"/>
              <a:t> logées dans les Services centraux parisiens </a:t>
            </a:r>
            <a:r>
              <a:rPr lang="fr-FR" b="1" dirty="0"/>
              <a:t>représente 234 postes de travail</a:t>
            </a:r>
            <a:r>
              <a:rPr lang="fr-FR" dirty="0"/>
              <a:t>.</a:t>
            </a:r>
          </a:p>
          <a:p>
            <a:r>
              <a:rPr lang="fr-FR" dirty="0"/>
              <a:t>Les différentes activités de MTR sont structurées par département :</a:t>
            </a:r>
          </a:p>
          <a:p>
            <a:pPr lvl="1"/>
            <a:r>
              <a:rPr lang="fr-FR" b="1" dirty="0"/>
              <a:t>Dans MTR/SEC</a:t>
            </a:r>
            <a:r>
              <a:rPr lang="fr-FR" dirty="0"/>
              <a:t>, le BACK OFFICE Titres pour </a:t>
            </a:r>
            <a:r>
              <a:rPr lang="fr-FR" b="1" dirty="0"/>
              <a:t>la gestion du règlement-livraison des titres </a:t>
            </a:r>
            <a:r>
              <a:rPr lang="fr-FR" dirty="0"/>
              <a:t>(SETTLEMENT) et de tous les processus liés, </a:t>
            </a:r>
            <a:r>
              <a:rPr lang="fr-FR" b="1" dirty="0"/>
              <a:t>avec environ 800 ETP</a:t>
            </a:r>
            <a:r>
              <a:rPr lang="fr-FR" dirty="0"/>
              <a:t>. Cette activité fut jusqu’en 2023 sous-traitée à APTP d’ACCENTURE. Dans les Services centraux parisiens, </a:t>
            </a:r>
            <a:r>
              <a:rPr lang="fr-FR" b="1" dirty="0"/>
              <a:t>MTR/SEC </a:t>
            </a:r>
            <a:r>
              <a:rPr lang="fr-FR" dirty="0"/>
              <a:t>compte</a:t>
            </a:r>
            <a:r>
              <a:rPr lang="fr-FR" b="1" dirty="0"/>
              <a:t> 49 postes de travail</a:t>
            </a:r>
            <a:r>
              <a:rPr lang="fr-FR" dirty="0"/>
              <a:t>.</a:t>
            </a:r>
            <a:endParaRPr lang="fr-FR" b="1" dirty="0"/>
          </a:p>
          <a:p>
            <a:pPr lvl="1"/>
            <a:r>
              <a:rPr lang="fr-FR" b="1" dirty="0"/>
              <a:t>Dans MTR/CCR</a:t>
            </a:r>
            <a:r>
              <a:rPr lang="fr-FR" dirty="0"/>
              <a:t>, </a:t>
            </a:r>
            <a:r>
              <a:rPr lang="fr-FR" b="1" dirty="0"/>
              <a:t>la gestion du collatéral </a:t>
            </a:r>
            <a:r>
              <a:rPr lang="fr-FR" dirty="0"/>
              <a:t>en cash ou en titres</a:t>
            </a:r>
            <a:r>
              <a:rPr lang="fr-FR" b="1" dirty="0"/>
              <a:t> et du risque de contrepartie</a:t>
            </a:r>
            <a:r>
              <a:rPr lang="fr-FR" dirty="0"/>
              <a:t> avec environ </a:t>
            </a:r>
            <a:r>
              <a:rPr lang="fr-FR" b="1" dirty="0"/>
              <a:t>300 ETP</a:t>
            </a:r>
            <a:r>
              <a:rPr lang="fr-FR" dirty="0"/>
              <a:t>. Dans les Services centraux parisiens, </a:t>
            </a:r>
            <a:r>
              <a:rPr lang="fr-FR" b="1" dirty="0"/>
              <a:t>MTR/CCR </a:t>
            </a:r>
            <a:r>
              <a:rPr lang="fr-FR" dirty="0"/>
              <a:t>compte</a:t>
            </a:r>
            <a:r>
              <a:rPr lang="fr-FR" b="1" dirty="0"/>
              <a:t> 61 postes de travail</a:t>
            </a:r>
            <a:r>
              <a:rPr lang="fr-FR" dirty="0"/>
              <a:t>.</a:t>
            </a:r>
          </a:p>
          <a:p>
            <a:pPr lvl="1"/>
            <a:r>
              <a:rPr lang="fr-FR" b="1" dirty="0"/>
              <a:t>Dans MTR/QTY</a:t>
            </a:r>
            <a:r>
              <a:rPr lang="fr-FR" dirty="0"/>
              <a:t>, </a:t>
            </a:r>
            <a:r>
              <a:rPr lang="fr-FR" b="1" dirty="0"/>
              <a:t>la gestion des réconciliations FRONT TO BACK</a:t>
            </a:r>
            <a:r>
              <a:rPr lang="fr-FR" dirty="0"/>
              <a:t> et des comptes SG versus les dépositaires </a:t>
            </a:r>
            <a:r>
              <a:rPr lang="fr-FR" b="1" dirty="0"/>
              <a:t>avec environ 120 ETP</a:t>
            </a:r>
            <a:r>
              <a:rPr lang="fr-FR" dirty="0"/>
              <a:t>, dont </a:t>
            </a:r>
            <a:r>
              <a:rPr lang="fr-FR" b="1" dirty="0"/>
              <a:t>12 postes </a:t>
            </a:r>
            <a:r>
              <a:rPr lang="fr-FR" dirty="0"/>
              <a:t>logés dans les Services centraux parisiens.</a:t>
            </a:r>
            <a:endParaRPr lang="fr-FR" b="1" dirty="0"/>
          </a:p>
          <a:p>
            <a:pPr lvl="1"/>
            <a:r>
              <a:rPr lang="fr-FR" b="1" dirty="0"/>
              <a:t>Dans MTR/GPM</a:t>
            </a:r>
            <a:r>
              <a:rPr lang="fr-FR" dirty="0"/>
              <a:t>, </a:t>
            </a:r>
            <a:r>
              <a:rPr lang="fr-FR" b="1" dirty="0"/>
              <a:t>le suivi des positions de trésorerie </a:t>
            </a:r>
            <a:r>
              <a:rPr lang="fr-FR" dirty="0"/>
              <a:t>et la réconciliation des flux avec </a:t>
            </a:r>
            <a:r>
              <a:rPr lang="fr-FR" b="1" dirty="0"/>
              <a:t>environ 200 ETP</a:t>
            </a:r>
            <a:r>
              <a:rPr lang="fr-FR" dirty="0"/>
              <a:t>, dont </a:t>
            </a:r>
            <a:r>
              <a:rPr lang="fr-FR" b="1" dirty="0"/>
              <a:t>36 postes </a:t>
            </a:r>
            <a:r>
              <a:rPr lang="fr-FR" dirty="0"/>
              <a:t>logés dans les Services centraux parisiens.</a:t>
            </a:r>
          </a:p>
          <a:p>
            <a:pPr lvl="1"/>
            <a:r>
              <a:rPr lang="fr-FR" b="1" dirty="0"/>
              <a:t>Dans MTR/RPM, la supervision de la production et des risques IT </a:t>
            </a:r>
            <a:r>
              <a:rPr lang="fr-FR" dirty="0"/>
              <a:t>pour la BU MARK. Dans les Services centraux parisiens, MTR/RPM compte </a:t>
            </a:r>
            <a:r>
              <a:rPr lang="fr-FR" b="1" dirty="0"/>
              <a:t>8 postes</a:t>
            </a:r>
            <a:r>
              <a:rPr lang="fr-FR" dirty="0"/>
              <a:t>.</a:t>
            </a:r>
          </a:p>
          <a:p>
            <a:pPr lvl="1"/>
            <a:r>
              <a:rPr lang="fr-FR" b="1" dirty="0"/>
              <a:t>Dans MTR/TRS</a:t>
            </a:r>
            <a:r>
              <a:rPr lang="fr-FR" dirty="0"/>
              <a:t>, </a:t>
            </a:r>
            <a:r>
              <a:rPr lang="fr-FR" b="1" dirty="0"/>
              <a:t>le développement de fonctionnalités applicatives</a:t>
            </a:r>
            <a:r>
              <a:rPr lang="fr-FR" dirty="0"/>
              <a:t> pour le portefeuille d’environ 200 applications de la BU MARK. Dans les Services centraux parisiens, MTR/TRS compte </a:t>
            </a:r>
            <a:r>
              <a:rPr lang="fr-FR" b="1" dirty="0"/>
              <a:t>28 postes de travail</a:t>
            </a:r>
            <a:r>
              <a:rPr lang="fr-FR" dirty="0"/>
              <a:t>.</a:t>
            </a:r>
            <a:endParaRPr lang="fr-FR" b="1" dirty="0"/>
          </a:p>
          <a:p>
            <a:pPr lvl="1"/>
            <a:r>
              <a:rPr lang="fr-FR" b="1" dirty="0"/>
              <a:t>Dans MTR/PJT, le pilotage des programmes de transformation stratégique </a:t>
            </a:r>
            <a:r>
              <a:rPr lang="fr-FR" dirty="0"/>
              <a:t>dédiés ou transversaux aux plates-formes de services de EQD, de FFC et de MTR. Dans les Services centraux parisiens, MTR/SEC compte </a:t>
            </a:r>
            <a:r>
              <a:rPr lang="fr-FR" b="1" dirty="0"/>
              <a:t>9 postes de travail</a:t>
            </a:r>
            <a:r>
              <a:rPr lang="fr-FR" dirty="0"/>
              <a:t>.</a:t>
            </a:r>
            <a:endParaRPr lang="fr-FR" b="1" dirty="0"/>
          </a:p>
          <a:p>
            <a:pPr lvl="1"/>
            <a:r>
              <a:rPr lang="fr-FR" b="1" dirty="0"/>
              <a:t>Dans MTR/QPM</a:t>
            </a:r>
            <a:r>
              <a:rPr lang="fr-FR" dirty="0"/>
              <a:t>, </a:t>
            </a:r>
            <a:r>
              <a:rPr lang="fr-FR" b="1" dirty="0"/>
              <a:t>le suivi des recommandations LOD2, LOD3, LOD4, des régulateurs et du NEW PRODUCT COMMITTEE</a:t>
            </a:r>
            <a:r>
              <a:rPr lang="fr-FR" dirty="0"/>
              <a:t>. Dans les Services centraux parisiens, MTR/QPM compte </a:t>
            </a:r>
            <a:r>
              <a:rPr lang="fr-FR" b="1" dirty="0"/>
              <a:t>13 postes de travail</a:t>
            </a:r>
            <a:r>
              <a:rPr lang="fr-FR" dirty="0"/>
              <a:t>.</a:t>
            </a:r>
            <a:endParaRPr lang="fr-FR" b="1" dirty="0"/>
          </a:p>
          <a:p>
            <a:pPr lvl="1"/>
            <a:r>
              <a:rPr lang="fr-FR" dirty="0"/>
              <a:t>Dans </a:t>
            </a:r>
            <a:r>
              <a:rPr lang="fr-FR" b="1" dirty="0"/>
              <a:t>MTR/DAT/ITS </a:t>
            </a:r>
            <a:r>
              <a:rPr lang="fr-FR" dirty="0"/>
              <a:t>(</a:t>
            </a:r>
            <a:r>
              <a:rPr lang="fr-FR" b="1" dirty="0"/>
              <a:t>10 postes </a:t>
            </a:r>
            <a:r>
              <a:rPr lang="fr-FR" dirty="0"/>
              <a:t>dans les Services centraux parisiens), le suivi de l’exploitation IT des entrepôts de données (DATALAKE) pour GBIS.</a:t>
            </a:r>
          </a:p>
          <a:p>
            <a:endParaRPr lang="fr-FR" dirty="0"/>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Présentation de l’activité et de l’organisation de GBSU/MTR (</a:t>
            </a:r>
            <a:r>
              <a:rPr lang="fr-FR" i="1" dirty="0"/>
              <a:t>MARKET TRANSVERSAL</a:t>
            </a:r>
            <a:r>
              <a:rPr lang="fr-FR" dirty="0"/>
              <a:t>)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61</a:t>
            </a:fld>
            <a:endParaRPr lang="fr-FR" altLang="fr-FR" dirty="0"/>
          </a:p>
        </p:txBody>
      </p:sp>
    </p:spTree>
    <p:extLst>
      <p:ext uri="{BB962C8B-B14F-4D97-AF65-F5344CB8AC3E}">
        <p14:creationId xmlns:p14="http://schemas.microsoft.com/office/powerpoint/2010/main" val="29414175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368000"/>
            <a:ext cx="12204000" cy="5613821"/>
          </a:xfrm>
        </p:spPr>
        <p:txBody>
          <a:bodyPr/>
          <a:lstStyle/>
          <a:p>
            <a:r>
              <a:rPr lang="fr-FR" dirty="0"/>
              <a:t>Dans le cadre de la réflexion conduite pour améliorer l’efficacité opérationnelle et pour réduire les coûts de MTR, GBSU a modifié le portefeuille d’activités de ce département, en vue de développer des synergies et de rationaliser la ligne managériale, en y intégrant des activités POST TRADE transversales, hors EQUITY et FIXED INCOME, qui sont présentement logées dans d’autres départements de GBSU.</a:t>
            </a:r>
          </a:p>
          <a:p>
            <a:r>
              <a:rPr lang="fr-FR" dirty="0"/>
              <a:t>GBSU a aussi réalloué des équipes vers d’autres départements pour concentrer les compétences dédiées à une même thématique.</a:t>
            </a:r>
          </a:p>
          <a:p>
            <a:r>
              <a:rPr lang="fr-FR" dirty="0"/>
              <a:t>Les principaux axes de la transformation organisationnelle GBSU/MTR devenant GBTO/MAR seraient les suivants (cf. la matrice de transfert détaillée de la page suivante) :</a:t>
            </a:r>
          </a:p>
          <a:p>
            <a:pPr lvl="1"/>
            <a:r>
              <a:rPr lang="fr-FR" sz="1500" dirty="0"/>
              <a:t>Intégration du support IT du parc applicatif des chaînes de traitement de l’imputation et de l’interprétation comptables pour les activités de GBIS,  </a:t>
            </a:r>
            <a:r>
              <a:rPr lang="fr-FR" sz="1500" b="1" dirty="0"/>
              <a:t>porté par GBSU/FRM/APR</a:t>
            </a:r>
            <a:r>
              <a:rPr lang="fr-FR" sz="1500" dirty="0"/>
              <a:t>, dans GBTO/MAR. Ce support IT porte sur des traitements qui relèvent du POST TRADE (il concerne également des applications dont les PRODUCT OWNERS sont à DFIN). GBSU/FRM/APR dispose de l’ordre de 180 ressources internes et externes, dont 130 environ à Bangalore. L’effectif de GBSU/FRM/APR, qui deviendrait </a:t>
            </a:r>
            <a:r>
              <a:rPr lang="fr-FR" sz="1500" b="1" dirty="0"/>
              <a:t>GBTO/MAR/APR</a:t>
            </a:r>
            <a:r>
              <a:rPr lang="fr-FR" sz="1500" dirty="0"/>
              <a:t>, logé dans les Services centraux parisiens est de </a:t>
            </a:r>
            <a:r>
              <a:rPr lang="fr-FR" sz="1500" b="1" dirty="0"/>
              <a:t>28 postes de travail</a:t>
            </a:r>
            <a:r>
              <a:rPr lang="fr-FR" sz="1500" dirty="0"/>
              <a:t>.</a:t>
            </a:r>
          </a:p>
          <a:p>
            <a:pPr lvl="1"/>
            <a:r>
              <a:rPr lang="fr-FR" sz="1500" dirty="0"/>
              <a:t>Intégration d’un autre ensemble d’activités relevant du POST TRADE, à savoir le département </a:t>
            </a:r>
            <a:r>
              <a:rPr lang="fr-FR" sz="1500" b="1" dirty="0"/>
              <a:t>GBSU/REG </a:t>
            </a:r>
            <a:r>
              <a:rPr lang="fr-FR" sz="1500" dirty="0"/>
              <a:t>(</a:t>
            </a:r>
            <a:r>
              <a:rPr lang="fr-FR" sz="1500" b="1" dirty="0"/>
              <a:t>soit 87 postes </a:t>
            </a:r>
            <a:r>
              <a:rPr lang="fr-FR" sz="1500" dirty="0"/>
              <a:t>de travail), qui est en charge du développement et du déploiement des solutions de conformité aux exigences réglementaires, de la production de rapports et de la mise à disposition d’expertise réglementaires au périmètre de GBIS, dans GBTO/MAR. 3 des 5 CA composant GBSU/REG seraient intégrés sans changement dans GBTO/MAR. GBSU/REG/DIR serait absorbé dans GBTO/MAR/DIR et </a:t>
            </a:r>
            <a:r>
              <a:rPr lang="fr-FR" sz="1500" b="1" dirty="0"/>
              <a:t>GBSU/REG/RGI </a:t>
            </a:r>
            <a:r>
              <a:rPr lang="fr-FR" sz="1500" dirty="0"/>
              <a:t>(en charge du Support IT aux projets et à la production de rapports réglementaires avec 15 postes de travail) logé dans </a:t>
            </a:r>
            <a:r>
              <a:rPr lang="fr-FR" sz="1500" b="1" dirty="0"/>
              <a:t>GBTO/MAR/REG/ITS</a:t>
            </a:r>
            <a:r>
              <a:rPr lang="fr-FR" sz="1500" dirty="0"/>
              <a:t>, où serait également placé </a:t>
            </a:r>
            <a:r>
              <a:rPr lang="fr-FR" sz="1500" b="1" dirty="0"/>
              <a:t>GBSU/RPM/ITS</a:t>
            </a:r>
            <a:r>
              <a:rPr lang="fr-FR" sz="1500" dirty="0"/>
              <a:t>. Notons que REG et RPM étaient déjà logés ensemble il y a une dizaine d’années et que cela fait sens pour aligner les pratiques en matière de référentiels.</a:t>
            </a:r>
          </a:p>
          <a:p>
            <a:pPr lvl="1"/>
            <a:r>
              <a:rPr lang="fr-FR" sz="1500" dirty="0"/>
              <a:t>Intégration de </a:t>
            </a:r>
            <a:r>
              <a:rPr lang="fr-FR" sz="1500" b="1" dirty="0"/>
              <a:t>GBSU/RPM/ITS </a:t>
            </a:r>
            <a:r>
              <a:rPr lang="fr-FR" sz="1500" dirty="0"/>
              <a:t>(Livraison des projets et maintenance des logiciels relatifs au pilotage des risques et de l’anti-fraude au GBIS) avec </a:t>
            </a:r>
            <a:r>
              <a:rPr lang="fr-FR" sz="1500" b="1" dirty="0"/>
              <a:t>10 postes de travail</a:t>
            </a:r>
            <a:r>
              <a:rPr lang="fr-FR" sz="1500" dirty="0"/>
              <a:t>, en provenance de GBSU/RPM (Sécurisation et pilotage de la production et du risque opérationnel et IT au périmètre de GBSU), dans </a:t>
            </a:r>
            <a:r>
              <a:rPr lang="fr-FR" sz="1500" b="1" dirty="0"/>
              <a:t>GBTO/MAR/REG/ITS</a:t>
            </a:r>
            <a:r>
              <a:rPr lang="fr-FR" sz="1500" dirty="0"/>
              <a:t>. Il convient de noter, à la suite des salariés de REG/RGI, que REG/RGI et RPM/ITS n’évoluent pas sur le même domaine fonctionnel.</a:t>
            </a:r>
          </a:p>
          <a:p>
            <a:pPr lvl="1"/>
            <a:r>
              <a:rPr lang="fr-FR" sz="1500" dirty="0"/>
              <a:t>Intégration de </a:t>
            </a:r>
            <a:r>
              <a:rPr lang="fr-FR" sz="1500" b="1" dirty="0"/>
              <a:t>GBSU/RPM/CPL </a:t>
            </a:r>
            <a:r>
              <a:rPr lang="fr-FR" sz="1500" dirty="0"/>
              <a:t>(Livraison des projets et maintenance des logiciels relatifs à la conformité des activités de marché) avec </a:t>
            </a:r>
            <a:r>
              <a:rPr lang="fr-FR" sz="1500" b="1" dirty="0"/>
              <a:t>11 postes de travail</a:t>
            </a:r>
            <a:r>
              <a:rPr lang="fr-FR" sz="1500" dirty="0"/>
              <a:t> </a:t>
            </a:r>
            <a:r>
              <a:rPr lang="fr-FR" sz="1500" b="1" dirty="0"/>
              <a:t>sur 20</a:t>
            </a:r>
            <a:r>
              <a:rPr lang="fr-FR" sz="1500" dirty="0"/>
              <a:t>, en provenance de GBSU/RPM. Les </a:t>
            </a:r>
            <a:r>
              <a:rPr lang="fr-FR" sz="1500" b="1" dirty="0"/>
              <a:t>9 postes </a:t>
            </a:r>
            <a:r>
              <a:rPr lang="fr-FR" sz="1500" dirty="0"/>
              <a:t>des équipes délivrant des solutions informatiques à CPLE intègreraient </a:t>
            </a:r>
            <a:r>
              <a:rPr lang="fr-FR" sz="1500" b="1" dirty="0"/>
              <a:t>GCOO/CFT/CRL</a:t>
            </a:r>
            <a:r>
              <a:rPr lang="fr-FR" sz="1500" dirty="0"/>
              <a:t>.</a:t>
            </a: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Les changements organisationnels projetés par GBSU/MTR (1/2)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62</a:t>
            </a:fld>
            <a:endParaRPr lang="fr-FR" altLang="fr-FR" dirty="0"/>
          </a:p>
        </p:txBody>
      </p:sp>
    </p:spTree>
    <p:extLst>
      <p:ext uri="{BB962C8B-B14F-4D97-AF65-F5344CB8AC3E}">
        <p14:creationId xmlns:p14="http://schemas.microsoft.com/office/powerpoint/2010/main" val="487366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504000"/>
          </a:xfrm>
          <a:solidFill>
            <a:schemeClr val="accent5">
              <a:lumMod val="20000"/>
              <a:lumOff val="80000"/>
            </a:schemeClr>
          </a:solidFill>
        </p:spPr>
        <p:txBody>
          <a:bodyPr/>
          <a:lstStyle/>
          <a:p>
            <a:r>
              <a:rPr lang="fr-FR" dirty="0"/>
              <a:t>Les changements organisationnels projetés par MTR (2/2) – Matrice de transfert détaillée</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63</a:t>
            </a:fld>
            <a:endParaRPr lang="fr-FR" altLang="fr-FR" dirty="0"/>
          </a:p>
        </p:txBody>
      </p:sp>
      <p:pic>
        <p:nvPicPr>
          <p:cNvPr id="9" name="Graphique 8">
            <a:extLst>
              <a:ext uri="{FF2B5EF4-FFF2-40B4-BE49-F238E27FC236}">
                <a16:creationId xmlns:a16="http://schemas.microsoft.com/office/drawing/2014/main" id="{CD315C39-06A8-3865-60E7-BDBA650C9ABE}"/>
              </a:ext>
            </a:extLst>
          </p:cNvPr>
          <p:cNvPicPr preferRelativeResize="0">
            <a:picLocks/>
          </p:cNvPicPr>
          <p:nvPr/>
        </p:nvPicPr>
        <p:blipFill>
          <a:blip r:embed="rId2">
            <a:extLst>
              <a:ext uri="{96DAC541-7B7A-43D3-8B79-37D633B846F1}">
                <asvg:svgBlip xmlns:asvg="http://schemas.microsoft.com/office/drawing/2016/SVG/main" r:embed="rId3"/>
              </a:ext>
            </a:extLst>
          </a:blip>
          <a:stretch>
            <a:fillRect/>
          </a:stretch>
        </p:blipFill>
        <p:spPr>
          <a:xfrm>
            <a:off x="540000" y="5616000"/>
            <a:ext cx="468000" cy="288000"/>
          </a:xfrm>
          <a:prstGeom prst="rect">
            <a:avLst/>
          </a:prstGeom>
        </p:spPr>
      </p:pic>
      <p:pic>
        <p:nvPicPr>
          <p:cNvPr id="3" name="Graphique 2">
            <a:extLst>
              <a:ext uri="{FF2B5EF4-FFF2-40B4-BE49-F238E27FC236}">
                <a16:creationId xmlns:a16="http://schemas.microsoft.com/office/drawing/2014/main" id="{E4EFA338-79BD-CF51-02DC-CAE66B6583B8}"/>
              </a:ext>
            </a:extLst>
          </p:cNvPr>
          <p:cNvPicPr preferRelativeResize="0">
            <a:picLocks/>
          </p:cNvPicPr>
          <p:nvPr/>
        </p:nvPicPr>
        <p:blipFill>
          <a:blip r:embed="rId2">
            <a:extLst>
              <a:ext uri="{96DAC541-7B7A-43D3-8B79-37D633B846F1}">
                <asvg:svgBlip xmlns:asvg="http://schemas.microsoft.com/office/drawing/2016/SVG/main" r:embed="rId3"/>
              </a:ext>
            </a:extLst>
          </a:blip>
          <a:stretch>
            <a:fillRect/>
          </a:stretch>
        </p:blipFill>
        <p:spPr>
          <a:xfrm>
            <a:off x="360000" y="3276000"/>
            <a:ext cx="468000" cy="288000"/>
          </a:xfrm>
          <a:prstGeom prst="rect">
            <a:avLst/>
          </a:prstGeom>
        </p:spPr>
      </p:pic>
      <p:pic>
        <p:nvPicPr>
          <p:cNvPr id="6" name="Image 5">
            <a:extLst>
              <a:ext uri="{FF2B5EF4-FFF2-40B4-BE49-F238E27FC236}">
                <a16:creationId xmlns:a16="http://schemas.microsoft.com/office/drawing/2014/main" id="{66BF6FA0-652E-B34D-7160-113357EFFDD4}"/>
              </a:ext>
            </a:extLst>
          </p:cNvPr>
          <p:cNvPicPr preferRelativeResize="0">
            <a:picLocks/>
          </p:cNvPicPr>
          <p:nvPr/>
        </p:nvPicPr>
        <p:blipFill>
          <a:blip r:embed="rId4"/>
          <a:stretch>
            <a:fillRect/>
          </a:stretch>
        </p:blipFill>
        <p:spPr>
          <a:xfrm>
            <a:off x="-1" y="900000"/>
            <a:ext cx="13680000" cy="6372000"/>
          </a:xfrm>
          <a:prstGeom prst="rect">
            <a:avLst/>
          </a:prstGeom>
        </p:spPr>
      </p:pic>
    </p:spTree>
    <p:extLst>
      <p:ext uri="{BB962C8B-B14F-4D97-AF65-F5344CB8AC3E}">
        <p14:creationId xmlns:p14="http://schemas.microsoft.com/office/powerpoint/2010/main" val="2767227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368000"/>
            <a:ext cx="12204000" cy="5613821"/>
          </a:xfrm>
        </p:spPr>
        <p:txBody>
          <a:bodyPr/>
          <a:lstStyle/>
          <a:p>
            <a:pPr lvl="1"/>
            <a:r>
              <a:rPr lang="fr-FR" sz="1500" dirty="0"/>
              <a:t>Transfert de </a:t>
            </a:r>
            <a:r>
              <a:rPr lang="fr-FR" sz="1500" b="1" dirty="0"/>
              <a:t>24 postes de travail</a:t>
            </a:r>
            <a:r>
              <a:rPr lang="fr-FR" sz="1500" dirty="0"/>
              <a:t> sur 28 de </a:t>
            </a:r>
            <a:r>
              <a:rPr lang="fr-FR" sz="1500" b="1" dirty="0"/>
              <a:t>GBSU/MTR/TRS </a:t>
            </a:r>
            <a:r>
              <a:rPr lang="fr-FR" sz="1500" dirty="0"/>
              <a:t>(Services IT transversaux) vers </a:t>
            </a:r>
            <a:r>
              <a:rPr lang="fr-FR" sz="1500" b="1" dirty="0"/>
              <a:t>GBTO/FIC/DPF </a:t>
            </a:r>
            <a:r>
              <a:rPr lang="fr-FR" sz="1500" dirty="0"/>
              <a:t>(Plate-forme IT de gestion des opérations) qui serait en charge de la stratégie d’évolution de l’ensemble applicatif X-ONE de gestion des opérations. La raison en est que GBTO voudrait étendre davantage l’utilisation de X-ONE, dont les fonctionnalités, déjà riches, pourraient être étoffées, en son sein dans le cadre de NORTH STAR. Il s’agirait de regrouper les équipes en charge de X-ONE à cet effet, certaines fonctions « cœur » de X-ONE (les LOADERS) étant présentement gérés par MTR.</a:t>
            </a:r>
          </a:p>
          <a:p>
            <a:pPr lvl="1"/>
            <a:r>
              <a:rPr lang="fr-FR" sz="1500" dirty="0"/>
              <a:t>Transfert de </a:t>
            </a:r>
            <a:r>
              <a:rPr lang="fr-FR" sz="1500" b="1" dirty="0"/>
              <a:t>l’activité CORPORATE ACTION de GBSU/MTR/TRS </a:t>
            </a:r>
            <a:r>
              <a:rPr lang="fr-FR" sz="1500" dirty="0"/>
              <a:t>(</a:t>
            </a:r>
            <a:r>
              <a:rPr lang="fr-FR" sz="1500" b="1" dirty="0"/>
              <a:t>1 poste de travail sur 28 </a:t>
            </a:r>
            <a:r>
              <a:rPr lang="fr-FR" sz="1500" dirty="0"/>
              <a:t>plus quelques équipes de Bangalore) vers </a:t>
            </a:r>
            <a:r>
              <a:rPr lang="fr-FR" sz="1500" b="1" dirty="0"/>
              <a:t>GBTO/PRE/MKD </a:t>
            </a:r>
            <a:r>
              <a:rPr lang="fr-FR" sz="1500" dirty="0"/>
              <a:t>afin de regrouper l’IT qui gère les référentiels et les utilisateurs des référentiels correspondants.</a:t>
            </a:r>
          </a:p>
          <a:p>
            <a:r>
              <a:rPr lang="fr-FR" dirty="0"/>
              <a:t>Avec ces modifications organisationnelles, l’effectif global de GBTO/MAR devrait passer d’environ 1.700 ETP à </a:t>
            </a:r>
            <a:r>
              <a:rPr lang="fr-FR" b="1" dirty="0"/>
              <a:t>environ 2.500 ETP </a:t>
            </a:r>
            <a:r>
              <a:rPr lang="fr-FR" dirty="0"/>
              <a:t>dans le Monde, dont approximativement 500 ETP relevant du REGLEMENTAIRE et de la CONFORMITE IT et de l’ordre de 350 ETP d’APR.</a:t>
            </a:r>
          </a:p>
          <a:p>
            <a:r>
              <a:rPr lang="fr-FR" dirty="0"/>
              <a:t>Sur la base de cette organisation transformée comptant </a:t>
            </a:r>
            <a:r>
              <a:rPr lang="fr-FR" b="1" dirty="0"/>
              <a:t>345 postes de travail, contre 234 dans GBSU/MTR</a:t>
            </a:r>
            <a:r>
              <a:rPr lang="fr-FR" dirty="0"/>
              <a:t>, GBTO/MAR projetterait de </a:t>
            </a:r>
            <a:r>
              <a:rPr lang="fr-FR" b="1" dirty="0"/>
              <a:t>supprimer 33 postes de travail </a:t>
            </a:r>
            <a:r>
              <a:rPr lang="fr-FR" dirty="0"/>
              <a:t>dont :</a:t>
            </a:r>
          </a:p>
          <a:p>
            <a:pPr lvl="1"/>
            <a:r>
              <a:rPr lang="fr-FR" b="1" dirty="0"/>
              <a:t>23 par délocalisation d’activités.</a:t>
            </a:r>
          </a:p>
          <a:p>
            <a:pPr lvl="1"/>
            <a:r>
              <a:rPr lang="fr-FR" b="1" dirty="0"/>
              <a:t>6 pour réduction de projets.</a:t>
            </a:r>
          </a:p>
          <a:p>
            <a:pPr lvl="1"/>
            <a:r>
              <a:rPr lang="fr-FR" b="1" dirty="0"/>
              <a:t>3 par simplification de la ligne managériale.</a:t>
            </a:r>
          </a:p>
          <a:p>
            <a:pPr lvl="1"/>
            <a:r>
              <a:rPr lang="fr-FR" b="1" dirty="0"/>
              <a:t>1 par baisse d’activité.</a:t>
            </a:r>
          </a:p>
          <a:p>
            <a:r>
              <a:rPr lang="fr-FR" dirty="0"/>
              <a:t>Dans </a:t>
            </a:r>
            <a:r>
              <a:rPr lang="fr-FR" b="1" u="sng" dirty="0"/>
              <a:t>GBTO/MAR/APR</a:t>
            </a:r>
            <a:r>
              <a:rPr lang="fr-FR" dirty="0"/>
              <a:t>, </a:t>
            </a:r>
            <a:r>
              <a:rPr lang="fr-FR" b="1" dirty="0"/>
              <a:t>3 postes sur 28 </a:t>
            </a:r>
            <a:r>
              <a:rPr lang="fr-FR" dirty="0"/>
              <a:t>(soit 10,7% de la base existant à la création) seraient supprimés. Les 3 suppressions seraient motivées par la baisse du CTB engagée en 2024 et qui ne devrait pas s’inverser les 2 années suivantes (au mieux, une stabilisation à l’étiage actuel peut être espérée).</a:t>
            </a:r>
          </a:p>
          <a:p>
            <a:r>
              <a:rPr lang="fr-FR" dirty="0"/>
              <a:t>Cette baisse de ressources allouées à APR paraît incontestable. Si le RUN alloué par GBSU a légèrement augmenté de </a:t>
            </a:r>
            <a:r>
              <a:rPr lang="fr-FR" b="1" dirty="0"/>
              <a:t>0,18 M€</a:t>
            </a:r>
            <a:r>
              <a:rPr lang="fr-FR" dirty="0"/>
              <a:t> à 2,53 M€ en 2024 (soit + 8%) du fait d’un changement de périmètre du parc applicatif, l’ensemble CTB+CTA a baissé de </a:t>
            </a:r>
            <a:r>
              <a:rPr lang="fr-FR" b="1" dirty="0"/>
              <a:t>-0,86 M€</a:t>
            </a:r>
            <a:r>
              <a:rPr lang="fr-FR" dirty="0"/>
              <a:t> à 8,63 M€, dont </a:t>
            </a:r>
            <a:r>
              <a:rPr lang="fr-FR" b="1" dirty="0"/>
              <a:t>-0,8 M€ </a:t>
            </a:r>
            <a:r>
              <a:rPr lang="fr-FR" dirty="0"/>
              <a:t>sont imputables à GBSU (DFIN est le plus contributeur de CTB pour APR). </a:t>
            </a: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Après sa constitution, GBTO/MAR envisagerait de supprimer 33 postes de travail, soit 9,6% de son effectif (1/6)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64</a:t>
            </a:fld>
            <a:endParaRPr lang="fr-FR" altLang="fr-FR" dirty="0"/>
          </a:p>
        </p:txBody>
      </p:sp>
    </p:spTree>
    <p:extLst>
      <p:ext uri="{BB962C8B-B14F-4D97-AF65-F5344CB8AC3E}">
        <p14:creationId xmlns:p14="http://schemas.microsoft.com/office/powerpoint/2010/main" val="13698052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368000"/>
            <a:ext cx="12204000" cy="5613821"/>
          </a:xfrm>
        </p:spPr>
        <p:txBody>
          <a:bodyPr/>
          <a:lstStyle/>
          <a:p>
            <a:r>
              <a:rPr lang="fr-FR" dirty="0"/>
              <a:t>Si un motif unique est invoqué pour justifier les 3 suppressions de poste, l’effet n’est homogène sur les postes en question.</a:t>
            </a:r>
          </a:p>
          <a:p>
            <a:r>
              <a:rPr lang="fr-FR" dirty="0"/>
              <a:t>2 des postes concernés sont des postes d’AGILE MASTER. Ces postes travaillaient à des projets dont la transition vers Bangalore a été engagée dès 2023 et devait s’achever en 2024. Ce sont ces 2 postes qui seraient supprimés par délocalisation de l’activité à Bangalore. Un événement a cependant contrarié ce projet : la BCE a communiqué le 31 décembre 2023 une recommandation qui implique des travaux supplémentaires significatifs. APR a donc décidé de maintenir le poste concerné par ce projet, au moins jusqu’à la fin de 2024, afin de ne pas mettre en risque l’équipe de Bangalore lors des travaux de prise en compte de la recommandation de la BCE.</a:t>
            </a:r>
          </a:p>
          <a:p>
            <a:r>
              <a:rPr lang="fr-FR" dirty="0"/>
              <a:t>Quant au 3</a:t>
            </a:r>
            <a:r>
              <a:rPr lang="fr-FR" baseline="30000" dirty="0"/>
              <a:t>ème</a:t>
            </a:r>
            <a:r>
              <a:rPr lang="fr-FR" dirty="0"/>
              <a:t> poste qu’il est prévu de supprimer, c’est 1 poste de chef de projet dans une équipe de 6 chefs de projet, tous ayant entre 10 et 25 ans d’expérience. La suppression de poste a été expliquée  par le fait que les projets à développer étaient de taille en réduction constante et d’un intérêt décroissant pour des chefs de projet chevronnés comme ceux d’APR.</a:t>
            </a:r>
          </a:p>
          <a:p>
            <a:r>
              <a:rPr lang="fr-FR" dirty="0"/>
              <a:t>Les salariés que nous avons rencontrés ont insisté sur le bagage de compétences et d’expertise existant à APR et sur le temps d’apprentissage élevé pour maîtriser certaines applications, ainsi que sur les tensions sur la charge de travail pouvant en résulter à tel ou tel endroit d’APR.</a:t>
            </a:r>
          </a:p>
          <a:p>
            <a:r>
              <a:rPr lang="fr-FR" dirty="0"/>
              <a:t>Le management d’APR a semblé partager ce point de vue, notant que la baisse de CTB est non seulement d’une ampleur inédite dans la période récente, mais soumise à des modifications de trajectoire de moins en moins prévisibles, et </a:t>
            </a:r>
            <a:r>
              <a:rPr lang="fr-FR" b="1" dirty="0"/>
              <a:t>s’est dit résolu à gérer la période à venir en toute connaissance de cause</a:t>
            </a:r>
            <a:r>
              <a:rPr lang="fr-FR" dirty="0"/>
              <a:t>.</a:t>
            </a:r>
          </a:p>
          <a:p>
            <a:r>
              <a:rPr lang="fr-FR" dirty="0"/>
              <a:t>Dans </a:t>
            </a:r>
            <a:r>
              <a:rPr lang="fr-FR" b="1" u="sng" dirty="0"/>
              <a:t>GBTO/MAR/CCR/OPS</a:t>
            </a:r>
            <a:r>
              <a:rPr lang="fr-FR" dirty="0"/>
              <a:t>, </a:t>
            </a:r>
            <a:r>
              <a:rPr lang="fr-FR" b="1" dirty="0"/>
              <a:t>2 postes sur 52 </a:t>
            </a:r>
            <a:r>
              <a:rPr lang="fr-FR" dirty="0"/>
              <a:t>(soit 3,8% de la base existant à la création) seraient supprimés. Les 2 suppressions seraient identiquement motivées par la diminution du nombre de projets.</a:t>
            </a:r>
          </a:p>
          <a:p>
            <a:r>
              <a:rPr lang="fr-FR" dirty="0"/>
              <a:t>Dans </a:t>
            </a:r>
            <a:r>
              <a:rPr lang="fr-FR" b="1" u="sng" dirty="0"/>
              <a:t>GBTO/MAR/DAT/ITS</a:t>
            </a:r>
            <a:r>
              <a:rPr lang="fr-FR" dirty="0"/>
              <a:t>, </a:t>
            </a:r>
            <a:r>
              <a:rPr lang="fr-FR" b="1" dirty="0"/>
              <a:t>5 postes sur 10 </a:t>
            </a:r>
            <a:r>
              <a:rPr lang="fr-FR" dirty="0"/>
              <a:t>(soit 50,0% de la base existant à la création) seraient supprimés. Les 5 suppressions de poste seraient motivées par </a:t>
            </a:r>
            <a:r>
              <a:rPr lang="fr-FR" b="1" dirty="0"/>
              <a:t>la volonté de délocaliser l’activité à Bangalore pour des raisons de coût</a:t>
            </a:r>
            <a:r>
              <a:rPr lang="fr-FR" dirty="0"/>
              <a:t>.</a:t>
            </a:r>
          </a:p>
          <a:p>
            <a:endParaRPr lang="fr-FR" sz="1600" b="1"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Après sa constitution, GBTO/MAR envisagerait de supprimer 33 postes de travail, soit 9,6% de son effectif (2/6)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65</a:t>
            </a:fld>
            <a:endParaRPr lang="fr-FR" altLang="fr-FR" dirty="0"/>
          </a:p>
        </p:txBody>
      </p:sp>
    </p:spTree>
    <p:extLst>
      <p:ext uri="{BB962C8B-B14F-4D97-AF65-F5344CB8AC3E}">
        <p14:creationId xmlns:p14="http://schemas.microsoft.com/office/powerpoint/2010/main" val="2993619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368000"/>
            <a:ext cx="12204000" cy="5613821"/>
          </a:xfrm>
        </p:spPr>
        <p:txBody>
          <a:bodyPr/>
          <a:lstStyle/>
          <a:p>
            <a:r>
              <a:rPr lang="fr-FR" dirty="0"/>
              <a:t>L’activité de MAR/DAT/ITS, qui concerne 2 DATALAKES (TOP et TPS) et de l’analyse de données par SMART AX, dont les utilisateurs sont en bonne partie en Inde, est exclusivement une activité IT et ne requiert pas de proximité particulière avec les FRONT OFFICE ou BACK OFFICE.</a:t>
            </a:r>
          </a:p>
          <a:p>
            <a:r>
              <a:rPr lang="fr-FR" dirty="0"/>
              <a:t>5 postes seraient conservés pour faire le lien avec les architectes et pour permettre une résilience de nature technique, et non opérationnelle.</a:t>
            </a:r>
          </a:p>
          <a:p>
            <a:r>
              <a:rPr lang="fr-FR" dirty="0"/>
              <a:t>L’activité de MAR/DAT/ITS ne relève pas d’un IMPORTANT BUSINESS SERVICE. En cas de problème technique faisant que l’Inde ne fonctionne pas, des personnes de niveau L3 pourraient être mobilisées dans l’équipe conservée à Paris.</a:t>
            </a:r>
          </a:p>
          <a:p>
            <a:r>
              <a:rPr lang="fr-FR" dirty="0"/>
              <a:t>À </a:t>
            </a:r>
            <a:r>
              <a:rPr lang="fr-FR" b="1" u="sng" dirty="0"/>
              <a:t>GBTO/MAR/DIR</a:t>
            </a:r>
            <a:r>
              <a:rPr lang="fr-FR" dirty="0"/>
              <a:t>, </a:t>
            </a:r>
            <a:r>
              <a:rPr lang="fr-FR" b="1" dirty="0"/>
              <a:t>5 postes sur 12 </a:t>
            </a:r>
            <a:r>
              <a:rPr lang="fr-FR" dirty="0"/>
              <a:t>(soit 41,7% de la base existant à la création) seraient supprimés. Les 5 suppressions de poste seraient motivées par </a:t>
            </a:r>
            <a:r>
              <a:rPr lang="fr-FR" b="1" dirty="0"/>
              <a:t>la volonté de délocaliser l’activité à Bangalore pour des raisons de coût</a:t>
            </a:r>
            <a:r>
              <a:rPr lang="fr-FR" dirty="0"/>
              <a:t>.</a:t>
            </a:r>
          </a:p>
          <a:p>
            <a:r>
              <a:rPr lang="fr-FR" dirty="0"/>
              <a:t>MAR/DIR considère que les tâches d’assistante, dont la fonction existe déjà en Inde, peuvent être délocalisées sans difficulté majeure.</a:t>
            </a:r>
          </a:p>
          <a:p>
            <a:r>
              <a:rPr lang="fr-FR" dirty="0"/>
              <a:t>Et pour animer un département d’environ 2.500 ETP, les responsables de GBTO/MAR auraient besoin de la fonction de responsable de suivi d’activité plus que de celle de CHIEF OPERATING OFFICER (il y aurait 3 profils de ce type dans GBTO/MAR à sa constitution, dont 1 en provenance de GBSU/REC).</a:t>
            </a:r>
          </a:p>
          <a:p>
            <a:r>
              <a:rPr lang="fr-FR" dirty="0"/>
              <a:t>Les tâches de suivi d’activité seraient intégralement transférées en Inde, où elles sont déjà assumées de manière courante pour les besoins des équipes locales.</a:t>
            </a:r>
          </a:p>
          <a:p>
            <a:r>
              <a:rPr lang="fr-FR" dirty="0"/>
              <a:t>1 poste à Paris dans DIR ferait le lien avec les CHIEFS OF STAFF en Inde. Ainsi, pour la première fois, des GLOBAL HEAD en France interagiraient avec un CHIEF OF STAFF basé en Inde. </a:t>
            </a:r>
            <a:r>
              <a:rPr lang="fr-FR" b="1" dirty="0"/>
              <a:t>C’est la recherche d’économies de coût qui incite GBTO/MAR à expérimenter cette formule</a:t>
            </a:r>
            <a:r>
              <a:rPr lang="fr-FR" dirty="0"/>
              <a:t>.</a:t>
            </a:r>
          </a:p>
          <a:p>
            <a:r>
              <a:rPr lang="fr-FR" dirty="0"/>
              <a:t>Dans </a:t>
            </a:r>
            <a:r>
              <a:rPr lang="fr-FR" b="1" u="sng" dirty="0"/>
              <a:t>GBTO/MAR/PJT</a:t>
            </a:r>
            <a:r>
              <a:rPr lang="fr-FR" dirty="0"/>
              <a:t>, </a:t>
            </a:r>
            <a:r>
              <a:rPr lang="fr-FR" b="1" dirty="0"/>
              <a:t>3 postes sur 17 </a:t>
            </a:r>
            <a:r>
              <a:rPr lang="fr-FR" dirty="0"/>
              <a:t>(soit 17,6% de la base existant à la création) seraient supprimés. Les 3 suppressions seraient motivées par la diminution du nombre de projets et l’allègement de la ligne managériale. La baisse de CTB d’ores et déjà engagée (fin du projet CONVERTO et fin annoncée du projet SHANNON pour l’alliance avec BERNSTEIN en sont une illustration) et devrait se poursuivre. </a:t>
            </a:r>
          </a:p>
          <a:p>
            <a:endParaRPr lang="fr-FR" sz="1600" dirty="0">
              <a:ea typeface="+mn-ea"/>
            </a:endParaRPr>
          </a:p>
          <a:p>
            <a:endParaRPr lang="fr-FR" sz="1600"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Après sa constitution, GBTO/MAR envisagerait de supprimer 33 postes de travail, soit 9,6% de son effectif (3/6)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66</a:t>
            </a:fld>
            <a:endParaRPr lang="fr-FR" altLang="fr-FR" dirty="0"/>
          </a:p>
        </p:txBody>
      </p:sp>
    </p:spTree>
    <p:extLst>
      <p:ext uri="{BB962C8B-B14F-4D97-AF65-F5344CB8AC3E}">
        <p14:creationId xmlns:p14="http://schemas.microsoft.com/office/powerpoint/2010/main" val="37124487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368000"/>
            <a:ext cx="12204000" cy="5613821"/>
          </a:xfrm>
        </p:spPr>
        <p:txBody>
          <a:bodyPr/>
          <a:lstStyle/>
          <a:p>
            <a:r>
              <a:rPr lang="fr-FR" dirty="0"/>
              <a:t>À </a:t>
            </a:r>
            <a:r>
              <a:rPr lang="fr-FR" b="1" u="sng" dirty="0"/>
              <a:t>GBTO/MAR/QRM</a:t>
            </a:r>
            <a:r>
              <a:rPr lang="fr-FR" dirty="0"/>
              <a:t>, </a:t>
            </a:r>
            <a:r>
              <a:rPr lang="fr-FR" b="1" dirty="0"/>
              <a:t>1 poste sur 14 </a:t>
            </a:r>
            <a:r>
              <a:rPr lang="fr-FR" dirty="0"/>
              <a:t>(soit 7,1% de la base existant à la création) serait supprimé. Le motif de cette suppression de poste est que l’activité de DATA SCIENTIST n’a plus sa place dans un BACK OFFICE comme GBTO/MAR. C’est plutôt l’amélioration des processus qui devrait mobiliser les énergies. Le poste serait donc supprimé par décision d’arrêter cette activité. </a:t>
            </a:r>
            <a:r>
              <a:rPr lang="fr-FR" b="1" dirty="0"/>
              <a:t>Il s’agit une nouvelle fois de réduire les coûts</a:t>
            </a:r>
            <a:r>
              <a:rPr lang="fr-FR" dirty="0"/>
              <a:t>.</a:t>
            </a:r>
          </a:p>
          <a:p>
            <a:r>
              <a:rPr lang="fr-FR" dirty="0"/>
              <a:t>Dans </a:t>
            </a:r>
            <a:r>
              <a:rPr lang="fr-FR" b="1" u="sng" dirty="0"/>
              <a:t>GBTO/MAR/REG/RGI</a:t>
            </a:r>
            <a:r>
              <a:rPr lang="fr-FR" dirty="0"/>
              <a:t>, </a:t>
            </a:r>
            <a:r>
              <a:rPr lang="fr-FR" b="1" dirty="0"/>
              <a:t>5 postes sur 25 </a:t>
            </a:r>
            <a:r>
              <a:rPr lang="fr-FR" dirty="0"/>
              <a:t>(soit 20,0% de la base existant à la création) seraient supprimés. 2 suppressions seraient motivées par l’allègement de la ligne managériale à laquelle il serait procédé du fait de la baisse d’activité et de la mutualisation des équipes issues de REG/RGI et RPM/ITS.</a:t>
            </a:r>
          </a:p>
          <a:p>
            <a:r>
              <a:rPr lang="fr-FR" dirty="0"/>
              <a:t>3 autres suppressions de poste seraient dues à la délocalisation d’activités en Inde, celle relative au CRM, déjà effectuée, pour 1 poste et l’activité d’analyste métier portant sur REPLAY pour 2 postes.</a:t>
            </a:r>
          </a:p>
          <a:p>
            <a:r>
              <a:rPr lang="fr-FR" dirty="0"/>
              <a:t>REG/RGI serait entré en phase de décroissance mais la baisse de charge ne se concrétiserait vraiment qu’en 2025. De l’aveu des salariés que nous avons rencontrés – et certaines de leurs remarques sont partagées par le management de proximité –, les suppressions de poste poseraient les </a:t>
            </a:r>
            <a:r>
              <a:rPr lang="fr-FR" b="1" dirty="0"/>
              <a:t>problèmes suivants </a:t>
            </a:r>
            <a:r>
              <a:rPr lang="fr-FR" dirty="0"/>
              <a:t>:</a:t>
            </a:r>
          </a:p>
          <a:p>
            <a:pPr lvl="1"/>
            <a:r>
              <a:rPr lang="fr-FR" sz="1500" b="1" dirty="0">
                <a:solidFill>
                  <a:srgbClr val="C00000"/>
                </a:solidFill>
              </a:rPr>
              <a:t>La charge de travail est excessive actuellement </a:t>
            </a:r>
            <a:r>
              <a:rPr lang="fr-FR" sz="1500" dirty="0"/>
              <a:t>dans les équipes et aucun outil de suivi de l’activité ne permet d’en prendre la mesure.</a:t>
            </a:r>
          </a:p>
          <a:p>
            <a:pPr lvl="1"/>
            <a:r>
              <a:rPr lang="fr-FR" sz="1500" b="1" dirty="0">
                <a:solidFill>
                  <a:srgbClr val="C00000"/>
                </a:solidFill>
              </a:rPr>
              <a:t>Les analystes métier ne font pas la même chose à Paris et à Bangalore</a:t>
            </a:r>
            <a:r>
              <a:rPr lang="fr-FR" sz="1500" dirty="0"/>
              <a:t>, les premiers étant en appui technique aux seconds.</a:t>
            </a:r>
          </a:p>
          <a:p>
            <a:pPr lvl="1"/>
            <a:r>
              <a:rPr lang="fr-FR" sz="1500" dirty="0"/>
              <a:t>Pour être parfaitement opérationnel, il faut entre 6 mois et 3 ans de pratique en poste. Ce délai est peu compatible avec la </a:t>
            </a:r>
            <a:r>
              <a:rPr lang="fr-FR" sz="1500" b="1" dirty="0">
                <a:solidFill>
                  <a:srgbClr val="C00000"/>
                </a:solidFill>
              </a:rPr>
              <a:t>rotation excessive des collaborateurs à Bangalore.</a:t>
            </a:r>
          </a:p>
          <a:p>
            <a:pPr lvl="1"/>
            <a:r>
              <a:rPr lang="fr-FR" sz="1500" dirty="0"/>
              <a:t>La suppression du poste d’APPLICATION MANAGER pose problème car il </a:t>
            </a:r>
            <a:r>
              <a:rPr lang="fr-FR" sz="1500" b="1" dirty="0">
                <a:solidFill>
                  <a:srgbClr val="C00000"/>
                </a:solidFill>
              </a:rPr>
              <a:t>cumule la fonction de management avec un rôle d’expert et de facilitateur </a:t>
            </a:r>
            <a:r>
              <a:rPr lang="fr-FR" sz="1500" dirty="0"/>
              <a:t>des relations avec RESG/GTS qui serait crucial. </a:t>
            </a:r>
          </a:p>
          <a:p>
            <a:endParaRPr lang="fr-FR" sz="1600" dirty="0">
              <a:ea typeface="+mn-ea"/>
            </a:endParaRPr>
          </a:p>
          <a:p>
            <a:endParaRPr lang="fr-FR" sz="1600"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Après sa constitution, GBTO/MAR envisagerait de supprimer 33 postes de travail, soit 9,6% de son effectif (4/6)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67</a:t>
            </a:fld>
            <a:endParaRPr lang="fr-FR" altLang="fr-FR" dirty="0"/>
          </a:p>
        </p:txBody>
      </p:sp>
    </p:spTree>
    <p:extLst>
      <p:ext uri="{BB962C8B-B14F-4D97-AF65-F5344CB8AC3E}">
        <p14:creationId xmlns:p14="http://schemas.microsoft.com/office/powerpoint/2010/main" val="4071623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368000"/>
            <a:ext cx="12204000" cy="5613821"/>
          </a:xfrm>
        </p:spPr>
        <p:txBody>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sz="1600" dirty="0">
              <a:ea typeface="+mn-ea"/>
            </a:endParaRPr>
          </a:p>
          <a:p>
            <a:endParaRPr lang="fr-FR" dirty="0"/>
          </a:p>
          <a:p>
            <a:endParaRPr lang="fr-FR" dirty="0"/>
          </a:p>
          <a:p>
            <a:r>
              <a:rPr lang="fr-FR" dirty="0"/>
              <a:t>Dans </a:t>
            </a:r>
            <a:r>
              <a:rPr lang="fr-FR" b="1" u="sng" dirty="0"/>
              <a:t>GBTO/MAR/REG/PJT</a:t>
            </a:r>
            <a:r>
              <a:rPr lang="fr-FR" dirty="0"/>
              <a:t>, </a:t>
            </a:r>
            <a:r>
              <a:rPr lang="fr-FR" b="1" dirty="0"/>
              <a:t>1 poste sur 32 </a:t>
            </a:r>
            <a:r>
              <a:rPr lang="fr-FR" dirty="0"/>
              <a:t>(soit 3,1% de la base existant à la création) serait supprimé du fait de la diminution du nombre de projets.</a:t>
            </a:r>
          </a:p>
          <a:p>
            <a:endParaRPr lang="fr-FR" dirty="0"/>
          </a:p>
          <a:p>
            <a:endParaRPr lang="fr-FR" sz="1600"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Après sa constitution, GBTO/MAR envisagerait de supprimer 33 postes de travail, soit 9,6% de son effectif (5/6)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68</a:t>
            </a:fld>
            <a:endParaRPr lang="fr-FR" altLang="fr-FR" dirty="0"/>
          </a:p>
        </p:txBody>
      </p:sp>
      <p:grpSp>
        <p:nvGrpSpPr>
          <p:cNvPr id="3" name="preconisation">
            <a:extLst>
              <a:ext uri="{FF2B5EF4-FFF2-40B4-BE49-F238E27FC236}">
                <a16:creationId xmlns:a16="http://schemas.microsoft.com/office/drawing/2014/main" id="{4162C9D1-541D-9012-1927-5F811245555A}"/>
              </a:ext>
            </a:extLst>
          </p:cNvPr>
          <p:cNvGrpSpPr/>
          <p:nvPr/>
        </p:nvGrpSpPr>
        <p:grpSpPr>
          <a:xfrm>
            <a:off x="1332000" y="1404000"/>
            <a:ext cx="11591214" cy="4824000"/>
            <a:chOff x="4291358" y="1686866"/>
            <a:chExt cx="12916089" cy="4824000"/>
          </a:xfrm>
        </p:grpSpPr>
        <p:sp>
          <p:nvSpPr>
            <p:cNvPr id="6" name="preconisation_texte">
              <a:extLst>
                <a:ext uri="{FF2B5EF4-FFF2-40B4-BE49-F238E27FC236}">
                  <a16:creationId xmlns:a16="http://schemas.microsoft.com/office/drawing/2014/main" id="{DC9EDF27-A6F2-0F6D-DC63-CE55162E3AE7}"/>
                </a:ext>
              </a:extLst>
            </p:cNvPr>
            <p:cNvSpPr txBox="1">
              <a:spLocks/>
            </p:cNvSpPr>
            <p:nvPr/>
          </p:nvSpPr>
          <p:spPr>
            <a:xfrm>
              <a:off x="4852090" y="2334866"/>
              <a:ext cx="12355357" cy="4176000"/>
            </a:xfrm>
            <a:prstGeom prst="round2DiagRect">
              <a:avLst>
                <a:gd name="adj1" fmla="val 5537"/>
                <a:gd name="adj2" fmla="val 0"/>
              </a:avLst>
            </a:prstGeom>
            <a:solidFill>
              <a:schemeClr val="bg1">
                <a:lumMod val="95000"/>
              </a:schemeClr>
            </a:solidFill>
          </p:spPr>
          <p:txBody>
            <a:bodyPr lIns="0" tIns="0" rIns="0" bIns="0"/>
            <a:lstStyle>
              <a:lvl1pPr marL="361950" marR="0" indent="-276225" algn="just" defTabSz="1023179" rtl="0" eaLnBrk="1" fontAlgn="auto" latinLnBrk="0" hangingPunct="1">
                <a:lnSpc>
                  <a:spcPct val="100000"/>
                </a:lnSpc>
                <a:spcBef>
                  <a:spcPts val="1197"/>
                </a:spcBef>
                <a:spcAft>
                  <a:spcPts val="0"/>
                </a:spcAft>
                <a:buClr>
                  <a:srgbClr val="E62930"/>
                </a:buClr>
                <a:buSzPct val="100000"/>
                <a:buFontTx/>
                <a:buBlip>
                  <a:blip r:embed="rId3"/>
                </a:buBlip>
                <a:tabLst/>
                <a:defRPr kumimoji="0" lang="fr-FR" sz="1600" b="0" i="0" u="none" strike="noStrike" kern="1200" cap="none" spc="0" normalizeH="0" baseline="0" noProof="0">
                  <a:ln>
                    <a:noFill/>
                  </a:ln>
                  <a:solidFill>
                    <a:schemeClr val="tx1"/>
                  </a:solidFill>
                  <a:effectLst/>
                  <a:uLnTx/>
                  <a:uFillTx/>
                  <a:latin typeface="+mn-lt"/>
                  <a:ea typeface="+mn-ea"/>
                  <a:cs typeface="Calibri Light" panose="020F0302020204030204" pitchFamily="34" charset="0"/>
                </a:defRPr>
              </a:lvl1pPr>
              <a:lvl2pPr marL="895350" marR="0" indent="-266700" algn="just" defTabSz="1023179" rtl="0" eaLnBrk="1" fontAlgn="auto" latinLnBrk="0" hangingPunct="1">
                <a:lnSpc>
                  <a:spcPct val="100000"/>
                </a:lnSpc>
                <a:spcBef>
                  <a:spcPts val="698"/>
                </a:spcBef>
                <a:spcAft>
                  <a:spcPts val="0"/>
                </a:spcAft>
                <a:buClr>
                  <a:srgbClr val="0F6396"/>
                </a:buClr>
                <a:buSzTx/>
                <a:buFont typeface="Wingdings" panose="05000000000000000000" pitchFamily="2" charset="2"/>
                <a:buChar char="§"/>
                <a:tabLst/>
                <a:defRPr kumimoji="0" lang="fr-FR" sz="1400" b="0" i="0" u="none" strike="noStrike" kern="1200" cap="none" spc="0" normalizeH="0" baseline="0" noProof="0">
                  <a:ln>
                    <a:noFill/>
                  </a:ln>
                  <a:solidFill>
                    <a:schemeClr val="tx1"/>
                  </a:solidFill>
                  <a:effectLst/>
                  <a:uLnTx/>
                  <a:uFillTx/>
                  <a:latin typeface="+mn-lt"/>
                  <a:cs typeface="Calibri Light" panose="020F0302020204030204" pitchFamily="34" charset="0"/>
                </a:defRPr>
              </a:lvl2pPr>
              <a:lvl3pPr marL="1257300" marR="0" indent="-266700" algn="just" defTabSz="1023179" rtl="0" eaLnBrk="1" fontAlgn="auto" latinLnBrk="0" hangingPunct="1">
                <a:lnSpc>
                  <a:spcPct val="100000"/>
                </a:lnSpc>
                <a:spcBef>
                  <a:spcPts val="399"/>
                </a:spcBef>
                <a:spcAft>
                  <a:spcPts val="0"/>
                </a:spcAft>
                <a:buClr>
                  <a:srgbClr val="0F6396"/>
                </a:buClr>
                <a:buSzTx/>
                <a:buFont typeface="Calibri" panose="020F0502020204030204" pitchFamily="34" charset="0"/>
                <a:buChar char="-"/>
                <a:tabLst/>
                <a:defRPr kumimoji="0" lang="fr-FR" sz="1200" b="0" i="0" u="none" strike="noStrike" kern="1200" cap="none" spc="0" normalizeH="0" baseline="0" noProof="0">
                  <a:ln>
                    <a:noFill/>
                  </a:ln>
                  <a:solidFill>
                    <a:schemeClr val="tx1"/>
                  </a:solidFill>
                  <a:effectLst/>
                  <a:uLnTx/>
                  <a:uFillTx/>
                  <a:latin typeface="+mn-lt"/>
                  <a:cs typeface="Calibri Light" panose="020F0302020204030204" pitchFamily="34" charset="0"/>
                </a:defRPr>
              </a:lvl3pPr>
              <a:lvl4pPr marL="1619250" marR="0" indent="-276225" algn="just" defTabSz="1023179" rtl="0" eaLnBrk="1" fontAlgn="auto" latinLnBrk="0" hangingPunct="1">
                <a:lnSpc>
                  <a:spcPct val="100000"/>
                </a:lnSpc>
                <a:spcBef>
                  <a:spcPts val="399"/>
                </a:spcBef>
                <a:spcAft>
                  <a:spcPts val="0"/>
                </a:spcAft>
                <a:buClr>
                  <a:srgbClr val="0F6396"/>
                </a:buClr>
                <a:buSzTx/>
                <a:buFont typeface="Calibri Light" panose="020F0302020204030204" pitchFamily="34" charset="0"/>
                <a:buChar char="‐"/>
                <a:tabLst/>
                <a:defRPr kumimoji="0" lang="fr-FR" altLang="fr-FR" sz="1100" b="0" i="0" u="none" strike="noStrike" kern="1200" cap="none" spc="0" normalizeH="0" baseline="0" noProof="0" dirty="0">
                  <a:ln>
                    <a:noFill/>
                  </a:ln>
                  <a:solidFill>
                    <a:schemeClr val="tx1"/>
                  </a:solidFill>
                  <a:effectLst/>
                  <a:uLnTx/>
                  <a:uFillTx/>
                  <a:latin typeface="+mn-lt"/>
                  <a:cs typeface="Calibri Light" panose="020F0302020204030204" pitchFamily="34" charset="0"/>
                </a:defRPr>
              </a:lvl4pPr>
              <a:lvl5pPr marL="1312863" marR="0" indent="300038" algn="l" defTabSz="257171" rtl="0" eaLnBrk="1" fontAlgn="auto" latinLnBrk="0" hangingPunct="1">
                <a:lnSpc>
                  <a:spcPct val="100000"/>
                </a:lnSpc>
                <a:spcBef>
                  <a:spcPts val="300"/>
                </a:spcBef>
                <a:spcAft>
                  <a:spcPts val="300"/>
                </a:spcAft>
                <a:buClrTx/>
                <a:buSzTx/>
                <a:buFont typeface="Wingdings" panose="05000000000000000000" pitchFamily="2" charset="2"/>
                <a:buChar char="ü"/>
                <a:tabLst/>
                <a:defRPr lang="fr-FR" sz="1200" baseline="0" dirty="0">
                  <a:solidFill>
                    <a:schemeClr val="tx1"/>
                  </a:solidFill>
                  <a:latin typeface="+mj-lt"/>
                  <a:cs typeface="Segoe UI" pitchFamily="34" charset="0"/>
                </a:defRPr>
              </a:lvl5pPr>
              <a:lvl6pPr marL="1455841" indent="-146886" algn="just" defTabSz="593121" rtl="0" eaLnBrk="1" fontAlgn="base" hangingPunct="1">
                <a:lnSpc>
                  <a:spcPct val="130000"/>
                </a:lnSpc>
                <a:spcBef>
                  <a:spcPct val="20000"/>
                </a:spcBef>
                <a:spcAft>
                  <a:spcPct val="0"/>
                </a:spcAft>
                <a:buClr>
                  <a:srgbClr val="24246E"/>
                </a:buClr>
                <a:buFont typeface="Wingdings" pitchFamily="2" charset="2"/>
                <a:buChar char=""/>
                <a:defRPr sz="100">
                  <a:solidFill>
                    <a:srgbClr val="000000"/>
                  </a:solidFill>
                  <a:latin typeface="+mn-lt"/>
                </a:defRPr>
              </a:lvl6pPr>
              <a:lvl7pPr marL="1576698" indent="0" algn="just" defTabSz="593121" rtl="0" eaLnBrk="1" fontAlgn="base" hangingPunct="1">
                <a:lnSpc>
                  <a:spcPct val="130000"/>
                </a:lnSpc>
                <a:spcBef>
                  <a:spcPct val="20000"/>
                </a:spcBef>
                <a:spcAft>
                  <a:spcPct val="0"/>
                </a:spcAft>
                <a:buClr>
                  <a:srgbClr val="24246E"/>
                </a:buClr>
                <a:buFont typeface="Wingdings" pitchFamily="2" charset="2"/>
                <a:buNone/>
                <a:defRPr sz="1700">
                  <a:solidFill>
                    <a:srgbClr val="000000"/>
                  </a:solidFill>
                  <a:latin typeface="+mn-lt"/>
                </a:defRPr>
              </a:lvl7pPr>
              <a:lvl8pPr marL="1844436" indent="0" algn="just" defTabSz="593121" rtl="0" eaLnBrk="1" fontAlgn="base" hangingPunct="1">
                <a:lnSpc>
                  <a:spcPct val="130000"/>
                </a:lnSpc>
                <a:spcBef>
                  <a:spcPct val="20000"/>
                </a:spcBef>
                <a:spcAft>
                  <a:spcPct val="0"/>
                </a:spcAft>
                <a:buClr>
                  <a:srgbClr val="24246E"/>
                </a:buClr>
                <a:buFont typeface="Wingdings" pitchFamily="2" charset="2"/>
                <a:buNone/>
                <a:defRPr kumimoji="0" lang="fr-FR" sz="1396" b="0" i="0" u="none" strike="noStrike" kern="1200" cap="none" spc="0" normalizeH="0" baseline="0" noProof="0" dirty="0">
                  <a:ln>
                    <a:noFill/>
                  </a:ln>
                  <a:solidFill>
                    <a:schemeClr val="tx1"/>
                  </a:solidFill>
                  <a:effectLst/>
                  <a:uLnTx/>
                  <a:uFillTx/>
                  <a:latin typeface="+mn-lt"/>
                  <a:cs typeface="Calibri Light" panose="020F0302020204030204" pitchFamily="34" charset="0"/>
                </a:defRPr>
              </a:lvl8pPr>
              <a:lvl9pPr marL="2259063" indent="-146886" algn="just" defTabSz="593121" rtl="0" eaLnBrk="1" fontAlgn="base" hangingPunct="1">
                <a:lnSpc>
                  <a:spcPct val="130000"/>
                </a:lnSpc>
                <a:spcBef>
                  <a:spcPct val="20000"/>
                </a:spcBef>
                <a:spcAft>
                  <a:spcPct val="0"/>
                </a:spcAft>
                <a:buClr>
                  <a:srgbClr val="24246E"/>
                </a:buClr>
                <a:buFont typeface="Wingdings" pitchFamily="2" charset="2"/>
                <a:buChar char=""/>
                <a:defRPr sz="844">
                  <a:solidFill>
                    <a:srgbClr val="000000"/>
                  </a:solidFill>
                  <a:latin typeface="+mn-lt"/>
                </a:defRPr>
              </a:lvl9pPr>
            </a:lstStyle>
            <a:p>
              <a:pPr marL="361950" marR="0" lvl="0" indent="-276225" algn="just" defTabSz="1023179" rtl="0" eaLnBrk="1" fontAlgn="auto" latinLnBrk="0" hangingPunct="1">
                <a:lnSpc>
                  <a:spcPct val="100000"/>
                </a:lnSpc>
                <a:spcBef>
                  <a:spcPts val="1197"/>
                </a:spcBef>
                <a:spcAft>
                  <a:spcPts val="0"/>
                </a:spcAft>
                <a:buClr>
                  <a:srgbClr val="E62930"/>
                </a:buClr>
                <a:buSzPct val="100000"/>
                <a:buFontTx/>
                <a:buBlip>
                  <a:blip r:embed="rId3"/>
                </a:buBlip>
                <a:tabLst/>
                <a:defRPr/>
              </a:pPr>
              <a:r>
                <a:rPr kumimoji="0" lang="fr-FR" sz="1600" b="0" i="0" u="none" strike="noStrike" kern="1200" cap="none" spc="0" normalizeH="0" baseline="0" noProof="0" dirty="0">
                  <a:ln>
                    <a:noFill/>
                  </a:ln>
                  <a:solidFill>
                    <a:srgbClr val="35383B"/>
                  </a:solidFill>
                  <a:effectLst/>
                  <a:uLnTx/>
                  <a:uFillTx/>
                  <a:latin typeface="Calibri Light"/>
                  <a:ea typeface="+mn-ea"/>
                  <a:cs typeface="Calibri Light" panose="020F0302020204030204" pitchFamily="34" charset="0"/>
                </a:rPr>
                <a:t>Il convient de mettre en place un </a:t>
              </a:r>
              <a:r>
                <a:rPr kumimoji="0" lang="fr-FR" sz="1600" b="1" i="0" u="none" strike="noStrike" kern="1200" cap="none" spc="0" normalizeH="0" baseline="0" noProof="0" dirty="0">
                  <a:ln>
                    <a:noFill/>
                  </a:ln>
                  <a:solidFill>
                    <a:srgbClr val="C00000"/>
                  </a:solidFill>
                  <a:effectLst/>
                  <a:uLnTx/>
                  <a:uFillTx/>
                  <a:latin typeface="Calibri Light"/>
                  <a:ea typeface="+mn-ea"/>
                  <a:cs typeface="Calibri Light" panose="020F0302020204030204" pitchFamily="34" charset="0"/>
                </a:rPr>
                <a:t>outil de suivi objectif et fin de la charge de travail </a:t>
              </a:r>
              <a:r>
                <a:rPr kumimoji="0" lang="fr-FR" sz="1600" b="0" i="0" u="none" strike="noStrike" kern="1200" cap="none" spc="0" normalizeH="0" baseline="0" noProof="0" dirty="0">
                  <a:ln>
                    <a:noFill/>
                  </a:ln>
                  <a:solidFill>
                    <a:srgbClr val="35383B"/>
                  </a:solidFill>
                  <a:effectLst/>
                  <a:uLnTx/>
                  <a:uFillTx/>
                  <a:latin typeface="Calibri Light"/>
                  <a:ea typeface="+mn-ea"/>
                  <a:cs typeface="Calibri Light" panose="020F0302020204030204" pitchFamily="34" charset="0"/>
                </a:rPr>
                <a:t>dans les équipes, afin que des moyens adaptés de régulation de cette charge puissent être mobilisés avec un délai de latence réduit, de l’ordre de la semaine ou de la quinzaine.</a:t>
              </a:r>
            </a:p>
            <a:p>
              <a:pPr marL="361950" marR="0" lvl="0" indent="-276225" algn="just" defTabSz="1023179" rtl="0" eaLnBrk="1" fontAlgn="auto" latinLnBrk="0" hangingPunct="1">
                <a:lnSpc>
                  <a:spcPct val="100000"/>
                </a:lnSpc>
                <a:spcBef>
                  <a:spcPts val="1197"/>
                </a:spcBef>
                <a:spcAft>
                  <a:spcPts val="0"/>
                </a:spcAft>
                <a:buClr>
                  <a:srgbClr val="E62930"/>
                </a:buClr>
                <a:buSzPct val="100000"/>
                <a:buFontTx/>
                <a:buBlip>
                  <a:blip r:embed="rId3"/>
                </a:buBlip>
                <a:tabLst/>
                <a:defRPr/>
              </a:pPr>
              <a:r>
                <a:rPr lang="fr-FR" dirty="0">
                  <a:solidFill>
                    <a:srgbClr val="35383B"/>
                  </a:solidFill>
                  <a:latin typeface="Calibri Light"/>
                </a:rPr>
                <a:t>À défaut d’un suivi objectif et fin, il serait bon que les managers de proximité aient comme devoir exprès, à l’accomplissement duquel ils seraient objectivés, pendant toute la durée de la réorganisation</a:t>
              </a:r>
              <a:r>
                <a:rPr lang="fr-FR" b="1" dirty="0">
                  <a:solidFill>
                    <a:srgbClr val="C00000"/>
                  </a:solidFill>
                  <a:latin typeface="Calibri Light"/>
                </a:rPr>
                <a:t>, d’alerter </a:t>
              </a:r>
              <a:r>
                <a:rPr lang="fr-FR" dirty="0">
                  <a:solidFill>
                    <a:srgbClr val="35383B"/>
                  </a:solidFill>
                  <a:latin typeface="Calibri Light"/>
                </a:rPr>
                <a:t>le management de GCOO au plus haut niveau, mais aussi la DRH et les instance de prévention des RPS, </a:t>
              </a:r>
              <a:r>
                <a:rPr lang="fr-FR" b="1" dirty="0">
                  <a:solidFill>
                    <a:srgbClr val="C00000"/>
                  </a:solidFill>
                  <a:latin typeface="Calibri Light"/>
                </a:rPr>
                <a:t>des distorsions de charge de travail </a:t>
              </a:r>
              <a:r>
                <a:rPr lang="fr-FR" dirty="0">
                  <a:solidFill>
                    <a:srgbClr val="35383B"/>
                  </a:solidFill>
                  <a:latin typeface="Calibri Light"/>
                </a:rPr>
                <a:t>qu’ils auraient été amenés à constater ou au sujet desquelles des salariés se seraient plaints.</a:t>
              </a:r>
            </a:p>
            <a:p>
              <a:pPr marL="361950" marR="0" lvl="0" indent="-276225" algn="just" defTabSz="1023179" rtl="0" eaLnBrk="1" fontAlgn="auto" latinLnBrk="0" hangingPunct="1">
                <a:lnSpc>
                  <a:spcPct val="100000"/>
                </a:lnSpc>
                <a:spcBef>
                  <a:spcPts val="1197"/>
                </a:spcBef>
                <a:spcAft>
                  <a:spcPts val="0"/>
                </a:spcAft>
                <a:buClr>
                  <a:srgbClr val="E62930"/>
                </a:buClr>
                <a:buSzPct val="100000"/>
                <a:buFontTx/>
                <a:buBlip>
                  <a:blip r:embed="rId3"/>
                </a:buBlip>
                <a:tabLst/>
                <a:defRPr/>
              </a:pPr>
              <a:r>
                <a:rPr kumimoji="0" lang="fr-FR" sz="1600" b="1" i="0" u="none" strike="noStrike" kern="1200" cap="none" spc="0" normalizeH="0" baseline="0" noProof="0" dirty="0">
                  <a:ln>
                    <a:noFill/>
                  </a:ln>
                  <a:solidFill>
                    <a:srgbClr val="C00000"/>
                  </a:solidFill>
                  <a:effectLst/>
                  <a:uLnTx/>
                  <a:uFillTx/>
                  <a:latin typeface="Calibri Light"/>
                  <a:ea typeface="+mn-ea"/>
                  <a:cs typeface="Calibri Light" panose="020F0302020204030204" pitchFamily="34" charset="0"/>
                </a:rPr>
                <a:t>La </a:t>
              </a:r>
              <a:r>
                <a:rPr lang="fr-FR" b="1" dirty="0">
                  <a:solidFill>
                    <a:srgbClr val="C00000"/>
                  </a:solidFill>
                  <a:latin typeface="Calibri Light"/>
                </a:rPr>
                <a:t>délocalisation des activités de REG/RGI en Inde devrait être conditionnée au constat objectif que les équipes à Bangalore aient atteint le niveau requis </a:t>
              </a:r>
              <a:r>
                <a:rPr lang="fr-FR" dirty="0">
                  <a:solidFill>
                    <a:srgbClr val="35383B"/>
                  </a:solidFill>
                  <a:latin typeface="Calibri Light"/>
                </a:rPr>
                <a:t>pour cela. Et que si cette montée en compétence nécessite un appui des analystes métier de Paris, celui-ci soit programmé pour une durée suffisante et que la charge de travail conséquente pour les collaborateurs parisiens soit déduite de leurs tâches courantes.</a:t>
              </a:r>
            </a:p>
            <a:p>
              <a:pPr marL="361950" marR="0" lvl="0" indent="-276225" algn="just" defTabSz="1023179" rtl="0" eaLnBrk="1" fontAlgn="auto" latinLnBrk="0" hangingPunct="1">
                <a:lnSpc>
                  <a:spcPct val="100000"/>
                </a:lnSpc>
                <a:spcBef>
                  <a:spcPts val="1197"/>
                </a:spcBef>
                <a:spcAft>
                  <a:spcPts val="0"/>
                </a:spcAft>
                <a:buClr>
                  <a:srgbClr val="E62930"/>
                </a:buClr>
                <a:buSzPct val="100000"/>
                <a:buFontTx/>
                <a:buBlip>
                  <a:blip r:embed="rId3"/>
                </a:buBlip>
                <a:tabLst/>
                <a:defRPr/>
              </a:pPr>
              <a:r>
                <a:rPr lang="fr-FR" dirty="0">
                  <a:solidFill>
                    <a:srgbClr val="35383B"/>
                  </a:solidFill>
                  <a:latin typeface="Calibri Light"/>
                </a:rPr>
                <a:t>Il conviendrait également que la </a:t>
              </a:r>
              <a:r>
                <a:rPr lang="fr-FR" b="1" dirty="0">
                  <a:solidFill>
                    <a:srgbClr val="C00000"/>
                  </a:solidFill>
                  <a:latin typeface="Calibri Light"/>
                </a:rPr>
                <a:t>rotation excessive des personnels à Bangalore </a:t>
              </a:r>
              <a:r>
                <a:rPr lang="fr-FR" dirty="0">
                  <a:solidFill>
                    <a:srgbClr val="35383B"/>
                  </a:solidFill>
                  <a:latin typeface="Calibri Light"/>
                </a:rPr>
                <a:t>soit effectivement maîtrisée et réduite avant tout transfert d’activité nécessitant des temps d’apprentissage aussi longs que ceux évoqués à REG/RGI</a:t>
              </a:r>
            </a:p>
            <a:p>
              <a:pPr marL="361950" marR="0" lvl="0" indent="-276225" algn="just" defTabSz="1023179" rtl="0" eaLnBrk="1" fontAlgn="auto" latinLnBrk="0" hangingPunct="1">
                <a:lnSpc>
                  <a:spcPct val="100000"/>
                </a:lnSpc>
                <a:spcBef>
                  <a:spcPts val="1197"/>
                </a:spcBef>
                <a:spcAft>
                  <a:spcPts val="0"/>
                </a:spcAft>
                <a:buClr>
                  <a:srgbClr val="E62930"/>
                </a:buClr>
                <a:buSzPct val="100000"/>
                <a:buFontTx/>
                <a:buBlip>
                  <a:blip r:embed="rId3"/>
                </a:buBlip>
                <a:tabLst/>
                <a:defRPr/>
              </a:pPr>
              <a:r>
                <a:rPr lang="fr-FR" dirty="0">
                  <a:solidFill>
                    <a:srgbClr val="35383B"/>
                  </a:solidFill>
                  <a:latin typeface="Calibri Light"/>
                </a:rPr>
                <a:t>Enfin, </a:t>
              </a:r>
              <a:r>
                <a:rPr lang="fr-FR" b="1" dirty="0">
                  <a:solidFill>
                    <a:srgbClr val="C00000"/>
                  </a:solidFill>
                  <a:latin typeface="Calibri Light"/>
                </a:rPr>
                <a:t>la suppression du poste de l’APPLICATION MANAGER devrait être réexaminée </a:t>
              </a:r>
              <a:r>
                <a:rPr lang="fr-FR" dirty="0">
                  <a:solidFill>
                    <a:srgbClr val="35383B"/>
                  </a:solidFill>
                  <a:latin typeface="Calibri Light"/>
                </a:rPr>
                <a:t>à l’aune du contenu réel des ses fonctions et rôles. </a:t>
              </a:r>
              <a:endParaRPr kumimoji="0" lang="fr-FR" sz="1600" b="0" i="0" u="none" strike="noStrike" kern="1200" cap="none" spc="0" normalizeH="0" baseline="0" noProof="0" dirty="0">
                <a:ln>
                  <a:noFill/>
                </a:ln>
                <a:solidFill>
                  <a:srgbClr val="35383B"/>
                </a:solidFill>
                <a:effectLst/>
                <a:uLnTx/>
                <a:uFillTx/>
                <a:latin typeface="Calibri Light"/>
                <a:ea typeface="+mn-ea"/>
                <a:cs typeface="Calibri Light" panose="020F0302020204030204" pitchFamily="34" charset="0"/>
              </a:endParaRPr>
            </a:p>
          </p:txBody>
        </p:sp>
        <p:sp>
          <p:nvSpPr>
            <p:cNvPr id="7" name="preconisation_titre">
              <a:extLst>
                <a:ext uri="{FF2B5EF4-FFF2-40B4-BE49-F238E27FC236}">
                  <a16:creationId xmlns:a16="http://schemas.microsoft.com/office/drawing/2014/main" id="{944BCA7A-AEDB-B9BB-A01E-1EAFAD23A53A}"/>
                </a:ext>
              </a:extLst>
            </p:cNvPr>
            <p:cNvSpPr/>
            <p:nvPr/>
          </p:nvSpPr>
          <p:spPr>
            <a:xfrm>
              <a:off x="4832337" y="2046866"/>
              <a:ext cx="2688941" cy="212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accent1"/>
                  </a:solidFill>
                  <a:latin typeface="Calibri" panose="020F0502020204030204" pitchFamily="34" charset="0"/>
                  <a:cs typeface="Calibri" panose="020F0502020204030204" pitchFamily="34" charset="0"/>
                </a:rPr>
                <a:t>RECOMMANDATION</a:t>
              </a:r>
            </a:p>
          </p:txBody>
        </p:sp>
        <p:pic>
          <p:nvPicPr>
            <p:cNvPr id="8" name="preconisation_logo">
              <a:extLst>
                <a:ext uri="{FF2B5EF4-FFF2-40B4-BE49-F238E27FC236}">
                  <a16:creationId xmlns:a16="http://schemas.microsoft.com/office/drawing/2014/main" id="{2FADF57C-92A4-689D-996B-190AAA9A52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1358" y="1686866"/>
              <a:ext cx="658425" cy="646232"/>
            </a:xfrm>
            <a:prstGeom prst="rect">
              <a:avLst/>
            </a:prstGeom>
          </p:spPr>
        </p:pic>
      </p:grpSp>
    </p:spTree>
    <p:extLst>
      <p:ext uri="{BB962C8B-B14F-4D97-AF65-F5344CB8AC3E}">
        <p14:creationId xmlns:p14="http://schemas.microsoft.com/office/powerpoint/2010/main" val="6754100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368000"/>
            <a:ext cx="12204000" cy="5613821"/>
          </a:xfrm>
        </p:spPr>
        <p:txBody>
          <a:bodyPr/>
          <a:lstStyle/>
          <a:p>
            <a:r>
              <a:rPr lang="fr-FR" dirty="0"/>
              <a:t>Dans </a:t>
            </a:r>
            <a:r>
              <a:rPr lang="fr-FR" b="1" u="sng" dirty="0"/>
              <a:t>GBTO/MAR/SEC/OPS</a:t>
            </a:r>
            <a:r>
              <a:rPr lang="fr-FR" dirty="0"/>
              <a:t>, </a:t>
            </a:r>
            <a:r>
              <a:rPr lang="fr-FR" b="1" dirty="0"/>
              <a:t>8 postes sur 33 </a:t>
            </a:r>
            <a:r>
              <a:rPr lang="fr-FR" dirty="0"/>
              <a:t>(soit 24,2% de la base existant à la création) seraient supprimés. Les 8 suppressions seraient motivées par la délocalisation en Inde des activités de contrôle de la production assurées à Paris.</a:t>
            </a:r>
          </a:p>
          <a:p>
            <a:r>
              <a:rPr lang="fr-FR" dirty="0"/>
              <a:t>L’activité de GBTO/MAR/SEC/OPS est en lien avec l’activité d’APTP réinternalisée en octobre 2023. L’activité semble correctement stabilisée et une partie de ce que fait SEC/OPS, qui correspond à ce que faisait Accenture pour le compte de son client SG du temps de l’externalisation, ne présente plus de nécessité d’être localisée à Paris. </a:t>
            </a:r>
          </a:p>
          <a:p>
            <a:r>
              <a:rPr lang="fr-FR" dirty="0"/>
              <a:t>Les contrôles quotidiens de la production, qui est en Inde, faits par les experts Opérations parisiens seraient des contrôles relativement simples et automatisables.</a:t>
            </a:r>
          </a:p>
          <a:p>
            <a:r>
              <a:rPr lang="fr-FR" dirty="0"/>
              <a:t>Parmi les 25 postes conservés, il resterait une équipe qui gère une activité sensible de syndication primaire et des experts. Ces derniers assureraient un rôle de tour de contrôle pour identifier les signaux faibles de dégradation de la qualité de service, par des contrôles du quotidien, et feraient le lien avec des MIDDLE ET FRONT OFFICE, voire avec des clients de SG.</a:t>
            </a:r>
          </a:p>
          <a:p>
            <a:r>
              <a:rPr lang="fr-FR" dirty="0"/>
              <a:t>Si le projet semble pertinent dans son principe, il devrait nécessiter un accompagnement idoine, dont les responsables sont de MAR sont d’ailleurs parfaitement conscients.</a:t>
            </a:r>
          </a:p>
          <a:p>
            <a:r>
              <a:rPr lang="fr-FR" dirty="0"/>
              <a:t>Les salariés que nous avons rencontrés ont exprimé des doutes sur la capacité de l’Inde à prendre en charge ces contrôles.</a:t>
            </a:r>
          </a:p>
          <a:p>
            <a:r>
              <a:rPr lang="fr-FR" dirty="0"/>
              <a:t>Ils ont insisté sur la nécessité de prévoir un </a:t>
            </a:r>
            <a:r>
              <a:rPr lang="fr-FR" b="1" dirty="0"/>
              <a:t>programme de formation adapté</a:t>
            </a:r>
            <a:r>
              <a:rPr lang="fr-FR" dirty="0"/>
              <a:t>, auxquels ils contribueraient et qui devraient se faire pendant une période de transition sérieusement calibrée.</a:t>
            </a:r>
          </a:p>
          <a:p>
            <a:r>
              <a:rPr lang="fr-FR" dirty="0"/>
              <a:t>Le management de proximité semble non seulement conscient de cela mais désireux d’associer activement les équipes à la préparation de cette transition. </a:t>
            </a:r>
          </a:p>
          <a:p>
            <a:endParaRPr lang="fr-FR" sz="1600" dirty="0">
              <a:ea typeface="+mn-ea"/>
            </a:endParaRPr>
          </a:p>
          <a:p>
            <a:endParaRPr lang="fr-FR" sz="1600" dirty="0">
              <a:ea typeface="+mn-ea"/>
            </a:endParaRP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Après sa constitution, GBTO/MAR envisagerait de supprimer 33 postes de travail, soit 9,6% de son effectif (6/6)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a:t>SG - Réorganisation des BU/SU - CSEE des Services Centraux Parisiens – La réorganisation de RESG - Avril 2024</a:t>
            </a:r>
            <a:endParaRPr lang="fr-FR" dirty="0"/>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69</a:t>
            </a:fld>
            <a:endParaRPr lang="fr-FR" altLang="fr-FR" dirty="0"/>
          </a:p>
        </p:txBody>
      </p:sp>
    </p:spTree>
    <p:extLst>
      <p:ext uri="{BB962C8B-B14F-4D97-AF65-F5344CB8AC3E}">
        <p14:creationId xmlns:p14="http://schemas.microsoft.com/office/powerpoint/2010/main" val="63454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396457"/>
            <a:ext cx="12204000" cy="5613821"/>
          </a:xfrm>
        </p:spPr>
        <p:txBody>
          <a:bodyPr/>
          <a:lstStyle/>
          <a:p>
            <a:pPr>
              <a:lnSpc>
                <a:spcPct val="107000"/>
              </a:lnSpc>
              <a:spcAft>
                <a:spcPts val="800"/>
              </a:spcAft>
            </a:pPr>
            <a:r>
              <a:rPr lang="fr-FR" dirty="0"/>
              <a:t>Ainsi la structure de GBSU passe de 14 départements à 10+3 départements, avec des </a:t>
            </a:r>
            <a:r>
              <a:rPr lang="fr-FR" b="1" dirty="0"/>
              <a:t>modifications de périmètres d’activité </a:t>
            </a:r>
            <a:r>
              <a:rPr lang="fr-FR" dirty="0"/>
              <a:t>au sein des départements, des </a:t>
            </a:r>
            <a:r>
              <a:rPr lang="fr-FR" b="1" dirty="0"/>
              <a:t>regroupements </a:t>
            </a:r>
            <a:r>
              <a:rPr lang="fr-FR" dirty="0"/>
              <a:t>d’équipes, des </a:t>
            </a:r>
            <a:r>
              <a:rPr lang="fr-FR" b="1" dirty="0"/>
              <a:t>transferts d’équipes </a:t>
            </a:r>
            <a:r>
              <a:rPr lang="fr-FR" dirty="0"/>
              <a:t>hors de GBSU, des </a:t>
            </a:r>
            <a:r>
              <a:rPr lang="fr-FR" b="1" dirty="0"/>
              <a:t>réalignements organisationnels </a:t>
            </a:r>
            <a:r>
              <a:rPr lang="fr-FR" dirty="0"/>
              <a:t>avec l’organisation  actuelle des métiers de GBIS :</a:t>
            </a:r>
          </a:p>
          <a:p>
            <a:pPr lvl="1">
              <a:lnSpc>
                <a:spcPct val="107000"/>
              </a:lnSpc>
              <a:spcAft>
                <a:spcPts val="800"/>
              </a:spcAft>
            </a:pPr>
            <a:r>
              <a:rPr lang="fr-FR" sz="1500" dirty="0"/>
              <a:t>GBSU/SGM (plate-forme SG MARKETS &amp; digitalisation) disparaît dans GBTO/CIO (CHIEF INFORMATION OFFICE), créé à l’occasion de la réorganisation. </a:t>
            </a:r>
          </a:p>
          <a:p>
            <a:pPr lvl="1">
              <a:lnSpc>
                <a:spcPct val="107000"/>
              </a:lnSpc>
              <a:spcAft>
                <a:spcPts val="800"/>
              </a:spcAft>
            </a:pPr>
            <a:r>
              <a:rPr lang="fr-FR" sz="1500" dirty="0"/>
              <a:t>GBSU/ADS (architecture, données, stratégie) disparait dans GBTO/DMO (gestion de la donnée) créé, dans CIO, dans GCOO/ARC (filière architecture).</a:t>
            </a:r>
          </a:p>
          <a:p>
            <a:pPr lvl="1">
              <a:lnSpc>
                <a:spcPct val="107000"/>
              </a:lnSpc>
              <a:spcAft>
                <a:spcPts val="800"/>
              </a:spcAft>
            </a:pPr>
            <a:r>
              <a:rPr lang="fr-FR" sz="1500" dirty="0"/>
              <a:t>GBSU/REG (réglementaire) disparaît dans GBTO/MAR (transversal aux activités de marché).</a:t>
            </a:r>
          </a:p>
          <a:p>
            <a:pPr lvl="1">
              <a:lnSpc>
                <a:spcPct val="107000"/>
              </a:lnSpc>
              <a:spcAft>
                <a:spcPts val="800"/>
              </a:spcAft>
            </a:pPr>
            <a:r>
              <a:rPr lang="fr-FR" sz="1500" dirty="0"/>
              <a:t>GBSU/RPM (gestion de la production et des risques IT) disparaît dans GBTO/CIO, GBTO/COO (CHIEF OPERATING OFFICE), GBTO/MAR et dans GCOO.</a:t>
            </a:r>
          </a:p>
          <a:p>
            <a:r>
              <a:rPr lang="fr-FR" dirty="0"/>
              <a:t>La réorganisation a conduit à envisager la </a:t>
            </a:r>
            <a:r>
              <a:rPr lang="fr-FR" b="1" dirty="0"/>
              <a:t>création de 11 postes </a:t>
            </a:r>
            <a:r>
              <a:rPr lang="fr-FR" dirty="0"/>
              <a:t>et la </a:t>
            </a:r>
            <a:r>
              <a:rPr lang="fr-FR" b="1" dirty="0"/>
              <a:t>suppression de 185 postes </a:t>
            </a:r>
            <a:r>
              <a:rPr lang="fr-FR" dirty="0"/>
              <a:t>(soit 7,6% des postes existant à la constitution de GBTO) qui se répartit selon la typologie de motifs suivants.</a:t>
            </a: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GBSU devenant GBTO a reconfiguré son organisation sans la bouleverser </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dirty="0"/>
              <a:t>SG - Réorganisation des BU/SU - CSEE des Services Centraux Parisiens – La réorganisation de RESG - Avril 2024</a:t>
            </a:r>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7</a:t>
            </a:fld>
            <a:endParaRPr lang="fr-FR" altLang="fr-FR" dirty="0"/>
          </a:p>
        </p:txBody>
      </p:sp>
      <p:pic>
        <p:nvPicPr>
          <p:cNvPr id="6" name="Image 5">
            <a:extLst>
              <a:ext uri="{FF2B5EF4-FFF2-40B4-BE49-F238E27FC236}">
                <a16:creationId xmlns:a16="http://schemas.microsoft.com/office/drawing/2014/main" id="{A36DD598-7F46-F9D3-7F04-0790DAA055FC}"/>
              </a:ext>
            </a:extLst>
          </p:cNvPr>
          <p:cNvPicPr>
            <a:picLocks noChangeAspect="1"/>
          </p:cNvPicPr>
          <p:nvPr/>
        </p:nvPicPr>
        <p:blipFill rotWithShape="1">
          <a:blip r:embed="rId2"/>
          <a:srcRect l="3434" t="8029" r="3542" b="7953"/>
          <a:stretch/>
        </p:blipFill>
        <p:spPr>
          <a:xfrm>
            <a:off x="3788229" y="5292000"/>
            <a:ext cx="6096000" cy="1752600"/>
          </a:xfrm>
          <a:prstGeom prst="rect">
            <a:avLst/>
          </a:prstGeom>
        </p:spPr>
      </p:pic>
      <p:sp>
        <p:nvSpPr>
          <p:cNvPr id="9" name="ZoneTexte 8">
            <a:extLst>
              <a:ext uri="{FF2B5EF4-FFF2-40B4-BE49-F238E27FC236}">
                <a16:creationId xmlns:a16="http://schemas.microsoft.com/office/drawing/2014/main" id="{89DD4306-EA04-BB7B-9ADE-306A11471980}"/>
              </a:ext>
            </a:extLst>
          </p:cNvPr>
          <p:cNvSpPr txBox="1"/>
          <p:nvPr/>
        </p:nvSpPr>
        <p:spPr>
          <a:xfrm>
            <a:off x="10548000" y="6480000"/>
            <a:ext cx="1116000" cy="324000"/>
          </a:xfrm>
          <a:prstGeom prst="rect">
            <a:avLst/>
          </a:prstGeom>
          <a:solidFill>
            <a:srgbClr val="FFFF00"/>
          </a:solidFill>
        </p:spPr>
        <p:txBody>
          <a:bodyPr wrap="square" spcCol="0" rtlCol="0">
            <a:spAutoFit/>
          </a:bodyPr>
          <a:lstStyle/>
          <a:p>
            <a:pPr algn="l">
              <a:lnSpc>
                <a:spcPct val="120000"/>
              </a:lnSpc>
            </a:pPr>
            <a:r>
              <a:rPr lang="fr-FR" sz="1200" b="1" dirty="0">
                <a:solidFill>
                  <a:schemeClr val="tx1"/>
                </a:solidFill>
                <a:latin typeface="+mj-lt"/>
              </a:rPr>
              <a:t>Source : SECAFI</a:t>
            </a:r>
          </a:p>
        </p:txBody>
      </p:sp>
    </p:spTree>
    <p:extLst>
      <p:ext uri="{BB962C8B-B14F-4D97-AF65-F5344CB8AC3E}">
        <p14:creationId xmlns:p14="http://schemas.microsoft.com/office/powerpoint/2010/main" val="7268835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CBA75B8-64C7-4B44-8500-D562C4044AF7}"/>
              </a:ext>
            </a:extLst>
          </p:cNvPr>
          <p:cNvSpPr>
            <a:spLocks noGrp="1"/>
          </p:cNvSpPr>
          <p:nvPr>
            <p:ph type="body" sz="quarter" idx="11"/>
          </p:nvPr>
        </p:nvSpPr>
        <p:spPr>
          <a:xfrm>
            <a:off x="4775262" y="382338"/>
            <a:ext cx="8536298" cy="871215"/>
          </a:xfrm>
        </p:spPr>
        <p:txBody>
          <a:bodyPr>
            <a:normAutofit/>
          </a:bodyPr>
          <a:lstStyle/>
          <a:p>
            <a:r>
              <a:rPr lang="fr-FR" dirty="0"/>
              <a:t>Revue de la réorganisation de GBSU devenant GBTO</a:t>
            </a:r>
          </a:p>
        </p:txBody>
      </p:sp>
      <p:sp>
        <p:nvSpPr>
          <p:cNvPr id="3" name="Espace réservé du texte 2">
            <a:extLst>
              <a:ext uri="{FF2B5EF4-FFF2-40B4-BE49-F238E27FC236}">
                <a16:creationId xmlns:a16="http://schemas.microsoft.com/office/drawing/2014/main" id="{4D242FC0-8D89-45D7-B5A1-5DD01F37B2DD}"/>
              </a:ext>
            </a:extLst>
          </p:cNvPr>
          <p:cNvSpPr>
            <a:spLocks noGrp="1"/>
          </p:cNvSpPr>
          <p:nvPr>
            <p:ph type="body" sz="quarter" idx="12"/>
          </p:nvPr>
        </p:nvSpPr>
        <p:spPr>
          <a:xfrm>
            <a:off x="4775262" y="2756329"/>
            <a:ext cx="8022904" cy="1631092"/>
          </a:xfrm>
        </p:spPr>
        <p:txBody>
          <a:bodyPr>
            <a:normAutofit/>
          </a:bodyPr>
          <a:lstStyle/>
          <a:p>
            <a:r>
              <a:rPr lang="fr-FR" dirty="0"/>
              <a:t>Les matrices de transfert de CIO, DIR, DMO, FIC, HUM, PRE, PRI/TRF, XRM</a:t>
            </a:r>
          </a:p>
        </p:txBody>
      </p:sp>
      <p:sp>
        <p:nvSpPr>
          <p:cNvPr id="4" name="Espace réservé du pied de page 3">
            <a:extLst>
              <a:ext uri="{FF2B5EF4-FFF2-40B4-BE49-F238E27FC236}">
                <a16:creationId xmlns:a16="http://schemas.microsoft.com/office/drawing/2014/main" id="{F787F61D-E450-419F-8A17-AC397A508B52}"/>
              </a:ext>
            </a:extLst>
          </p:cNvPr>
          <p:cNvSpPr>
            <a:spLocks noGrp="1"/>
          </p:cNvSpPr>
          <p:nvPr>
            <p:ph type="ftr" sz="quarter" idx="13"/>
          </p:nvPr>
        </p:nvSpPr>
        <p:spPr>
          <a:xfrm>
            <a:off x="2852620" y="7234766"/>
            <a:ext cx="10080000" cy="249385"/>
          </a:xfrm>
        </p:spPr>
        <p:txBody>
          <a:bodyPr/>
          <a:lstStyle/>
          <a:p>
            <a:r>
              <a:rPr lang="fr-FR"/>
              <a:t>SG - Réorganisation des BU/SU - CSEE des Services Centraux Parisiens – La réorganisation de RESG - Avril 2024</a:t>
            </a:r>
          </a:p>
        </p:txBody>
      </p:sp>
      <p:sp>
        <p:nvSpPr>
          <p:cNvPr id="5" name="Espace réservé du numéro de diapositive 4">
            <a:extLst>
              <a:ext uri="{FF2B5EF4-FFF2-40B4-BE49-F238E27FC236}">
                <a16:creationId xmlns:a16="http://schemas.microsoft.com/office/drawing/2014/main" id="{3D3C6882-E342-43E1-8B9A-BACDF799B472}"/>
              </a:ext>
            </a:extLst>
          </p:cNvPr>
          <p:cNvSpPr>
            <a:spLocks noGrp="1"/>
          </p:cNvSpPr>
          <p:nvPr>
            <p:ph type="sldNum" sz="quarter" idx="14"/>
          </p:nvPr>
        </p:nvSpPr>
        <p:spPr>
          <a:xfrm>
            <a:off x="13047856" y="7258579"/>
            <a:ext cx="520683" cy="213823"/>
          </a:xfrm>
        </p:spPr>
        <p:txBody>
          <a:bodyPr/>
          <a:lstStyle/>
          <a:p>
            <a:fld id="{FD495AF3-2BE3-4F2F-A3F0-65C3F202E4D2}" type="slidenum">
              <a:rPr lang="fr-FR" altLang="fr-FR" smtClean="0"/>
              <a:pPr/>
              <a:t>70</a:t>
            </a:fld>
            <a:endParaRPr lang="fr-FR" altLang="fr-FR" dirty="0"/>
          </a:p>
        </p:txBody>
      </p:sp>
    </p:spTree>
    <p:extLst>
      <p:ext uri="{BB962C8B-B14F-4D97-AF65-F5344CB8AC3E}">
        <p14:creationId xmlns:p14="http://schemas.microsoft.com/office/powerpoint/2010/main" val="3739205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4C6F02E6-50EB-4D0D-B44B-498BEB18A627}"/>
              </a:ext>
            </a:extLst>
          </p:cNvPr>
          <p:cNvSpPr>
            <a:spLocks noGrp="1"/>
          </p:cNvSpPr>
          <p:nvPr>
            <p:ph type="ftr" sz="quarter" idx="17"/>
          </p:nvPr>
        </p:nvSpPr>
        <p:spPr/>
        <p:txBody>
          <a:bodyPr/>
          <a:lstStyle/>
          <a:p>
            <a:r>
              <a:rPr lang="fr-FR"/>
              <a:t>SG - Réorganisation des BU/SU - CSEE des Services Centraux Parisiens – La réorganisation de RESG - Avril 2024</a:t>
            </a:r>
          </a:p>
        </p:txBody>
      </p:sp>
      <p:sp>
        <p:nvSpPr>
          <p:cNvPr id="5" name="Espace réservé du numéro de diapositive 4">
            <a:extLst>
              <a:ext uri="{FF2B5EF4-FFF2-40B4-BE49-F238E27FC236}">
                <a16:creationId xmlns:a16="http://schemas.microsoft.com/office/drawing/2014/main" id="{64515C1C-216A-405B-824F-916C4FBB5F3B}"/>
              </a:ext>
            </a:extLst>
          </p:cNvPr>
          <p:cNvSpPr>
            <a:spLocks noGrp="1"/>
          </p:cNvSpPr>
          <p:nvPr>
            <p:ph type="sldNum" sz="quarter" idx="18"/>
          </p:nvPr>
        </p:nvSpPr>
        <p:spPr/>
        <p:txBody>
          <a:bodyPr/>
          <a:lstStyle/>
          <a:p>
            <a:fld id="{FD495AF3-2BE3-4F2F-A3F0-65C3F202E4D2}" type="slidenum">
              <a:rPr lang="fr-FR" altLang="fr-FR" smtClean="0"/>
              <a:pPr/>
              <a:t>71</a:t>
            </a:fld>
            <a:endParaRPr lang="fr-FR" altLang="fr-FR" dirty="0"/>
          </a:p>
        </p:txBody>
      </p:sp>
      <p:sp>
        <p:nvSpPr>
          <p:cNvPr id="16" name="Rectangle 15">
            <a:extLst>
              <a:ext uri="{FF2B5EF4-FFF2-40B4-BE49-F238E27FC236}">
                <a16:creationId xmlns:a16="http://schemas.microsoft.com/office/drawing/2014/main" id="{74A2C070-1A11-4F35-BC05-2C1A0DA56A8A}"/>
              </a:ext>
            </a:extLst>
          </p:cNvPr>
          <p:cNvSpPr/>
          <p:nvPr/>
        </p:nvSpPr>
        <p:spPr>
          <a:xfrm>
            <a:off x="6625384" y="2517159"/>
            <a:ext cx="6838950" cy="369332"/>
          </a:xfrm>
          <a:prstGeom prst="rect">
            <a:avLst/>
          </a:prstGeom>
        </p:spPr>
        <p:txBody>
          <a:bodyPr>
            <a:spAutoFit/>
          </a:bodyPr>
          <a:lstStyle/>
          <a:p>
            <a:pPr lvl="1"/>
            <a:endParaRPr lang="fr-FR" dirty="0"/>
          </a:p>
        </p:txBody>
      </p:sp>
      <p:pic>
        <p:nvPicPr>
          <p:cNvPr id="6" name="Image 5">
            <a:extLst>
              <a:ext uri="{FF2B5EF4-FFF2-40B4-BE49-F238E27FC236}">
                <a16:creationId xmlns:a16="http://schemas.microsoft.com/office/drawing/2014/main" id="{587B9E27-730F-165F-B5B3-E5942219B052}"/>
              </a:ext>
            </a:extLst>
          </p:cNvPr>
          <p:cNvPicPr preferRelativeResize="0">
            <a:picLocks/>
          </p:cNvPicPr>
          <p:nvPr/>
        </p:nvPicPr>
        <p:blipFill>
          <a:blip r:embed="rId2"/>
          <a:stretch>
            <a:fillRect/>
          </a:stretch>
        </p:blipFill>
        <p:spPr>
          <a:xfrm>
            <a:off x="-1" y="-1"/>
            <a:ext cx="13680000" cy="7694613"/>
          </a:xfrm>
          <a:prstGeom prst="rect">
            <a:avLst/>
          </a:prstGeom>
        </p:spPr>
      </p:pic>
    </p:spTree>
    <p:extLst>
      <p:ext uri="{BB962C8B-B14F-4D97-AF65-F5344CB8AC3E}">
        <p14:creationId xmlns:p14="http://schemas.microsoft.com/office/powerpoint/2010/main" val="198390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396457"/>
            <a:ext cx="12204000" cy="5613821"/>
          </a:xfrm>
        </p:spPr>
        <p:txBody>
          <a:bodyPr/>
          <a:lstStyle/>
          <a:p>
            <a:pPr>
              <a:lnSpc>
                <a:spcPct val="107000"/>
              </a:lnSpc>
              <a:spcAft>
                <a:spcPts val="800"/>
              </a:spcAft>
            </a:pPr>
            <a:r>
              <a:rPr lang="fr-FR" b="1" dirty="0"/>
              <a:t>Aucune de ces suppressions de poste ou presque n’a fait l’objet d’un calibrage documenté.</a:t>
            </a:r>
          </a:p>
          <a:p>
            <a:pPr>
              <a:lnSpc>
                <a:spcPct val="107000"/>
              </a:lnSpc>
              <a:spcAft>
                <a:spcPts val="800"/>
              </a:spcAft>
            </a:pPr>
            <a:r>
              <a:rPr lang="fr-FR" dirty="0"/>
              <a:t>Certes, dans la typologie des motifs de suppression de poste invoqués, </a:t>
            </a:r>
            <a:r>
              <a:rPr lang="fr-FR" b="1" dirty="0"/>
              <a:t>les suppressions de poste par optimisation de processus ou par baisse/transfert d’activité sont, le plus souvent, justifiés par des faits ou des causes réellement advenus</a:t>
            </a:r>
            <a:r>
              <a:rPr lang="fr-FR" dirty="0"/>
              <a:t>.</a:t>
            </a:r>
          </a:p>
          <a:p>
            <a:pPr>
              <a:lnSpc>
                <a:spcPct val="107000"/>
              </a:lnSpc>
              <a:spcAft>
                <a:spcPts val="800"/>
              </a:spcAft>
            </a:pPr>
            <a:r>
              <a:rPr lang="fr-FR" dirty="0"/>
              <a:t>A contrario, </a:t>
            </a:r>
            <a:r>
              <a:rPr lang="fr-FR" b="1" dirty="0"/>
              <a:t>les suppressions de poste par fin de projet &amp; renoncement ainsi que, le plus souvent, celles par simplification de l’organisation et, parfois, celles par délocalisation ne sont justifiées que par des causes ou des événements encore à venir </a:t>
            </a:r>
            <a:r>
              <a:rPr lang="fr-FR" dirty="0"/>
              <a:t>(par exemple, la baisse du CTB), </a:t>
            </a:r>
            <a:r>
              <a:rPr lang="fr-FR" b="1" dirty="0"/>
              <a:t>à des échéances pouvant aller jusqu’à la fin de 2024 voire au-delà.</a:t>
            </a:r>
          </a:p>
          <a:p>
            <a:pPr>
              <a:lnSpc>
                <a:spcPct val="107000"/>
              </a:lnSpc>
              <a:spcAft>
                <a:spcPts val="800"/>
              </a:spcAft>
            </a:pPr>
            <a:r>
              <a:rPr lang="fr-FR" dirty="0"/>
              <a:t>Ce qui risque de poser </a:t>
            </a:r>
            <a:r>
              <a:rPr lang="fr-FR" b="1" dirty="0"/>
              <a:t>un problème majeur : le décalage temporel entre la suppression effective du poste par départ volontaire du salarié qui l’occupe et la survenance effective de la cause de la suppression du poste</a:t>
            </a:r>
            <a:r>
              <a:rPr lang="fr-FR" dirty="0"/>
              <a:t>.</a:t>
            </a:r>
          </a:p>
          <a:p>
            <a:pPr>
              <a:lnSpc>
                <a:spcPct val="107000"/>
              </a:lnSpc>
              <a:spcAft>
                <a:spcPts val="800"/>
              </a:spcAft>
            </a:pPr>
            <a:r>
              <a:rPr lang="fr-FR" dirty="0"/>
              <a:t>Le cas échéant, le </a:t>
            </a:r>
            <a:r>
              <a:rPr lang="fr-FR" b="1" dirty="0"/>
              <a:t>déport de la charge de travail sur l’équipe restante </a:t>
            </a:r>
            <a:r>
              <a:rPr lang="fr-FR" dirty="0"/>
              <a:t>pourrait occasionner une </a:t>
            </a:r>
            <a:r>
              <a:rPr lang="fr-FR" b="1" dirty="0"/>
              <a:t>surcharge de tr</a:t>
            </a:r>
            <a:r>
              <a:rPr lang="fr-FR" dirty="0"/>
              <a:t>avail, que nombre de salariés que nous avons rencontrés craignent d’autant plus que cette </a:t>
            </a:r>
            <a:r>
              <a:rPr lang="fr-FR" b="1" dirty="0"/>
              <a:t>charge </a:t>
            </a:r>
            <a:r>
              <a:rPr lang="fr-FR" dirty="0"/>
              <a:t>est</a:t>
            </a:r>
            <a:r>
              <a:rPr lang="fr-FR" b="1" dirty="0"/>
              <a:t> déjà forte présentement</a:t>
            </a:r>
            <a:r>
              <a:rPr lang="fr-FR" dirty="0"/>
              <a:t>.</a:t>
            </a:r>
          </a:p>
          <a:p>
            <a:pPr>
              <a:lnSpc>
                <a:spcPct val="107000"/>
              </a:lnSpc>
              <a:spcAft>
                <a:spcPts val="800"/>
              </a:spcAft>
            </a:pPr>
            <a:r>
              <a:rPr lang="fr-FR" dirty="0"/>
              <a:t>Et face à cela, GBSU ne dispose pas d’un </a:t>
            </a:r>
            <a:r>
              <a:rPr lang="fr-FR" b="1" dirty="0"/>
              <a:t>outil opérant de mesure ou de suivi objectifs de la charge de travail en temps réel </a:t>
            </a:r>
            <a:r>
              <a:rPr lang="fr-FR" dirty="0"/>
              <a:t>ou, à tout le moins, d’un </a:t>
            </a:r>
            <a:r>
              <a:rPr lang="fr-FR" b="1" dirty="0"/>
              <a:t>outil d’alerte du management </a:t>
            </a:r>
            <a:r>
              <a:rPr lang="fr-FR" dirty="0"/>
              <a:t>permettant de remédier sans délai aux situations de surchauffe </a:t>
            </a:r>
          </a:p>
          <a:p>
            <a:pPr lvl="1">
              <a:lnSpc>
                <a:spcPct val="107000"/>
              </a:lnSpc>
              <a:spcAft>
                <a:spcPts val="800"/>
              </a:spcAft>
            </a:pPr>
            <a:r>
              <a:rPr lang="fr-FR" sz="1600" b="1" dirty="0"/>
              <a:t>l’outil OVERHEAT </a:t>
            </a:r>
            <a:r>
              <a:rPr lang="fr-FR" sz="1600" dirty="0"/>
              <a:t>qui existe à </a:t>
            </a:r>
            <a:r>
              <a:rPr lang="fr-FR" sz="1600" b="1" dirty="0"/>
              <a:t>GBSU pourrait jouer ce rôle, sous réserve que ses modalités de fonctionnement soient revisités</a:t>
            </a:r>
            <a:endParaRPr lang="fr-FR" sz="1600" dirty="0"/>
          </a:p>
          <a:p>
            <a:pPr>
              <a:lnSpc>
                <a:spcPct val="107000"/>
              </a:lnSpc>
              <a:spcAft>
                <a:spcPts val="800"/>
              </a:spcAft>
            </a:pPr>
            <a:endParaRPr lang="fr-FR" dirty="0"/>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Le manque de maîtrise de la temporalité des suppressions de poste pourrait créer des tensions sérieuses sur la charge de travail des équipes restantes (1/3)</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dirty="0"/>
              <a:t>SG - Réorganisation des BU/SU - CSEE des Services Centraux Parisiens – La réorganisation de RESG - Avril 2024</a:t>
            </a:r>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8</a:t>
            </a:fld>
            <a:endParaRPr lang="fr-FR" altLang="fr-FR" dirty="0"/>
          </a:p>
        </p:txBody>
      </p:sp>
    </p:spTree>
    <p:extLst>
      <p:ext uri="{BB962C8B-B14F-4D97-AF65-F5344CB8AC3E}">
        <p14:creationId xmlns:p14="http://schemas.microsoft.com/office/powerpoint/2010/main" val="21524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59B6E25A-27F2-4B0A-AB9A-53DF706AC9A9}"/>
              </a:ext>
            </a:extLst>
          </p:cNvPr>
          <p:cNvSpPr>
            <a:spLocks noGrp="1"/>
          </p:cNvSpPr>
          <p:nvPr>
            <p:ph sz="quarter" idx="16"/>
          </p:nvPr>
        </p:nvSpPr>
        <p:spPr>
          <a:xfrm>
            <a:off x="720000" y="1396457"/>
            <a:ext cx="12204000" cy="5613821"/>
          </a:xfrm>
        </p:spPr>
        <p:txBody>
          <a:bodyPr/>
          <a:lstStyle/>
          <a:p>
            <a:pPr>
              <a:lnSpc>
                <a:spcPct val="107000"/>
              </a:lnSpc>
              <a:spcAft>
                <a:spcPts val="800"/>
              </a:spcAft>
            </a:pPr>
            <a:endParaRPr lang="fr-FR" dirty="0"/>
          </a:p>
          <a:p>
            <a:pPr>
              <a:lnSpc>
                <a:spcPct val="107000"/>
              </a:lnSpc>
              <a:spcAft>
                <a:spcPts val="800"/>
              </a:spcAft>
            </a:pPr>
            <a:endParaRPr lang="fr-FR" dirty="0"/>
          </a:p>
          <a:p>
            <a:pPr>
              <a:lnSpc>
                <a:spcPct val="107000"/>
              </a:lnSpc>
              <a:spcAft>
                <a:spcPts val="800"/>
              </a:spcAft>
            </a:pPr>
            <a:endParaRPr lang="fr-FR" dirty="0"/>
          </a:p>
          <a:p>
            <a:pPr>
              <a:lnSpc>
                <a:spcPct val="107000"/>
              </a:lnSpc>
              <a:spcAft>
                <a:spcPts val="800"/>
              </a:spcAft>
            </a:pPr>
            <a:endParaRPr lang="fr-FR" dirty="0"/>
          </a:p>
          <a:p>
            <a:pPr>
              <a:lnSpc>
                <a:spcPct val="107000"/>
              </a:lnSpc>
              <a:spcAft>
                <a:spcPts val="800"/>
              </a:spcAft>
            </a:pPr>
            <a:endParaRPr lang="fr-FR" dirty="0"/>
          </a:p>
          <a:p>
            <a:pPr>
              <a:lnSpc>
                <a:spcPct val="107000"/>
              </a:lnSpc>
              <a:spcAft>
                <a:spcPts val="800"/>
              </a:spcAft>
            </a:pPr>
            <a:r>
              <a:rPr lang="fr-FR" dirty="0"/>
              <a:t>Quant aux </a:t>
            </a:r>
            <a:r>
              <a:rPr lang="fr-FR" b="1" dirty="0"/>
              <a:t>suppressions de poste par délocalisation</a:t>
            </a:r>
            <a:r>
              <a:rPr lang="fr-FR" dirty="0"/>
              <a:t>, elles sont le plus souvent justifiées par le </a:t>
            </a:r>
            <a:r>
              <a:rPr lang="fr-FR" b="1" dirty="0"/>
              <a:t>motif économique </a:t>
            </a:r>
            <a:r>
              <a:rPr lang="fr-FR" dirty="0"/>
              <a:t>(coût d’un opérateur indien inférieur de près des 2/3 au coût d’un opérateur français), même si l’argument de la </a:t>
            </a:r>
            <a:r>
              <a:rPr lang="fr-FR" b="1" dirty="0"/>
              <a:t>pertinence opérationnelle </a:t>
            </a:r>
            <a:r>
              <a:rPr lang="fr-FR" dirty="0"/>
              <a:t>est recevable.</a:t>
            </a:r>
          </a:p>
          <a:p>
            <a:pPr>
              <a:lnSpc>
                <a:spcPct val="107000"/>
              </a:lnSpc>
              <a:spcAft>
                <a:spcPts val="800"/>
              </a:spcAft>
            </a:pPr>
            <a:r>
              <a:rPr lang="fr-FR" dirty="0"/>
              <a:t>Et si, en moyenne, les suppressions de poste pèsent 7,6% de l’effectif de GBTO à sa constitution, certains départements, et certains CA davantage encore, ont des taux de suppression de poste nettement plus élevés : GBTO/CLD (client &amp; digital) -15,7%, GBTOO/COO -20,7%, GBTO/MAR/REG/OPS -24,2%, GBTO/EQD/OPP/DOC -43,8%...</a:t>
            </a:r>
          </a:p>
          <a:p>
            <a:pPr>
              <a:lnSpc>
                <a:spcPct val="107000"/>
              </a:lnSpc>
              <a:spcAft>
                <a:spcPts val="800"/>
              </a:spcAft>
            </a:pPr>
            <a:r>
              <a:rPr lang="fr-FR" b="1" dirty="0"/>
              <a:t>L’intensité de la réorganisation dans certains CA</a:t>
            </a:r>
            <a:r>
              <a:rPr lang="fr-FR" dirty="0"/>
              <a:t>, au sens d’un poids des suppressions de poste élevé par rapport à l’effectif à constitution du CA dans GBTO, est une source d’inquiétude majeure des salariés, en particulier pour les suppressions de poste motivées par de la délocalisation.</a:t>
            </a:r>
          </a:p>
          <a:p>
            <a:pPr>
              <a:lnSpc>
                <a:spcPct val="107000"/>
              </a:lnSpc>
              <a:spcBef>
                <a:spcPts val="0"/>
              </a:spcBef>
              <a:spcAft>
                <a:spcPts val="800"/>
              </a:spcAft>
            </a:pPr>
            <a:r>
              <a:rPr lang="fr-FR" dirty="0"/>
              <a:t>Car ces salariés redoutent une </a:t>
            </a:r>
            <a:r>
              <a:rPr lang="fr-FR" b="1" dirty="0"/>
              <a:t>surcharge de travail résultant de la lenteur de la montée en régime des GSC et/ou de l’obligation qui leur incomberait de former ces équipes dans les premiers mois du transfert des activités </a:t>
            </a:r>
            <a:r>
              <a:rPr lang="fr-FR" dirty="0"/>
              <a:t>et de pallier leurs insuffisances. </a:t>
            </a:r>
          </a:p>
        </p:txBody>
      </p:sp>
      <p:sp>
        <p:nvSpPr>
          <p:cNvPr id="5" name="Titre 4">
            <a:extLst>
              <a:ext uri="{FF2B5EF4-FFF2-40B4-BE49-F238E27FC236}">
                <a16:creationId xmlns:a16="http://schemas.microsoft.com/office/drawing/2014/main" id="{0D841200-2D26-4A0D-B235-8F95F5401D3A}"/>
              </a:ext>
            </a:extLst>
          </p:cNvPr>
          <p:cNvSpPr>
            <a:spLocks noGrp="1"/>
          </p:cNvSpPr>
          <p:nvPr>
            <p:ph type="title"/>
          </p:nvPr>
        </p:nvSpPr>
        <p:spPr>
          <a:xfrm>
            <a:off x="720000" y="360000"/>
            <a:ext cx="12708000" cy="825739"/>
          </a:xfrm>
        </p:spPr>
        <p:txBody>
          <a:bodyPr/>
          <a:lstStyle/>
          <a:p>
            <a:r>
              <a:rPr lang="fr-FR" dirty="0"/>
              <a:t>Le manque de maîtrise de la temporalité des suppressions de poste pourrait créer des tensions sérieuses sur la charge de travail des équipes restantes (2/3)</a:t>
            </a:r>
            <a:endParaRPr lang="fr-FR" i="1" dirty="0">
              <a:solidFill>
                <a:srgbClr val="00B050"/>
              </a:solidFill>
            </a:endParaRPr>
          </a:p>
        </p:txBody>
      </p:sp>
      <p:sp>
        <p:nvSpPr>
          <p:cNvPr id="4" name="Espace réservé du pied de page 3">
            <a:extLst>
              <a:ext uri="{FF2B5EF4-FFF2-40B4-BE49-F238E27FC236}">
                <a16:creationId xmlns:a16="http://schemas.microsoft.com/office/drawing/2014/main" id="{9CD8E030-CA4A-418D-9688-700871E83B8D}"/>
              </a:ext>
            </a:extLst>
          </p:cNvPr>
          <p:cNvSpPr>
            <a:spLocks noGrp="1"/>
          </p:cNvSpPr>
          <p:nvPr>
            <p:ph type="ftr" sz="quarter" idx="17"/>
          </p:nvPr>
        </p:nvSpPr>
        <p:spPr/>
        <p:txBody>
          <a:bodyPr/>
          <a:lstStyle/>
          <a:p>
            <a:r>
              <a:rPr lang="fr-FR" dirty="0"/>
              <a:t>SG - Réorganisation des BU/SU - CSEE des Services Centraux Parisiens – La réorganisation de RESG - Avril 2024</a:t>
            </a:r>
          </a:p>
        </p:txBody>
      </p:sp>
      <p:sp>
        <p:nvSpPr>
          <p:cNvPr id="2" name="Espace réservé du numéro de diapositive 1">
            <a:extLst>
              <a:ext uri="{FF2B5EF4-FFF2-40B4-BE49-F238E27FC236}">
                <a16:creationId xmlns:a16="http://schemas.microsoft.com/office/drawing/2014/main" id="{5FDE1ECB-9579-483C-A808-40CCF390D745}"/>
              </a:ext>
            </a:extLst>
          </p:cNvPr>
          <p:cNvSpPr>
            <a:spLocks noGrp="1"/>
          </p:cNvSpPr>
          <p:nvPr>
            <p:ph type="sldNum" sz="quarter" idx="18"/>
          </p:nvPr>
        </p:nvSpPr>
        <p:spPr/>
        <p:txBody>
          <a:bodyPr/>
          <a:lstStyle/>
          <a:p>
            <a:fld id="{FD495AF3-2BE3-4F2F-A3F0-65C3F202E4D2}" type="slidenum">
              <a:rPr lang="fr-FR" altLang="fr-FR" smtClean="0"/>
              <a:pPr/>
              <a:t>9</a:t>
            </a:fld>
            <a:endParaRPr lang="fr-FR" altLang="fr-FR" dirty="0"/>
          </a:p>
        </p:txBody>
      </p:sp>
      <p:grpSp>
        <p:nvGrpSpPr>
          <p:cNvPr id="3" name="preconisation">
            <a:extLst>
              <a:ext uri="{FF2B5EF4-FFF2-40B4-BE49-F238E27FC236}">
                <a16:creationId xmlns:a16="http://schemas.microsoft.com/office/drawing/2014/main" id="{AFE40D58-DDFA-2F39-3BB3-2E0155C728DE}"/>
              </a:ext>
            </a:extLst>
          </p:cNvPr>
          <p:cNvGrpSpPr/>
          <p:nvPr/>
        </p:nvGrpSpPr>
        <p:grpSpPr>
          <a:xfrm>
            <a:off x="1116000" y="1188000"/>
            <a:ext cx="11736000" cy="2556000"/>
            <a:chOff x="4050669" y="1470866"/>
            <a:chExt cx="13077424" cy="2556000"/>
          </a:xfrm>
        </p:grpSpPr>
        <p:sp>
          <p:nvSpPr>
            <p:cNvPr id="6" name="preconisation_texte">
              <a:extLst>
                <a:ext uri="{FF2B5EF4-FFF2-40B4-BE49-F238E27FC236}">
                  <a16:creationId xmlns:a16="http://schemas.microsoft.com/office/drawing/2014/main" id="{A31EA741-F2EF-0490-334A-3D2EF9A98660}"/>
                </a:ext>
              </a:extLst>
            </p:cNvPr>
            <p:cNvSpPr txBox="1">
              <a:spLocks/>
            </p:cNvSpPr>
            <p:nvPr/>
          </p:nvSpPr>
          <p:spPr>
            <a:xfrm>
              <a:off x="4852093" y="2334866"/>
              <a:ext cx="12276000" cy="1692000"/>
            </a:xfrm>
            <a:prstGeom prst="round2DiagRect">
              <a:avLst>
                <a:gd name="adj1" fmla="val 5537"/>
                <a:gd name="adj2" fmla="val 0"/>
              </a:avLst>
            </a:prstGeom>
            <a:solidFill>
              <a:schemeClr val="bg1">
                <a:lumMod val="95000"/>
              </a:schemeClr>
            </a:solidFill>
          </p:spPr>
          <p:txBody>
            <a:bodyPr lIns="0" tIns="0" rIns="0" bIns="0"/>
            <a:lstStyle>
              <a:lvl1pPr marL="361950" marR="0" indent="-276225" algn="just" defTabSz="1023179" rtl="0" eaLnBrk="1" fontAlgn="auto" latinLnBrk="0" hangingPunct="1">
                <a:lnSpc>
                  <a:spcPct val="100000"/>
                </a:lnSpc>
                <a:spcBef>
                  <a:spcPts val="1197"/>
                </a:spcBef>
                <a:spcAft>
                  <a:spcPts val="0"/>
                </a:spcAft>
                <a:buClr>
                  <a:srgbClr val="E62930"/>
                </a:buClr>
                <a:buSzPct val="100000"/>
                <a:buFontTx/>
                <a:buBlip>
                  <a:blip r:embed="rId2"/>
                </a:buBlip>
                <a:tabLst/>
                <a:defRPr kumimoji="0" lang="fr-FR" sz="1600" b="0" i="0" u="none" strike="noStrike" kern="1200" cap="none" spc="0" normalizeH="0" baseline="0" noProof="0">
                  <a:ln>
                    <a:noFill/>
                  </a:ln>
                  <a:solidFill>
                    <a:schemeClr val="tx1"/>
                  </a:solidFill>
                  <a:effectLst/>
                  <a:uLnTx/>
                  <a:uFillTx/>
                  <a:latin typeface="+mn-lt"/>
                  <a:ea typeface="+mn-ea"/>
                  <a:cs typeface="Calibri Light" panose="020F0302020204030204" pitchFamily="34" charset="0"/>
                </a:defRPr>
              </a:lvl1pPr>
              <a:lvl2pPr marL="895350" marR="0" indent="-266700" algn="just" defTabSz="1023179" rtl="0" eaLnBrk="1" fontAlgn="auto" latinLnBrk="0" hangingPunct="1">
                <a:lnSpc>
                  <a:spcPct val="100000"/>
                </a:lnSpc>
                <a:spcBef>
                  <a:spcPts val="698"/>
                </a:spcBef>
                <a:spcAft>
                  <a:spcPts val="0"/>
                </a:spcAft>
                <a:buClr>
                  <a:srgbClr val="0F6396"/>
                </a:buClr>
                <a:buSzTx/>
                <a:buFont typeface="Wingdings" panose="05000000000000000000" pitchFamily="2" charset="2"/>
                <a:buChar char="§"/>
                <a:tabLst/>
                <a:defRPr kumimoji="0" lang="fr-FR" sz="1400" b="0" i="0" u="none" strike="noStrike" kern="1200" cap="none" spc="0" normalizeH="0" baseline="0" noProof="0">
                  <a:ln>
                    <a:noFill/>
                  </a:ln>
                  <a:solidFill>
                    <a:schemeClr val="tx1"/>
                  </a:solidFill>
                  <a:effectLst/>
                  <a:uLnTx/>
                  <a:uFillTx/>
                  <a:latin typeface="+mn-lt"/>
                  <a:cs typeface="Calibri Light" panose="020F0302020204030204" pitchFamily="34" charset="0"/>
                </a:defRPr>
              </a:lvl2pPr>
              <a:lvl3pPr marL="1257300" marR="0" indent="-266700" algn="just" defTabSz="1023179" rtl="0" eaLnBrk="1" fontAlgn="auto" latinLnBrk="0" hangingPunct="1">
                <a:lnSpc>
                  <a:spcPct val="100000"/>
                </a:lnSpc>
                <a:spcBef>
                  <a:spcPts val="399"/>
                </a:spcBef>
                <a:spcAft>
                  <a:spcPts val="0"/>
                </a:spcAft>
                <a:buClr>
                  <a:srgbClr val="0F6396"/>
                </a:buClr>
                <a:buSzTx/>
                <a:buFont typeface="Calibri" panose="020F0502020204030204" pitchFamily="34" charset="0"/>
                <a:buChar char="-"/>
                <a:tabLst/>
                <a:defRPr kumimoji="0" lang="fr-FR" sz="1200" b="0" i="0" u="none" strike="noStrike" kern="1200" cap="none" spc="0" normalizeH="0" baseline="0" noProof="0">
                  <a:ln>
                    <a:noFill/>
                  </a:ln>
                  <a:solidFill>
                    <a:schemeClr val="tx1"/>
                  </a:solidFill>
                  <a:effectLst/>
                  <a:uLnTx/>
                  <a:uFillTx/>
                  <a:latin typeface="+mn-lt"/>
                  <a:cs typeface="Calibri Light" panose="020F0302020204030204" pitchFamily="34" charset="0"/>
                </a:defRPr>
              </a:lvl3pPr>
              <a:lvl4pPr marL="1619250" marR="0" indent="-276225" algn="just" defTabSz="1023179" rtl="0" eaLnBrk="1" fontAlgn="auto" latinLnBrk="0" hangingPunct="1">
                <a:lnSpc>
                  <a:spcPct val="100000"/>
                </a:lnSpc>
                <a:spcBef>
                  <a:spcPts val="399"/>
                </a:spcBef>
                <a:spcAft>
                  <a:spcPts val="0"/>
                </a:spcAft>
                <a:buClr>
                  <a:srgbClr val="0F6396"/>
                </a:buClr>
                <a:buSzTx/>
                <a:buFont typeface="Calibri Light" panose="020F0302020204030204" pitchFamily="34" charset="0"/>
                <a:buChar char="‐"/>
                <a:tabLst/>
                <a:defRPr kumimoji="0" lang="fr-FR" altLang="fr-FR" sz="1100" b="0" i="0" u="none" strike="noStrike" kern="1200" cap="none" spc="0" normalizeH="0" baseline="0" noProof="0" dirty="0">
                  <a:ln>
                    <a:noFill/>
                  </a:ln>
                  <a:solidFill>
                    <a:schemeClr val="tx1"/>
                  </a:solidFill>
                  <a:effectLst/>
                  <a:uLnTx/>
                  <a:uFillTx/>
                  <a:latin typeface="+mn-lt"/>
                  <a:cs typeface="Calibri Light" panose="020F0302020204030204" pitchFamily="34" charset="0"/>
                </a:defRPr>
              </a:lvl4pPr>
              <a:lvl5pPr marL="1312863" marR="0" indent="300038" algn="l" defTabSz="257171" rtl="0" eaLnBrk="1" fontAlgn="auto" latinLnBrk="0" hangingPunct="1">
                <a:lnSpc>
                  <a:spcPct val="100000"/>
                </a:lnSpc>
                <a:spcBef>
                  <a:spcPts val="300"/>
                </a:spcBef>
                <a:spcAft>
                  <a:spcPts val="300"/>
                </a:spcAft>
                <a:buClrTx/>
                <a:buSzTx/>
                <a:buFont typeface="Wingdings" panose="05000000000000000000" pitchFamily="2" charset="2"/>
                <a:buChar char="ü"/>
                <a:tabLst/>
                <a:defRPr lang="fr-FR" sz="1200" baseline="0" dirty="0">
                  <a:solidFill>
                    <a:schemeClr val="tx1"/>
                  </a:solidFill>
                  <a:latin typeface="+mj-lt"/>
                  <a:cs typeface="Segoe UI" pitchFamily="34" charset="0"/>
                </a:defRPr>
              </a:lvl5pPr>
              <a:lvl6pPr marL="1455841" indent="-146886" algn="just" defTabSz="593121" rtl="0" eaLnBrk="1" fontAlgn="base" hangingPunct="1">
                <a:lnSpc>
                  <a:spcPct val="130000"/>
                </a:lnSpc>
                <a:spcBef>
                  <a:spcPct val="20000"/>
                </a:spcBef>
                <a:spcAft>
                  <a:spcPct val="0"/>
                </a:spcAft>
                <a:buClr>
                  <a:srgbClr val="24246E"/>
                </a:buClr>
                <a:buFont typeface="Wingdings" pitchFamily="2" charset="2"/>
                <a:buChar char=""/>
                <a:defRPr sz="100">
                  <a:solidFill>
                    <a:srgbClr val="000000"/>
                  </a:solidFill>
                  <a:latin typeface="+mn-lt"/>
                </a:defRPr>
              </a:lvl6pPr>
              <a:lvl7pPr marL="1576698" indent="0" algn="just" defTabSz="593121" rtl="0" eaLnBrk="1" fontAlgn="base" hangingPunct="1">
                <a:lnSpc>
                  <a:spcPct val="130000"/>
                </a:lnSpc>
                <a:spcBef>
                  <a:spcPct val="20000"/>
                </a:spcBef>
                <a:spcAft>
                  <a:spcPct val="0"/>
                </a:spcAft>
                <a:buClr>
                  <a:srgbClr val="24246E"/>
                </a:buClr>
                <a:buFont typeface="Wingdings" pitchFamily="2" charset="2"/>
                <a:buNone/>
                <a:defRPr sz="1700">
                  <a:solidFill>
                    <a:srgbClr val="000000"/>
                  </a:solidFill>
                  <a:latin typeface="+mn-lt"/>
                </a:defRPr>
              </a:lvl7pPr>
              <a:lvl8pPr marL="1844436" indent="0" algn="just" defTabSz="593121" rtl="0" eaLnBrk="1" fontAlgn="base" hangingPunct="1">
                <a:lnSpc>
                  <a:spcPct val="130000"/>
                </a:lnSpc>
                <a:spcBef>
                  <a:spcPct val="20000"/>
                </a:spcBef>
                <a:spcAft>
                  <a:spcPct val="0"/>
                </a:spcAft>
                <a:buClr>
                  <a:srgbClr val="24246E"/>
                </a:buClr>
                <a:buFont typeface="Wingdings" pitchFamily="2" charset="2"/>
                <a:buNone/>
                <a:defRPr kumimoji="0" lang="fr-FR" sz="1396" b="0" i="0" u="none" strike="noStrike" kern="1200" cap="none" spc="0" normalizeH="0" baseline="0" noProof="0" dirty="0">
                  <a:ln>
                    <a:noFill/>
                  </a:ln>
                  <a:solidFill>
                    <a:schemeClr val="tx1"/>
                  </a:solidFill>
                  <a:effectLst/>
                  <a:uLnTx/>
                  <a:uFillTx/>
                  <a:latin typeface="+mn-lt"/>
                  <a:cs typeface="Calibri Light" panose="020F0302020204030204" pitchFamily="34" charset="0"/>
                </a:defRPr>
              </a:lvl8pPr>
              <a:lvl9pPr marL="2259063" indent="-146886" algn="just" defTabSz="593121" rtl="0" eaLnBrk="1" fontAlgn="base" hangingPunct="1">
                <a:lnSpc>
                  <a:spcPct val="130000"/>
                </a:lnSpc>
                <a:spcBef>
                  <a:spcPct val="20000"/>
                </a:spcBef>
                <a:spcAft>
                  <a:spcPct val="0"/>
                </a:spcAft>
                <a:buClr>
                  <a:srgbClr val="24246E"/>
                </a:buClr>
                <a:buFont typeface="Wingdings" pitchFamily="2" charset="2"/>
                <a:buChar char=""/>
                <a:defRPr sz="844">
                  <a:solidFill>
                    <a:srgbClr val="000000"/>
                  </a:solidFill>
                  <a:latin typeface="+mn-lt"/>
                </a:defRPr>
              </a:lvl9pPr>
            </a:lstStyle>
            <a:p>
              <a:pPr marL="361950" marR="0" lvl="0" indent="-276225" algn="just" defTabSz="1023179" rtl="0" eaLnBrk="1" fontAlgn="auto" latinLnBrk="0" hangingPunct="1">
                <a:lnSpc>
                  <a:spcPct val="100000"/>
                </a:lnSpc>
                <a:spcBef>
                  <a:spcPts val="1197"/>
                </a:spcBef>
                <a:spcAft>
                  <a:spcPts val="0"/>
                </a:spcAft>
                <a:buClr>
                  <a:srgbClr val="E62930"/>
                </a:buClr>
                <a:buSzPct val="100000"/>
                <a:buFontTx/>
                <a:buBlip>
                  <a:blip r:embed="rId2"/>
                </a:buBlip>
                <a:tabLst/>
                <a:defRPr/>
              </a:pPr>
              <a:r>
                <a:rPr kumimoji="0" lang="fr-FR" sz="1600" b="0" i="0" u="none" strike="noStrike" kern="1200" cap="none" spc="0" normalizeH="0" baseline="0" noProof="0" dirty="0">
                  <a:ln>
                    <a:noFill/>
                  </a:ln>
                  <a:solidFill>
                    <a:srgbClr val="35383B"/>
                  </a:solidFill>
                  <a:effectLst/>
                  <a:uLnTx/>
                  <a:uFillTx/>
                  <a:latin typeface="Calibri Light"/>
                  <a:ea typeface="+mn-ea"/>
                  <a:cs typeface="Calibri Light" panose="020F0302020204030204" pitchFamily="34" charset="0"/>
                </a:rPr>
                <a:t>Il convient de mettre en place un outil de suivi objectif et fin de la charge de travail dans les équipes, afin que des moyens adaptés de régulation de cette charge puissent être mobilisés avec un délai de latence réduit, de l’ordre de la semaine ou de la quinzaine.</a:t>
              </a:r>
            </a:p>
            <a:p>
              <a:pPr marL="361950" marR="0" lvl="0" indent="-276225" algn="just" defTabSz="1023179" rtl="0" eaLnBrk="1" fontAlgn="auto" latinLnBrk="0" hangingPunct="1">
                <a:lnSpc>
                  <a:spcPct val="100000"/>
                </a:lnSpc>
                <a:spcBef>
                  <a:spcPts val="1197"/>
                </a:spcBef>
                <a:spcAft>
                  <a:spcPts val="0"/>
                </a:spcAft>
                <a:buClr>
                  <a:srgbClr val="E62930"/>
                </a:buClr>
                <a:buSzPct val="100000"/>
                <a:buFontTx/>
                <a:buBlip>
                  <a:blip r:embed="rId2"/>
                </a:buBlip>
                <a:tabLst/>
                <a:defRPr/>
              </a:pPr>
              <a:r>
                <a:rPr lang="fr-FR" dirty="0">
                  <a:solidFill>
                    <a:srgbClr val="35383B"/>
                  </a:solidFill>
                  <a:latin typeface="Calibri Light"/>
                </a:rPr>
                <a:t>À défaut d’un suivi objectif et fin, il serait bon que les managers de proximité aient comme devoir exprès, à l’accomplissement duquel ils seraient objectivés, pendant toute la durée de la réorganisation, d’alerter le management de GBTO au plus haut niveau, mais aussi la DRH et les instance de prévention des RPS, des distorsions de charge de travail qu’ils auraient été amenés à constater ou au sujet desquelles des salariés se seraient plaints. </a:t>
              </a:r>
              <a:endParaRPr kumimoji="0" lang="fr-FR" sz="1600" b="0" i="0" u="none" strike="noStrike" kern="1200" cap="none" spc="0" normalizeH="0" baseline="0" noProof="0" dirty="0">
                <a:ln>
                  <a:noFill/>
                </a:ln>
                <a:solidFill>
                  <a:srgbClr val="35383B"/>
                </a:solidFill>
                <a:effectLst/>
                <a:uLnTx/>
                <a:uFillTx/>
                <a:latin typeface="Calibri Light"/>
                <a:ea typeface="+mn-ea"/>
                <a:cs typeface="Calibri Light" panose="020F0302020204030204" pitchFamily="34" charset="0"/>
              </a:endParaRPr>
            </a:p>
          </p:txBody>
        </p:sp>
        <p:sp>
          <p:nvSpPr>
            <p:cNvPr id="7" name="preconisation_titre">
              <a:extLst>
                <a:ext uri="{FF2B5EF4-FFF2-40B4-BE49-F238E27FC236}">
                  <a16:creationId xmlns:a16="http://schemas.microsoft.com/office/drawing/2014/main" id="{197A45B7-1634-79F9-EDEF-3BC57A170EBD}"/>
                </a:ext>
              </a:extLst>
            </p:cNvPr>
            <p:cNvSpPr/>
            <p:nvPr/>
          </p:nvSpPr>
          <p:spPr>
            <a:xfrm>
              <a:off x="4832337" y="2046866"/>
              <a:ext cx="2688941" cy="212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accent1"/>
                  </a:solidFill>
                  <a:latin typeface="Calibri" panose="020F0502020204030204" pitchFamily="34" charset="0"/>
                  <a:cs typeface="Calibri" panose="020F0502020204030204" pitchFamily="34" charset="0"/>
                </a:rPr>
                <a:t>RECOMMANDATION</a:t>
              </a:r>
            </a:p>
          </p:txBody>
        </p:sp>
        <p:pic>
          <p:nvPicPr>
            <p:cNvPr id="8" name="preconisation_logo">
              <a:extLst>
                <a:ext uri="{FF2B5EF4-FFF2-40B4-BE49-F238E27FC236}">
                  <a16:creationId xmlns:a16="http://schemas.microsoft.com/office/drawing/2014/main" id="{8D49C172-FA6D-7CF8-4D88-12E30AEB2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669" y="1470866"/>
              <a:ext cx="917103" cy="807790"/>
            </a:xfrm>
            <a:prstGeom prst="rect">
              <a:avLst/>
            </a:prstGeom>
          </p:spPr>
        </p:pic>
      </p:grpSp>
    </p:spTree>
    <p:extLst>
      <p:ext uri="{BB962C8B-B14F-4D97-AF65-F5344CB8AC3E}">
        <p14:creationId xmlns:p14="http://schemas.microsoft.com/office/powerpoint/2010/main" val="19464219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Slides">
  <a:themeElements>
    <a:clrScheme name="Couleurs_2024">
      <a:dk1>
        <a:srgbClr val="35383B"/>
      </a:dk1>
      <a:lt1>
        <a:sysClr val="window" lastClr="FFFFFF"/>
      </a:lt1>
      <a:dk2>
        <a:srgbClr val="0F6396"/>
      </a:dk2>
      <a:lt2>
        <a:srgbClr val="E7E6E6"/>
      </a:lt2>
      <a:accent1>
        <a:srgbClr val="0087BD"/>
      </a:accent1>
      <a:accent2>
        <a:srgbClr val="F2B818"/>
      </a:accent2>
      <a:accent3>
        <a:srgbClr val="E62930"/>
      </a:accent3>
      <a:accent4>
        <a:srgbClr val="9C1730"/>
      </a:accent4>
      <a:accent5>
        <a:srgbClr val="C77614"/>
      </a:accent5>
      <a:accent6>
        <a:srgbClr val="39B0E3"/>
      </a:accent6>
      <a:hlink>
        <a:srgbClr val="0087BD"/>
      </a:hlink>
      <a:folHlink>
        <a:srgbClr val="0F6396"/>
      </a:folHlink>
    </a:clrScheme>
    <a:fontScheme name="Calibri light">
      <a:majorFont>
        <a:latin typeface="Calibri Light"/>
        <a:ea typeface=""/>
        <a:cs typeface=""/>
      </a:majorFont>
      <a:minorFont>
        <a:latin typeface="Calibri Light"/>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accent2"/>
          </a:solidFill>
          <a:headEnd/>
          <a:tailEnd/>
        </a:ln>
        <a:effectLst/>
        <a:scene3d>
          <a:camera prst="orthographicFront">
            <a:rot lat="0" lon="0" rev="0"/>
          </a:camera>
          <a:lightRig rig="threePt" dir="t">
            <a:rot lat="0" lon="0" rev="1200000"/>
          </a:lightRig>
        </a:scene3d>
        <a:sp3d/>
      </a:spPr>
      <a:bodyPr rot="0" spcFirstLastPara="0" vertOverflow="overflow" horzOverflow="overflow" vert="horz" wrap="square" lIns="84055" tIns="42028" rIns="84055" bIns="42028" numCol="1" spcCol="0" rtlCol="0" fromWordArt="0" anchor="ctr" anchorCtr="0" forceAA="0" compatLnSpc="1">
        <a:prstTxWarp prst="textNoShape">
          <a:avLst/>
        </a:prstTxWarp>
        <a:noAutofit/>
      </a:bodyPr>
      <a:lstStyle>
        <a:defPPr algn="ctr" defTabSz="835025" eaLnBrk="0" hangingPunct="0">
          <a:lnSpc>
            <a:spcPct val="90000"/>
          </a:lnSpc>
          <a:defRPr sz="1400" b="0" i="0" dirty="0" smtClean="0">
            <a:solidFill>
              <a:schemeClr val="tx1"/>
            </a:solidFill>
            <a:latin typeface="+mj-lt"/>
          </a:defRPr>
        </a:defPPr>
      </a:lstStyle>
      <a:style>
        <a:lnRef idx="0">
          <a:schemeClr val="accent1"/>
        </a:lnRef>
        <a:fillRef idx="3">
          <a:schemeClr val="accent1"/>
        </a:fillRef>
        <a:effectRef idx="3">
          <a:schemeClr val="accent1"/>
        </a:effectRef>
        <a:fontRef idx="minor">
          <a:schemeClr val="lt1"/>
        </a:fontRef>
      </a:style>
    </a:spDef>
    <a:ln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6698" tIns="48350" rIns="96698" bIns="48350" numCol="1" anchor="ctr" anchorCtr="0" compatLnSpc="1">
        <a:prstTxWarp prst="textNoShape">
          <a:avLst/>
        </a:prstTxWarp>
      </a:bodyPr>
      <a:lstStyle>
        <a:defPPr marL="0" marR="0" indent="0" algn="ctr" defTabSz="1012825" rtl="0" eaLnBrk="1" fontAlgn="base" latinLnBrk="0" hangingPunct="1">
          <a:lnSpc>
            <a:spcPct val="90000"/>
          </a:lnSpc>
          <a:spcBef>
            <a:spcPct val="0"/>
          </a:spcBef>
          <a:spcAft>
            <a:spcPct val="0"/>
          </a:spcAft>
          <a:buClrTx/>
          <a:buSzTx/>
          <a:buFontTx/>
          <a:buNone/>
          <a:tabLst/>
          <a:defRPr kumimoji="0" lang="fr-FR" sz="2000" b="0" i="0" u="none" strike="noStrike" cap="none" normalizeH="0" baseline="0" smtClean="0">
            <a:ln>
              <a:noFill/>
            </a:ln>
            <a:solidFill>
              <a:srgbClr val="000000"/>
            </a:solidFill>
            <a:effectLst/>
            <a:latin typeface="Univers" pitchFamily="34" charset="0"/>
            <a:ea typeface="ＭＳ Ｐゴシック" pitchFamily="34" charset="-128"/>
          </a:defRPr>
        </a:defPPr>
      </a:lstStyle>
    </a:lnDef>
    <a:txDef>
      <a:spPr>
        <a:noFill/>
      </a:spPr>
      <a:bodyPr wrap="square" spcCol="0" rtlCol="0">
        <a:spAutoFit/>
      </a:bodyPr>
      <a:lstStyle>
        <a:defPPr algn="l">
          <a:lnSpc>
            <a:spcPct val="120000"/>
          </a:lnSpc>
          <a:defRPr sz="1200" dirty="0" smtClean="0">
            <a:solidFill>
              <a:schemeClr val="tx1"/>
            </a:solidFill>
            <a:latin typeface="+mj-lt"/>
          </a:defRPr>
        </a:defPPr>
      </a:lstStyle>
    </a:txDef>
  </a:objectDefaults>
  <a:extraClrSchemeLst>
    <a:extraClrScheme>
      <a:clrScheme name="1_Secaf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ecaf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ecaf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ecaf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ecaf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ecaf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ecafi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ecaf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ecaf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ecaf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ecaf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ecaf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Secafi 13">
        <a:dk1>
          <a:srgbClr val="000000"/>
        </a:dk1>
        <a:lt1>
          <a:srgbClr val="FFFFFF"/>
        </a:lt1>
        <a:dk2>
          <a:srgbClr val="000000"/>
        </a:dk2>
        <a:lt2>
          <a:srgbClr val="B2B2B2"/>
        </a:lt2>
        <a:accent1>
          <a:srgbClr val="80003B"/>
        </a:accent1>
        <a:accent2>
          <a:srgbClr val="001D3E"/>
        </a:accent2>
        <a:accent3>
          <a:srgbClr val="FFFFFF"/>
        </a:accent3>
        <a:accent4>
          <a:srgbClr val="000000"/>
        </a:accent4>
        <a:accent5>
          <a:srgbClr val="C0AAAF"/>
        </a:accent5>
        <a:accent6>
          <a:srgbClr val="001937"/>
        </a:accent6>
        <a:hlink>
          <a:srgbClr val="80003B"/>
        </a:hlink>
        <a:folHlink>
          <a:srgbClr val="001D3E"/>
        </a:folHlink>
      </a:clrScheme>
      <a:clrMap bg1="lt1" tx1="dk1" bg2="lt2" tx2="dk2" accent1="accent1" accent2="accent2" accent3="accent3" accent4="accent4" accent5="accent5" accent6="accent6" hlink="hlink" folHlink="folHlink"/>
    </a:extraClrScheme>
    <a:extraClrScheme>
      <a:clrScheme name="1_Secafi 14">
        <a:dk1>
          <a:srgbClr val="80003B"/>
        </a:dk1>
        <a:lt1>
          <a:srgbClr val="FFFFFF"/>
        </a:lt1>
        <a:dk2>
          <a:srgbClr val="000000"/>
        </a:dk2>
        <a:lt2>
          <a:srgbClr val="B2B2B2"/>
        </a:lt2>
        <a:accent1>
          <a:srgbClr val="80003B"/>
        </a:accent1>
        <a:accent2>
          <a:srgbClr val="001D3E"/>
        </a:accent2>
        <a:accent3>
          <a:srgbClr val="FFFFFF"/>
        </a:accent3>
        <a:accent4>
          <a:srgbClr val="6C0031"/>
        </a:accent4>
        <a:accent5>
          <a:srgbClr val="C0AAAF"/>
        </a:accent5>
        <a:accent6>
          <a:srgbClr val="001937"/>
        </a:accent6>
        <a:hlink>
          <a:srgbClr val="80003B"/>
        </a:hlink>
        <a:folHlink>
          <a:srgbClr val="001D3E"/>
        </a:folHlink>
      </a:clrScheme>
      <a:clrMap bg1="lt1" tx1="dk1" bg2="lt2" tx2="dk2" accent1="accent1" accent2="accent2" accent3="accent3" accent4="accent4" accent5="accent5" accent6="accent6" hlink="hlink" folHlink="folHlink"/>
    </a:extraClrScheme>
    <a:extraClrScheme>
      <a:clrScheme name="1_Secafi 15">
        <a:dk1>
          <a:srgbClr val="80003B"/>
        </a:dk1>
        <a:lt1>
          <a:srgbClr val="FFFFFF"/>
        </a:lt1>
        <a:dk2>
          <a:srgbClr val="000000"/>
        </a:dk2>
        <a:lt2>
          <a:srgbClr val="969696"/>
        </a:lt2>
        <a:accent1>
          <a:srgbClr val="80003B"/>
        </a:accent1>
        <a:accent2>
          <a:srgbClr val="001D3E"/>
        </a:accent2>
        <a:accent3>
          <a:srgbClr val="FFFFFF"/>
        </a:accent3>
        <a:accent4>
          <a:srgbClr val="6C0031"/>
        </a:accent4>
        <a:accent5>
          <a:srgbClr val="C0AAAF"/>
        </a:accent5>
        <a:accent6>
          <a:srgbClr val="001937"/>
        </a:accent6>
        <a:hlink>
          <a:srgbClr val="80003B"/>
        </a:hlink>
        <a:folHlink>
          <a:srgbClr val="001D3E"/>
        </a:folHlink>
      </a:clrScheme>
      <a:clrMap bg1="lt1" tx1="dk1" bg2="lt2" tx2="dk2" accent1="accent1" accent2="accent2" accent3="accent3" accent4="accent4" accent5="accent5" accent6="accent6" hlink="hlink" folHlink="folHlink"/>
    </a:extraClrScheme>
    <a:extraClrScheme>
      <a:clrScheme name="1_Secafi 16">
        <a:dk1>
          <a:srgbClr val="80003B"/>
        </a:dk1>
        <a:lt1>
          <a:srgbClr val="FFFFFF"/>
        </a:lt1>
        <a:dk2>
          <a:srgbClr val="000000"/>
        </a:dk2>
        <a:lt2>
          <a:srgbClr val="969696"/>
        </a:lt2>
        <a:accent1>
          <a:srgbClr val="80003B"/>
        </a:accent1>
        <a:accent2>
          <a:srgbClr val="001D3E"/>
        </a:accent2>
        <a:accent3>
          <a:srgbClr val="FFFFFF"/>
        </a:accent3>
        <a:accent4>
          <a:srgbClr val="6C0031"/>
        </a:accent4>
        <a:accent5>
          <a:srgbClr val="C0AAAF"/>
        </a:accent5>
        <a:accent6>
          <a:srgbClr val="001937"/>
        </a:accent6>
        <a:hlink>
          <a:srgbClr val="001D3E"/>
        </a:hlink>
        <a:folHlink>
          <a:srgbClr val="001D3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 id="{FC8113A4-DDC2-4871-9580-9088341A1FD7}" vid="{33588725-1577-4592-9DBB-1A882F130391}"/>
    </a:ext>
  </a:extLst>
</a:theme>
</file>

<file path=ppt/theme/theme2.xml><?xml version="1.0" encoding="utf-8"?>
<a:theme xmlns:a="http://schemas.openxmlformats.org/drawingml/2006/main" name="Slides techniques">
  <a:themeElements>
    <a:clrScheme name="kit Alpha">
      <a:dk1>
        <a:srgbClr val="35383B"/>
      </a:dk1>
      <a:lt1>
        <a:sysClr val="window" lastClr="FFFFFF"/>
      </a:lt1>
      <a:dk2>
        <a:srgbClr val="0F6396"/>
      </a:dk2>
      <a:lt2>
        <a:srgbClr val="E7E6E6"/>
      </a:lt2>
      <a:accent1>
        <a:srgbClr val="0087BD"/>
      </a:accent1>
      <a:accent2>
        <a:srgbClr val="F2B818"/>
      </a:accent2>
      <a:accent3>
        <a:srgbClr val="E62930"/>
      </a:accent3>
      <a:accent4>
        <a:srgbClr val="9C1730"/>
      </a:accent4>
      <a:accent5>
        <a:srgbClr val="C77614"/>
      </a:accent5>
      <a:accent6>
        <a:srgbClr val="39B0E3"/>
      </a:accent6>
      <a:hlink>
        <a:srgbClr val="EF274A"/>
      </a:hlink>
      <a:folHlink>
        <a:srgbClr val="9C1730"/>
      </a:folHlink>
    </a:clrScheme>
    <a:fontScheme name="Calibri Light">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accent4"/>
          </a:solidFill>
          <a:headEnd/>
          <a:tailEnd/>
        </a:ln>
        <a:effectLst/>
        <a:scene3d>
          <a:camera prst="orthographicFront">
            <a:rot lat="0" lon="0" rev="0"/>
          </a:camera>
          <a:lightRig rig="threePt" dir="t">
            <a:rot lat="0" lon="0" rev="1200000"/>
          </a:lightRig>
        </a:scene3d>
        <a:sp3d/>
      </a:spPr>
      <a:bodyPr lIns="84055" tIns="42028" rIns="84055" bIns="42028" rtlCol="0" anchor="ctr"/>
      <a:lstStyle>
        <a:defPPr algn="ctr" defTabSz="835025" eaLnBrk="0" hangingPunct="0">
          <a:lnSpc>
            <a:spcPct val="90000"/>
          </a:lnSpc>
          <a:defRPr sz="1400" b="1" i="1" dirty="0">
            <a:solidFill>
              <a:schemeClr val="bg1"/>
            </a:solidFill>
            <a:latin typeface="Arial" pitchFamily="34" charset="0"/>
          </a:defRPr>
        </a:defPPr>
      </a:lstStyle>
      <a:style>
        <a:lnRef idx="0">
          <a:schemeClr val="accent1"/>
        </a:lnRef>
        <a:fillRef idx="3">
          <a:schemeClr val="accent1"/>
        </a:fillRef>
        <a:effectRef idx="3">
          <a:schemeClr val="accent1"/>
        </a:effectRef>
        <a:fontRef idx="minor">
          <a:schemeClr val="lt1"/>
        </a:fontRef>
      </a:style>
    </a:spDef>
    <a:ln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6698" tIns="48350" rIns="96698" bIns="48350" numCol="1" anchor="ctr" anchorCtr="0" compatLnSpc="1">
        <a:prstTxWarp prst="textNoShape">
          <a:avLst/>
        </a:prstTxWarp>
      </a:bodyPr>
      <a:lstStyle>
        <a:defPPr marL="0" marR="0" indent="0" algn="ctr" defTabSz="1012825" rtl="0" eaLnBrk="1" fontAlgn="base" latinLnBrk="0" hangingPunct="1">
          <a:lnSpc>
            <a:spcPct val="90000"/>
          </a:lnSpc>
          <a:spcBef>
            <a:spcPct val="0"/>
          </a:spcBef>
          <a:spcAft>
            <a:spcPct val="0"/>
          </a:spcAft>
          <a:buClrTx/>
          <a:buSzTx/>
          <a:buFontTx/>
          <a:buNone/>
          <a:tabLst/>
          <a:defRPr kumimoji="0" lang="fr-FR" sz="2000" b="0" i="0" u="none" strike="noStrike" cap="none" normalizeH="0" baseline="0" smtClean="0">
            <a:ln>
              <a:noFill/>
            </a:ln>
            <a:solidFill>
              <a:srgbClr val="000000"/>
            </a:solidFill>
            <a:effectLst/>
            <a:latin typeface="Univers" pitchFamily="34" charset="0"/>
            <a:ea typeface="ＭＳ Ｐゴシック" pitchFamily="34" charset="-128"/>
          </a:defRPr>
        </a:defPPr>
      </a:lstStyle>
    </a:lnDef>
    <a:txDef>
      <a:spPr>
        <a:noFill/>
      </a:spPr>
      <a:bodyPr wrap="square" spcCol="0" rtlCol="0">
        <a:spAutoFit/>
      </a:bodyPr>
      <a:lstStyle>
        <a:defPPr algn="l">
          <a:lnSpc>
            <a:spcPct val="120000"/>
          </a:lnSpc>
          <a:defRPr sz="1200" dirty="0" err="1">
            <a:solidFill>
              <a:schemeClr val="tx2"/>
            </a:solidFill>
            <a:latin typeface="+mn-lt"/>
          </a:defRPr>
        </a:defPPr>
      </a:lstStyle>
    </a:txDef>
  </a:objectDefaults>
  <a:extraClrSchemeLst>
    <a:extraClrScheme>
      <a:clrScheme name="1_Secaf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ecaf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ecaf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ecaf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ecaf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ecaf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ecafi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ecaf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ecaf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ecaf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ecaf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ecaf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Secafi 13">
        <a:dk1>
          <a:srgbClr val="000000"/>
        </a:dk1>
        <a:lt1>
          <a:srgbClr val="FFFFFF"/>
        </a:lt1>
        <a:dk2>
          <a:srgbClr val="000000"/>
        </a:dk2>
        <a:lt2>
          <a:srgbClr val="B2B2B2"/>
        </a:lt2>
        <a:accent1>
          <a:srgbClr val="80003B"/>
        </a:accent1>
        <a:accent2>
          <a:srgbClr val="001D3E"/>
        </a:accent2>
        <a:accent3>
          <a:srgbClr val="FFFFFF"/>
        </a:accent3>
        <a:accent4>
          <a:srgbClr val="000000"/>
        </a:accent4>
        <a:accent5>
          <a:srgbClr val="C0AAAF"/>
        </a:accent5>
        <a:accent6>
          <a:srgbClr val="001937"/>
        </a:accent6>
        <a:hlink>
          <a:srgbClr val="80003B"/>
        </a:hlink>
        <a:folHlink>
          <a:srgbClr val="001D3E"/>
        </a:folHlink>
      </a:clrScheme>
      <a:clrMap bg1="lt1" tx1="dk1" bg2="lt2" tx2="dk2" accent1="accent1" accent2="accent2" accent3="accent3" accent4="accent4" accent5="accent5" accent6="accent6" hlink="hlink" folHlink="folHlink"/>
    </a:extraClrScheme>
    <a:extraClrScheme>
      <a:clrScheme name="1_Secafi 14">
        <a:dk1>
          <a:srgbClr val="80003B"/>
        </a:dk1>
        <a:lt1>
          <a:srgbClr val="FFFFFF"/>
        </a:lt1>
        <a:dk2>
          <a:srgbClr val="000000"/>
        </a:dk2>
        <a:lt2>
          <a:srgbClr val="B2B2B2"/>
        </a:lt2>
        <a:accent1>
          <a:srgbClr val="80003B"/>
        </a:accent1>
        <a:accent2>
          <a:srgbClr val="001D3E"/>
        </a:accent2>
        <a:accent3>
          <a:srgbClr val="FFFFFF"/>
        </a:accent3>
        <a:accent4>
          <a:srgbClr val="6C0031"/>
        </a:accent4>
        <a:accent5>
          <a:srgbClr val="C0AAAF"/>
        </a:accent5>
        <a:accent6>
          <a:srgbClr val="001937"/>
        </a:accent6>
        <a:hlink>
          <a:srgbClr val="80003B"/>
        </a:hlink>
        <a:folHlink>
          <a:srgbClr val="001D3E"/>
        </a:folHlink>
      </a:clrScheme>
      <a:clrMap bg1="lt1" tx1="dk1" bg2="lt2" tx2="dk2" accent1="accent1" accent2="accent2" accent3="accent3" accent4="accent4" accent5="accent5" accent6="accent6" hlink="hlink" folHlink="folHlink"/>
    </a:extraClrScheme>
    <a:extraClrScheme>
      <a:clrScheme name="1_Secafi 15">
        <a:dk1>
          <a:srgbClr val="80003B"/>
        </a:dk1>
        <a:lt1>
          <a:srgbClr val="FFFFFF"/>
        </a:lt1>
        <a:dk2>
          <a:srgbClr val="000000"/>
        </a:dk2>
        <a:lt2>
          <a:srgbClr val="969696"/>
        </a:lt2>
        <a:accent1>
          <a:srgbClr val="80003B"/>
        </a:accent1>
        <a:accent2>
          <a:srgbClr val="001D3E"/>
        </a:accent2>
        <a:accent3>
          <a:srgbClr val="FFFFFF"/>
        </a:accent3>
        <a:accent4>
          <a:srgbClr val="6C0031"/>
        </a:accent4>
        <a:accent5>
          <a:srgbClr val="C0AAAF"/>
        </a:accent5>
        <a:accent6>
          <a:srgbClr val="001937"/>
        </a:accent6>
        <a:hlink>
          <a:srgbClr val="80003B"/>
        </a:hlink>
        <a:folHlink>
          <a:srgbClr val="001D3E"/>
        </a:folHlink>
      </a:clrScheme>
      <a:clrMap bg1="lt1" tx1="dk1" bg2="lt2" tx2="dk2" accent1="accent1" accent2="accent2" accent3="accent3" accent4="accent4" accent5="accent5" accent6="accent6" hlink="hlink" folHlink="folHlink"/>
    </a:extraClrScheme>
    <a:extraClrScheme>
      <a:clrScheme name="1_Secafi 16">
        <a:dk1>
          <a:srgbClr val="80003B"/>
        </a:dk1>
        <a:lt1>
          <a:srgbClr val="FFFFFF"/>
        </a:lt1>
        <a:dk2>
          <a:srgbClr val="000000"/>
        </a:dk2>
        <a:lt2>
          <a:srgbClr val="969696"/>
        </a:lt2>
        <a:accent1>
          <a:srgbClr val="80003B"/>
        </a:accent1>
        <a:accent2>
          <a:srgbClr val="001D3E"/>
        </a:accent2>
        <a:accent3>
          <a:srgbClr val="FFFFFF"/>
        </a:accent3>
        <a:accent4>
          <a:srgbClr val="6C0031"/>
        </a:accent4>
        <a:accent5>
          <a:srgbClr val="C0AAAF"/>
        </a:accent5>
        <a:accent6>
          <a:srgbClr val="001937"/>
        </a:accent6>
        <a:hlink>
          <a:srgbClr val="001D3E"/>
        </a:hlink>
        <a:folHlink>
          <a:srgbClr val="001D3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 id="{FC8113A4-DDC2-4871-9580-9088341A1FD7}" vid="{67AE220D-6E13-4E52-B312-923EF37E3FC5}"/>
    </a:ext>
  </a:extLst>
</a:theme>
</file>

<file path=ppt/theme/theme3.xml><?xml version="1.0" encoding="utf-8"?>
<a:theme xmlns:a="http://schemas.openxmlformats.org/drawingml/2006/main" name="blank">
  <a:themeElements>
    <a:clrScheme name="SECAFI NEW CHARTE 2014">
      <a:dk1>
        <a:sysClr val="windowText" lastClr="000000"/>
      </a:dk1>
      <a:lt1>
        <a:srgbClr val="FFFFFF"/>
      </a:lt1>
      <a:dk2>
        <a:srgbClr val="004070"/>
      </a:dk2>
      <a:lt2>
        <a:srgbClr val="D9D9D9"/>
      </a:lt2>
      <a:accent1>
        <a:srgbClr val="646464"/>
      </a:accent1>
      <a:accent2>
        <a:srgbClr val="C0AAAF"/>
      </a:accent2>
      <a:accent3>
        <a:srgbClr val="B10057"/>
      </a:accent3>
      <a:accent4>
        <a:srgbClr val="80003B"/>
      </a:accent4>
      <a:accent5>
        <a:srgbClr val="0085B9"/>
      </a:accent5>
      <a:accent6>
        <a:srgbClr val="004070"/>
      </a:accent6>
      <a:hlink>
        <a:srgbClr val="0085B9"/>
      </a:hlink>
      <a:folHlink>
        <a:srgbClr val="004070"/>
      </a:folHlink>
    </a:clrScheme>
    <a:fontScheme name="Secafi_Segoe_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accent4"/>
          </a:solidFill>
          <a:headEnd/>
          <a:tailEnd/>
        </a:ln>
        <a:effectLst/>
        <a:scene3d>
          <a:camera prst="orthographicFront">
            <a:rot lat="0" lon="0" rev="0"/>
          </a:camera>
          <a:lightRig rig="threePt" dir="t">
            <a:rot lat="0" lon="0" rev="1200000"/>
          </a:lightRig>
        </a:scene3d>
        <a:sp3d/>
      </a:spPr>
      <a:bodyPr lIns="84055" tIns="42028" rIns="84055" bIns="42028" rtlCol="0" anchor="ctr"/>
      <a:lstStyle>
        <a:defPPr algn="ctr" defTabSz="835025" eaLnBrk="0" hangingPunct="0">
          <a:lnSpc>
            <a:spcPct val="90000"/>
          </a:lnSpc>
          <a:defRPr sz="1200" b="0" i="0" dirty="0" err="1" smtClean="0">
            <a:solidFill>
              <a:schemeClr val="tx1"/>
            </a:solidFill>
            <a:latin typeface="+mj-lt"/>
          </a:defRPr>
        </a:defPPr>
      </a:lstStyle>
      <a:style>
        <a:lnRef idx="0">
          <a:schemeClr val="accent1"/>
        </a:lnRef>
        <a:fillRef idx="3">
          <a:schemeClr val="accent1"/>
        </a:fillRef>
        <a:effectRef idx="3">
          <a:schemeClr val="accent1"/>
        </a:effectRef>
        <a:fontRef idx="minor">
          <a:schemeClr val="lt1"/>
        </a:fontRef>
      </a:style>
    </a:spDef>
    <a:ln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6698" tIns="48350" rIns="96698" bIns="48350" numCol="1" anchor="ctr" anchorCtr="0" compatLnSpc="1">
        <a:prstTxWarp prst="textNoShape">
          <a:avLst/>
        </a:prstTxWarp>
      </a:bodyPr>
      <a:lstStyle>
        <a:defPPr marL="0" marR="0" indent="0" algn="ctr" defTabSz="1012825" rtl="0" eaLnBrk="1" fontAlgn="base" latinLnBrk="0" hangingPunct="1">
          <a:lnSpc>
            <a:spcPct val="90000"/>
          </a:lnSpc>
          <a:spcBef>
            <a:spcPct val="0"/>
          </a:spcBef>
          <a:spcAft>
            <a:spcPct val="0"/>
          </a:spcAft>
          <a:buClrTx/>
          <a:buSzTx/>
          <a:buFontTx/>
          <a:buNone/>
          <a:tabLst/>
          <a:defRPr kumimoji="0" lang="fr-FR" sz="2000" b="0" i="0" u="none" strike="noStrike" cap="none" normalizeH="0" baseline="0" smtClean="0">
            <a:ln>
              <a:noFill/>
            </a:ln>
            <a:solidFill>
              <a:srgbClr val="000000"/>
            </a:solidFill>
            <a:effectLst/>
            <a:latin typeface="Univers" pitchFamily="34" charset="0"/>
            <a:ea typeface="ＭＳ Ｐゴシック" pitchFamily="34" charset="-128"/>
          </a:defRPr>
        </a:defPPr>
      </a:lstStyle>
    </a:lnDef>
    <a:txDef>
      <a:spPr>
        <a:noFill/>
      </a:spPr>
      <a:bodyPr wrap="square" spcCol="0" rtlCol="0">
        <a:spAutoFit/>
      </a:bodyPr>
      <a:lstStyle>
        <a:defPPr algn="l">
          <a:lnSpc>
            <a:spcPct val="120000"/>
          </a:lnSpc>
          <a:defRPr sz="1200" dirty="0" err="1">
            <a:solidFill>
              <a:schemeClr val="tx2"/>
            </a:solidFill>
            <a:latin typeface="+mn-lt"/>
          </a:defRPr>
        </a:defPPr>
      </a:lstStyle>
    </a:txDef>
  </a:objectDefaults>
  <a:extraClrSchemeLst>
    <a:extraClrScheme>
      <a:clrScheme name="1_Secaf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ecaf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ecaf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ecaf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ecaf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ecaf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ecafi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ecaf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ecaf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ecaf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ecaf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ecaf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Secafi 13">
        <a:dk1>
          <a:srgbClr val="000000"/>
        </a:dk1>
        <a:lt1>
          <a:srgbClr val="FFFFFF"/>
        </a:lt1>
        <a:dk2>
          <a:srgbClr val="000000"/>
        </a:dk2>
        <a:lt2>
          <a:srgbClr val="B2B2B2"/>
        </a:lt2>
        <a:accent1>
          <a:srgbClr val="80003B"/>
        </a:accent1>
        <a:accent2>
          <a:srgbClr val="001D3E"/>
        </a:accent2>
        <a:accent3>
          <a:srgbClr val="FFFFFF"/>
        </a:accent3>
        <a:accent4>
          <a:srgbClr val="000000"/>
        </a:accent4>
        <a:accent5>
          <a:srgbClr val="C0AAAF"/>
        </a:accent5>
        <a:accent6>
          <a:srgbClr val="001937"/>
        </a:accent6>
        <a:hlink>
          <a:srgbClr val="80003B"/>
        </a:hlink>
        <a:folHlink>
          <a:srgbClr val="001D3E"/>
        </a:folHlink>
      </a:clrScheme>
      <a:clrMap bg1="lt1" tx1="dk1" bg2="lt2" tx2="dk2" accent1="accent1" accent2="accent2" accent3="accent3" accent4="accent4" accent5="accent5" accent6="accent6" hlink="hlink" folHlink="folHlink"/>
    </a:extraClrScheme>
    <a:extraClrScheme>
      <a:clrScheme name="1_Secafi 14">
        <a:dk1>
          <a:srgbClr val="80003B"/>
        </a:dk1>
        <a:lt1>
          <a:srgbClr val="FFFFFF"/>
        </a:lt1>
        <a:dk2>
          <a:srgbClr val="000000"/>
        </a:dk2>
        <a:lt2>
          <a:srgbClr val="B2B2B2"/>
        </a:lt2>
        <a:accent1>
          <a:srgbClr val="80003B"/>
        </a:accent1>
        <a:accent2>
          <a:srgbClr val="001D3E"/>
        </a:accent2>
        <a:accent3>
          <a:srgbClr val="FFFFFF"/>
        </a:accent3>
        <a:accent4>
          <a:srgbClr val="6C0031"/>
        </a:accent4>
        <a:accent5>
          <a:srgbClr val="C0AAAF"/>
        </a:accent5>
        <a:accent6>
          <a:srgbClr val="001937"/>
        </a:accent6>
        <a:hlink>
          <a:srgbClr val="80003B"/>
        </a:hlink>
        <a:folHlink>
          <a:srgbClr val="001D3E"/>
        </a:folHlink>
      </a:clrScheme>
      <a:clrMap bg1="lt1" tx1="dk1" bg2="lt2" tx2="dk2" accent1="accent1" accent2="accent2" accent3="accent3" accent4="accent4" accent5="accent5" accent6="accent6" hlink="hlink" folHlink="folHlink"/>
    </a:extraClrScheme>
    <a:extraClrScheme>
      <a:clrScheme name="1_Secafi 15">
        <a:dk1>
          <a:srgbClr val="80003B"/>
        </a:dk1>
        <a:lt1>
          <a:srgbClr val="FFFFFF"/>
        </a:lt1>
        <a:dk2>
          <a:srgbClr val="000000"/>
        </a:dk2>
        <a:lt2>
          <a:srgbClr val="969696"/>
        </a:lt2>
        <a:accent1>
          <a:srgbClr val="80003B"/>
        </a:accent1>
        <a:accent2>
          <a:srgbClr val="001D3E"/>
        </a:accent2>
        <a:accent3>
          <a:srgbClr val="FFFFFF"/>
        </a:accent3>
        <a:accent4>
          <a:srgbClr val="6C0031"/>
        </a:accent4>
        <a:accent5>
          <a:srgbClr val="C0AAAF"/>
        </a:accent5>
        <a:accent6>
          <a:srgbClr val="001937"/>
        </a:accent6>
        <a:hlink>
          <a:srgbClr val="80003B"/>
        </a:hlink>
        <a:folHlink>
          <a:srgbClr val="001D3E"/>
        </a:folHlink>
      </a:clrScheme>
      <a:clrMap bg1="lt1" tx1="dk1" bg2="lt2" tx2="dk2" accent1="accent1" accent2="accent2" accent3="accent3" accent4="accent4" accent5="accent5" accent6="accent6" hlink="hlink" folHlink="folHlink"/>
    </a:extraClrScheme>
    <a:extraClrScheme>
      <a:clrScheme name="1_Secafi 16">
        <a:dk1>
          <a:srgbClr val="80003B"/>
        </a:dk1>
        <a:lt1>
          <a:srgbClr val="FFFFFF"/>
        </a:lt1>
        <a:dk2>
          <a:srgbClr val="000000"/>
        </a:dk2>
        <a:lt2>
          <a:srgbClr val="969696"/>
        </a:lt2>
        <a:accent1>
          <a:srgbClr val="80003B"/>
        </a:accent1>
        <a:accent2>
          <a:srgbClr val="001D3E"/>
        </a:accent2>
        <a:accent3>
          <a:srgbClr val="FFFFFF"/>
        </a:accent3>
        <a:accent4>
          <a:srgbClr val="6C0031"/>
        </a:accent4>
        <a:accent5>
          <a:srgbClr val="C0AAAF"/>
        </a:accent5>
        <a:accent6>
          <a:srgbClr val="001937"/>
        </a:accent6>
        <a:hlink>
          <a:srgbClr val="001D3E"/>
        </a:hlink>
        <a:folHlink>
          <a:srgbClr val="001D3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ission" ma:contentTypeID="0x01010033884A72FF98B440B0909D05F5135F4600A66052E2E431174AAE86346213637214" ma:contentTypeVersion="22" ma:contentTypeDescription="" ma:contentTypeScope="" ma:versionID="f5bd3a6c06fb9b763787e8a8fb59f26e">
  <xsd:schema xmlns:xsd="http://www.w3.org/2001/XMLSchema" xmlns:xs="http://www.w3.org/2001/XMLSchema" xmlns:p="http://schemas.microsoft.com/office/2006/metadata/properties" xmlns:ns2="3a911e3a-937a-4d78-bde5-9d2a2520f50d" xmlns:ns3="871c58ae-e516-425e-926d-9d8933056cdd" targetNamespace="http://schemas.microsoft.com/office/2006/metadata/properties" ma:root="true" ma:fieldsID="dbf1e30c0bc85b599037dfbc9585d995" ns2:_="" ns3:_="">
    <xsd:import namespace="3a911e3a-937a-4d78-bde5-9d2a2520f50d"/>
    <xsd:import namespace="871c58ae-e516-425e-926d-9d8933056cdd"/>
    <xsd:element name="properties">
      <xsd:complexType>
        <xsd:sequence>
          <xsd:element name="documentManagement">
            <xsd:complexType>
              <xsd:all>
                <xsd:element ref="ns2:iaf6ea0565e54d72ac96230a43e97c28" minOccurs="0"/>
                <xsd:element ref="ns2:TaxCatchAll" minOccurs="0"/>
                <xsd:element ref="ns2:TaxCatchAllLabel" minOccurs="0"/>
                <xsd:element ref="ns2:d01a7c7c3cba4c20b190bffbb8a2be35" minOccurs="0"/>
                <xsd:element ref="ns2:EtccMission" minOccurs="0"/>
                <xsd:element ref="ns2:f506384440514b0cb10eddddd67ce21e" minOccurs="0"/>
                <xsd:element ref="ns2:EtccProduit"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911e3a-937a-4d78-bde5-9d2a2520f50d" elementFormDefault="qualified">
    <xsd:import namespace="http://schemas.microsoft.com/office/2006/documentManagement/types"/>
    <xsd:import namespace="http://schemas.microsoft.com/office/infopath/2007/PartnerControls"/>
    <xsd:element name="iaf6ea0565e54d72ac96230a43e97c28" ma:index="8" nillable="true" ma:taxonomy="true" ma:internalName="iaf6ea0565e54d72ac96230a43e97c28" ma:taxonomyFieldName="EtccGroupe" ma:displayName="EtccGroupe" ma:readOnly="false" ma:default="1;#SOCIETE GENERALE|93c4b14c-c2cc-4a04-b41e-0d6fa056feeb" ma:fieldId="{2af6ea05-65e5-4d72-ac96-230a43e97c28}" ma:sspId="7dea342c-2627-407a-9f31-6c5338b92119" ma:termSetId="d3e6b09d-2f46-4697-8221-5f5fd4c3f19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2bc9df7-6759-4a7d-89b0-3e43221cadd4}" ma:internalName="TaxCatchAll" ma:showField="CatchAllData" ma:web="3a911e3a-937a-4d78-bde5-9d2a2520f50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2bc9df7-6759-4a7d-89b0-3e43221cadd4}" ma:internalName="TaxCatchAllLabel" ma:readOnly="true" ma:showField="CatchAllDataLabel" ma:web="3a911e3a-937a-4d78-bde5-9d2a2520f50d">
      <xsd:complexType>
        <xsd:complexContent>
          <xsd:extension base="dms:MultiChoiceLookup">
            <xsd:sequence>
              <xsd:element name="Value" type="dms:Lookup" maxOccurs="unbounded" minOccurs="0" nillable="true"/>
            </xsd:sequence>
          </xsd:extension>
        </xsd:complexContent>
      </xsd:complexType>
    </xsd:element>
    <xsd:element name="d01a7c7c3cba4c20b190bffbb8a2be35" ma:index="12" nillable="true" ma:taxonomy="true" ma:internalName="d01a7c7c3cba4c20b190bffbb8a2be35" ma:taxonomyFieldName="EtccClient" ma:displayName="EtccClient" ma:readOnly="false" ma:default="3;#SOCIETE GENERALE|1d3e9ac0-6598-4891-94ab-f015c58cab08" ma:fieldId="{d01a7c7c-3cba-4c20-b190-bffbb8a2be35}" ma:sspId="7dea342c-2627-407a-9f31-6c5338b92119" ma:termSetId="45fcfca3-5c34-46ff-a0fb-e238fc8ac245" ma:anchorId="00000000-0000-0000-0000-000000000000" ma:open="false" ma:isKeyword="false">
      <xsd:complexType>
        <xsd:sequence>
          <xsd:element ref="pc:Terms" minOccurs="0" maxOccurs="1"/>
        </xsd:sequence>
      </xsd:complexType>
    </xsd:element>
    <xsd:element name="EtccMission" ma:index="14" nillable="true" ma:displayName="EtccMission" ma:default="1100-2024-0415" ma:hidden="true" ma:internalName="EtccMission" ma:readOnly="false">
      <xsd:simpleType>
        <xsd:restriction base="dms:Text">
          <xsd:maxLength value="255"/>
        </xsd:restriction>
      </xsd:simpleType>
    </xsd:element>
    <xsd:element name="f506384440514b0cb10eddddd67ce21e" ma:index="15" nillable="true" ma:taxonomy="true" ma:internalName="f506384440514b0cb10eddddd67ce21e" ma:taxonomyFieldName="EtccSecteur" ma:displayName="EtccSecteur" ma:readOnly="false" ma:default="2;#Services financiers|27b876e5-082c-42fd-b30c-9a760ff5bf13" ma:fieldId="{f5063844-4051-4b0c-b10e-ddddd67ce21e}" ma:sspId="7dea342c-2627-407a-9f31-6c5338b92119" ma:termSetId="bf4c0b55-87cd-4941-ac2c-8453f7e665a5" ma:anchorId="00000000-0000-0000-0000-000000000000" ma:open="false" ma:isKeyword="false">
      <xsd:complexType>
        <xsd:sequence>
          <xsd:element ref="pc:Terms" minOccurs="0" maxOccurs="1"/>
        </xsd:sequence>
      </xsd:complexType>
    </xsd:element>
    <xsd:element name="EtccProduit" ma:index="17" nillable="true" ma:displayName="EtccProduit" ma:default="LIC" ma:hidden="true" ma:internalName="EtccProduit"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1c58ae-e516-425e-926d-9d8933056cdd" elementFormDefault="qualified">
    <xsd:import namespace="http://schemas.microsoft.com/office/2006/documentManagement/types"/>
    <xsd:import namespace="http://schemas.microsoft.com/office/infopath/2007/PartnerControls"/>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27E3BB-E7CD-4F51-98C5-EC7F6D9C5C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911e3a-937a-4d78-bde5-9d2a2520f50d"/>
    <ds:schemaRef ds:uri="871c58ae-e516-425e-926d-9d8933056c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D583CD-B011-4C13-94C2-94798A5E38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9527</TotalTime>
  <Words>18493</Words>
  <Application>Microsoft Office PowerPoint</Application>
  <PresentationFormat>Personnalisé</PresentationFormat>
  <Paragraphs>697</Paragraphs>
  <Slides>71</Slides>
  <Notes>44</Notes>
  <HiddenSlides>0</HiddenSlides>
  <MMClips>0</MMClips>
  <ScaleCrop>false</ScaleCrop>
  <HeadingPairs>
    <vt:vector size="6" baseType="variant">
      <vt:variant>
        <vt:lpstr>Polices utilisées</vt:lpstr>
      </vt:variant>
      <vt:variant>
        <vt:i4>14</vt:i4>
      </vt:variant>
      <vt:variant>
        <vt:lpstr>Thème</vt:lpstr>
      </vt:variant>
      <vt:variant>
        <vt:i4>3</vt:i4>
      </vt:variant>
      <vt:variant>
        <vt:lpstr>Titres des diapositives</vt:lpstr>
      </vt:variant>
      <vt:variant>
        <vt:i4>71</vt:i4>
      </vt:variant>
    </vt:vector>
  </HeadingPairs>
  <TitlesOfParts>
    <vt:vector size="88" baseType="lpstr">
      <vt:lpstr>Arial</vt:lpstr>
      <vt:lpstr>Book Antiqua</vt:lpstr>
      <vt:lpstr>Calibri</vt:lpstr>
      <vt:lpstr>Calibri Light</vt:lpstr>
      <vt:lpstr>Gill Sans MT</vt:lpstr>
      <vt:lpstr>Quicksand Light</vt:lpstr>
      <vt:lpstr>Raleway</vt:lpstr>
      <vt:lpstr>Segoe UI</vt:lpstr>
      <vt:lpstr>Segoe UI Semilight</vt:lpstr>
      <vt:lpstr>Source Sans Pro</vt:lpstr>
      <vt:lpstr>Times New Roman</vt:lpstr>
      <vt:lpstr>Univers</vt:lpstr>
      <vt:lpstr>Wingdings</vt:lpstr>
      <vt:lpstr>Wingdings 2</vt:lpstr>
      <vt:lpstr>Slides</vt:lpstr>
      <vt:lpstr>Slides techniques</vt:lpstr>
      <vt:lpstr>blank</vt:lpstr>
      <vt:lpstr>GBSU</vt:lpstr>
      <vt:lpstr>Présentation PowerPoint</vt:lpstr>
      <vt:lpstr>Avis aux lecteurs (1/2)</vt:lpstr>
      <vt:lpstr>Avis aux lecteurs (2/2)</vt:lpstr>
      <vt:lpstr>Présentation PowerPoint</vt:lpstr>
      <vt:lpstr>GBSU s’est assigné l’objectif de faire 180 M€ d’économies entre 2022 et 2026 </vt:lpstr>
      <vt:lpstr>GBSU devenant GBTO a reconfiguré son organisation sans la bouleverser </vt:lpstr>
      <vt:lpstr>Le manque de maîtrise de la temporalité des suppressions de poste pourrait créer des tensions sérieuses sur la charge de travail des équipes restantes (1/3)</vt:lpstr>
      <vt:lpstr>Le manque de maîtrise de la temporalité des suppressions de poste pourrait créer des tensions sérieuses sur la charge de travail des équipes restantes (2/3)</vt:lpstr>
      <vt:lpstr>Le manque de maîtrise de la temporalité des suppressions de poste pourrait créer des tensions sérieuses sur la charge de travail des équipes restantes (3/3)</vt:lpstr>
      <vt:lpstr>Contexte de la réorganisation : la délocalisation est une tendance de fond, et même si le recours aux prestataires externes a chuté, la dynamique d’activité est défavorable à l’Europe</vt:lpstr>
      <vt:lpstr>On peut s’interroger sur le chemin qui reste à parcourir pour réaliser les 180 M€ d’économies visées</vt:lpstr>
      <vt:lpstr>Présentation PowerPoint</vt:lpstr>
      <vt:lpstr>1er attendu : contribuer à la réduction impérative des coûts et investissements décaissés (cash out) de 1,7 Md € entre 2022 et 2026, assignée au Groupe</vt:lpstr>
      <vt:lpstr>2ème attendu : faire des économies par la transformation de GBSU sans mettre en péril la capacité à délivrer des services à GBIS et leur qualité</vt:lpstr>
      <vt:lpstr>Les économies que GBSU compte réaliser requerront une tension permanente dans l’effort (1/2)</vt:lpstr>
      <vt:lpstr>Présentation PowerPoint</vt:lpstr>
      <vt:lpstr>Présentation PowerPoint</vt:lpstr>
      <vt:lpstr>Présentation PowerPoint</vt:lpstr>
      <vt:lpstr>Présentation PowerPoint</vt:lpstr>
      <vt:lpstr>Effectif GBSU Monde </vt:lpstr>
      <vt:lpstr>Présentation PowerPoint</vt:lpstr>
      <vt:lpstr>La réorganisation de GBSU devenant GBTO s’inscrit dans une logique mondiale</vt:lpstr>
      <vt:lpstr>Présentation PowerPoint</vt:lpstr>
      <vt:lpstr>Présentation de la structuration actuelle de GBSU/EQD (produits action et dérivés action)</vt:lpstr>
      <vt:lpstr>Les principaux ressorts et axes de la réorganisation de GBSU/EQD devenant GBTO/EQD (1/4) </vt:lpstr>
      <vt:lpstr>Les principaux ressorts et axes de la réorganisation de GBSU/EQD devenant GBTO/EQD (2/4) </vt:lpstr>
      <vt:lpstr>Les principaux ressorts et axes de la réorganisation de GBSU/EQD devenant GBTO/EQD (3/4) </vt:lpstr>
      <vt:lpstr>Les principaux ressorts et axes de la réorganisation de GBSU/EQD devenant GBTO/EQD (4/4) </vt:lpstr>
      <vt:lpstr>Matrice de transfert détaillée de GBSU/EQD devenant GBTO/EQD</vt:lpstr>
      <vt:lpstr>Revue du contenu de la réorganisation de GBSU/EQD devenant GBTO/EQD (1/5) </vt:lpstr>
      <vt:lpstr>Revue du contenu de la réorganisation de GBSU/EQD devenant GBTO/EQD (2/5) </vt:lpstr>
      <vt:lpstr>Revue du contenu de la réorganisation de GBSU/EQD devenant GBTO/EQD (3/5) </vt:lpstr>
      <vt:lpstr>Revue du contenu de la réorganisation de GBSU/EQD devenant GBTO/EQD (4/5) </vt:lpstr>
      <vt:lpstr>Revue du contenu de la réorganisation de GBSU/EQD devenant GBTO/EQD (5/5) </vt:lpstr>
      <vt:lpstr>Présentation PowerPoint</vt:lpstr>
      <vt:lpstr>Les principaux axes de la réorganisation de GBSU/FTB (FINANCING &amp; TRANSACTION BANKING) devenant GBTO/FTB (1/) </vt:lpstr>
      <vt:lpstr>Les principaux axes de la réorganisation de GBSU/FTB (FINANCING &amp; TRANSACTION BANKING) devenant GBTO/FTB (2/) </vt:lpstr>
      <vt:lpstr>Les principaux axes de la réorganisation de GBSU/FTB (FINANCING &amp; TRANSACTION BANKING) devenant GBTO/FTB (3/) </vt:lpstr>
      <vt:lpstr>Les principaux axes de la réorganisation de GBSU/FTB (FINANCING &amp; TRANSACTION BANKING) devenant GBTO/FTB (4/) </vt:lpstr>
      <vt:lpstr>Les principaux axes de la réorganisation de GBSU/FTB (FINANCING &amp; TRANSACTION BANKING) devenant GBTO/FTB (5/) </vt:lpstr>
      <vt:lpstr>Matrice de transfert détaillée de GBSU/FTB devenant GBTO/FTB</vt:lpstr>
      <vt:lpstr>Après sa constitution, GBTO/FTB envisagerait de supprimer 23 postes de travail, soit 3,6% de son effectif (1/3) </vt:lpstr>
      <vt:lpstr>Après sa constitution, GBTO/FTB envisagerait de supprimer 23 postes de travail, soit 3,6% de son effectif (2/3) </vt:lpstr>
      <vt:lpstr>Après sa constitution, GBTO/FTB envisagerait de supprimer 23 postes de travail, soit 3,6% de son effectif (3/3) </vt:lpstr>
      <vt:lpstr>Présentation PowerPoint</vt:lpstr>
      <vt:lpstr>Présentation de l’activité et de l’organisation de GBSU/COO (Secrétariat Général) </vt:lpstr>
      <vt:lpstr>Matrice de transfert détaillée de GBSU/COO devenant GBTO/COO</vt:lpstr>
      <vt:lpstr>Revue du contenu de la réorganisation de GBSU/COO devenant GBTO/COO (1/4) </vt:lpstr>
      <vt:lpstr>Revue du contenu de la réorganisation de GBSU/COO devenant GBTO/COO (2/4) </vt:lpstr>
      <vt:lpstr>Revue du contenu de la réorganisation de GBSU/COO devenant GBTO/COO (3/4) </vt:lpstr>
      <vt:lpstr>Revue du contenu de la réorganisation de GBSU/COO devenant GBTO/COO (4/4) </vt:lpstr>
      <vt:lpstr>Présentation PowerPoint</vt:lpstr>
      <vt:lpstr>Présentation de l’activité et de l’organisation de GBSU/CLD (CLIENT &amp; DIGITAL) </vt:lpstr>
      <vt:lpstr>Matrice de transfert détaillée de GBSU/CLD devenant GBTO/CLD</vt:lpstr>
      <vt:lpstr>Les principaux aspects de la réorganisation de GBTO/CLD (1/4) </vt:lpstr>
      <vt:lpstr>Les principaux aspects de la réorganisation de GBTO/CLD (2/4) </vt:lpstr>
      <vt:lpstr>Les principaux aspects de la réorganisation de GBTO/CLD (3/4) </vt:lpstr>
      <vt:lpstr>Les principaux aspects de la réorganisation de GBTO/CLD (4/4) </vt:lpstr>
      <vt:lpstr>Présentation PowerPoint</vt:lpstr>
      <vt:lpstr>Présentation de l’activité et de l’organisation de GBSU/MTR (MARKET TRANSVERSAL) </vt:lpstr>
      <vt:lpstr>Les changements organisationnels projetés par GBSU/MTR (1/2) </vt:lpstr>
      <vt:lpstr>Les changements organisationnels projetés par MTR (2/2) – Matrice de transfert détaillée</vt:lpstr>
      <vt:lpstr>Après sa constitution, GBTO/MAR envisagerait de supprimer 33 postes de travail, soit 9,6% de son effectif (1/6) </vt:lpstr>
      <vt:lpstr>Après sa constitution, GBTO/MAR envisagerait de supprimer 33 postes de travail, soit 9,6% de son effectif (2/6) </vt:lpstr>
      <vt:lpstr>Après sa constitution, GBTO/MAR envisagerait de supprimer 33 postes de travail, soit 9,6% de son effectif (3/6) </vt:lpstr>
      <vt:lpstr>Après sa constitution, GBTO/MAR envisagerait de supprimer 33 postes de travail, soit 9,6% de son effectif (4/6) </vt:lpstr>
      <vt:lpstr>Après sa constitution, GBTO/MAR envisagerait de supprimer 33 postes de travail, soit 9,6% de son effectif (5/6) </vt:lpstr>
      <vt:lpstr>Après sa constitution, GBTO/MAR envisagerait de supprimer 33 postes de travail, soit 9,6% de son effectif (6/6)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Lafond Sylvie</dc:creator>
  <cp:keywords>20/11/2023</cp:keywords>
  <cp:lastModifiedBy>Petitjean Alain</cp:lastModifiedBy>
  <cp:revision>265</cp:revision>
  <dcterms:created xsi:type="dcterms:W3CDTF">2024-03-15T12:15:52Z</dcterms:created>
  <dcterms:modified xsi:type="dcterms:W3CDTF">2024-04-18T17:08:49Z</dcterms:modified>
  <cp:category>Secafi|Lyon</cp:category>
</cp:coreProperties>
</file>